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2"/>
  </p:notesMasterIdLst>
  <p:sldIdLst>
    <p:sldId id="403" r:id="rId2"/>
    <p:sldId id="304" r:id="rId3"/>
    <p:sldId id="299" r:id="rId4"/>
    <p:sldId id="302" r:id="rId5"/>
    <p:sldId id="285" r:id="rId6"/>
    <p:sldId id="318" r:id="rId7"/>
    <p:sldId id="319" r:id="rId8"/>
    <p:sldId id="320" r:id="rId9"/>
    <p:sldId id="321" r:id="rId10"/>
    <p:sldId id="404" r:id="rId11"/>
    <p:sldId id="405" r:id="rId12"/>
    <p:sldId id="277" r:id="rId13"/>
    <p:sldId id="322" r:id="rId14"/>
    <p:sldId id="324" r:id="rId15"/>
    <p:sldId id="325" r:id="rId16"/>
    <p:sldId id="278" r:id="rId17"/>
    <p:sldId id="350" r:id="rId18"/>
    <p:sldId id="317" r:id="rId19"/>
    <p:sldId id="313" r:id="rId20"/>
    <p:sldId id="373" r:id="rId21"/>
    <p:sldId id="375" r:id="rId22"/>
    <p:sldId id="379" r:id="rId23"/>
    <p:sldId id="380" r:id="rId24"/>
    <p:sldId id="381" r:id="rId25"/>
    <p:sldId id="358" r:id="rId26"/>
    <p:sldId id="365" r:id="rId27"/>
    <p:sldId id="385" r:id="rId28"/>
    <p:sldId id="386" r:id="rId29"/>
    <p:sldId id="399" r:id="rId30"/>
    <p:sldId id="40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D006A-A0DB-4982-BC56-0EE485B67AFE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1511149-A3BF-43D2-82CB-89D1ABDB67C2}">
      <dgm:prSet phldrT="[Text]"/>
      <dgm:spPr/>
      <dgm:t>
        <a:bodyPr/>
        <a:lstStyle/>
        <a:p>
          <a:r>
            <a:rPr lang="en-US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Mobbing</a:t>
          </a:r>
          <a:endParaRPr lang="en-US" b="1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BE2913-EE9A-43CB-9288-63B6316FB8D6}" type="parTrans" cxnId="{91F2309F-1252-4077-BD55-2B7C5D0E9110}">
      <dgm:prSet/>
      <dgm:spPr/>
      <dgm:t>
        <a:bodyPr/>
        <a:lstStyle/>
        <a:p>
          <a:endParaRPr lang="en-US"/>
        </a:p>
      </dgm:t>
    </dgm:pt>
    <dgm:pt modelId="{0DF7C63E-2859-45EC-8DFE-9BE9FE9294A7}" type="sibTrans" cxnId="{91F2309F-1252-4077-BD55-2B7C5D0E9110}">
      <dgm:prSet/>
      <dgm:spPr/>
      <dgm:t>
        <a:bodyPr/>
        <a:lstStyle/>
        <a:p>
          <a:endParaRPr lang="en-US"/>
        </a:p>
      </dgm:t>
    </dgm:pt>
    <dgm:pt modelId="{C2DED350-EC03-4887-BF50-1554288332C4}">
      <dgm:prSet phldrT="[Text]" custT="1"/>
      <dgm:spPr/>
      <dgm:t>
        <a:bodyPr/>
        <a:lstStyle/>
        <a:p>
          <a:pPr algn="just"/>
          <a:r>
            <a:rPr lang="ro-RO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</a:t>
          </a:r>
          <a:r>
            <a:rPr lang="vi-VN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ormă </a:t>
          </a:r>
          <a:r>
            <a:rPr lang="vi-VN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extremă de agresiune </a:t>
          </a:r>
          <a:r>
            <a:rPr lang="vi-VN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intenționat</a:t>
          </a:r>
          <a:r>
            <a:rPr lang="ro-RO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indi</a:t>
          </a:r>
          <a:r>
            <a:rPr lang="ro-RO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dual</a:t>
          </a:r>
          <a:r>
            <a:rPr lang="ro-RO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colectiv</a:t>
          </a:r>
          <a:r>
            <a:rPr lang="ro-RO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ce</a:t>
          </a:r>
          <a:r>
            <a:rPr lang="vi-VN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vizează</a:t>
          </a:r>
          <a:r>
            <a:rPr lang="ro-RO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vi-VN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marginalize</a:t>
          </a:r>
          <a:r>
            <a:rPr lang="ro-RO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ază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elimin</a:t>
          </a:r>
          <a:r>
            <a:rPr lang="ro-RO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 altă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persoan</a:t>
          </a:r>
          <a:r>
            <a:rPr lang="ro-RO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persoane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ro-RO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D9C92D-14A9-4824-A624-689BD99B03EB}" type="parTrans" cxnId="{433262F1-1C1E-4634-8A21-6A9D00565753}">
      <dgm:prSet/>
      <dgm:spPr/>
      <dgm:t>
        <a:bodyPr/>
        <a:lstStyle/>
        <a:p>
          <a:endParaRPr lang="en-US"/>
        </a:p>
      </dgm:t>
    </dgm:pt>
    <dgm:pt modelId="{2DF3FA88-9348-4424-B8DA-C24C2CEA263F}" type="sibTrans" cxnId="{433262F1-1C1E-4634-8A21-6A9D00565753}">
      <dgm:prSet/>
      <dgm:spPr/>
      <dgm:t>
        <a:bodyPr/>
        <a:lstStyle/>
        <a:p>
          <a:endParaRPr lang="en-US"/>
        </a:p>
      </dgm:t>
    </dgm:pt>
    <dgm:pt modelId="{C14BA736-3B10-4195-B68D-7526FA23EFF1}">
      <dgm:prSet phldrT="[Text]"/>
      <dgm:spPr/>
      <dgm:t>
        <a:bodyPr/>
        <a:lstStyle/>
        <a:p>
          <a:r>
            <a:rPr lang="en-US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Bullying</a:t>
          </a:r>
          <a:endParaRPr lang="en-US" b="1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2FCF18-605E-4FC4-B127-106482940044}" type="parTrans" cxnId="{EA8920A9-D634-451A-86C0-FFBCAB6B9595}">
      <dgm:prSet/>
      <dgm:spPr/>
      <dgm:t>
        <a:bodyPr/>
        <a:lstStyle/>
        <a:p>
          <a:endParaRPr lang="en-US"/>
        </a:p>
      </dgm:t>
    </dgm:pt>
    <dgm:pt modelId="{F9F9C6C5-9964-40D5-82F2-DCBB4E28FFB9}" type="sibTrans" cxnId="{EA8920A9-D634-451A-86C0-FFBCAB6B9595}">
      <dgm:prSet/>
      <dgm:spPr/>
      <dgm:t>
        <a:bodyPr/>
        <a:lstStyle/>
        <a:p>
          <a:endParaRPr lang="en-US"/>
        </a:p>
      </dgm:t>
    </dgm:pt>
    <dgm:pt modelId="{2E05ED43-A128-4F6C-92DD-D494106A6D9E}">
      <dgm:prSet phldrT="[Text]" custT="1"/>
      <dgm:spPr/>
      <dgm:t>
        <a:bodyPr/>
        <a:lstStyle/>
        <a:p>
          <a:pPr algn="just"/>
          <a:r>
            <a:rPr lang="vi-VN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 mo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  <a:r>
            <a:rPr lang="vi-VN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intenționat 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</a:t>
          </a:r>
          <a:r>
            <a:rPr lang="vi-VN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comportament abuziv, înjosito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vi-VN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destina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să intimideze, să </a:t>
          </a:r>
          <a:r>
            <a:rPr lang="vi-VN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degradeze și</a:t>
          </a:r>
          <a:r>
            <a:rPr lang="ro-RO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să </a:t>
          </a:r>
          <a:r>
            <a:rPr lang="vi-VN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umil</a:t>
          </a:r>
          <a:r>
            <a:rPr lang="ro-RO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ească</a:t>
          </a:r>
          <a:r>
            <a:rPr lang="vi-VN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 altă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persoan</a:t>
          </a:r>
          <a:r>
            <a:rPr lang="ro-RO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persoane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ro-RO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356C88-704E-4E69-BBE9-B99D115A6025}" type="parTrans" cxnId="{DC62A6C8-41DE-4186-ACE2-FAFBB92FCB83}">
      <dgm:prSet/>
      <dgm:spPr/>
      <dgm:t>
        <a:bodyPr/>
        <a:lstStyle/>
        <a:p>
          <a:endParaRPr lang="en-US"/>
        </a:p>
      </dgm:t>
    </dgm:pt>
    <dgm:pt modelId="{36058ED0-6E85-43D0-8EEA-86DF86DCDC5E}" type="sibTrans" cxnId="{DC62A6C8-41DE-4186-ACE2-FAFBB92FCB83}">
      <dgm:prSet/>
      <dgm:spPr/>
      <dgm:t>
        <a:bodyPr/>
        <a:lstStyle/>
        <a:p>
          <a:endParaRPr lang="en-US"/>
        </a:p>
      </dgm:t>
    </dgm:pt>
    <dgm:pt modelId="{B8717B5A-A945-4497-8C54-EB713B99951F}">
      <dgm:prSet phldrT="[Text]"/>
      <dgm:spPr/>
      <dgm:t>
        <a:bodyPr/>
        <a:lstStyle/>
        <a:p>
          <a:r>
            <a:rPr lang="en-US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Incivility</a:t>
          </a:r>
          <a:endParaRPr lang="en-US" b="1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F68CE2-0041-49DE-8CC6-3BC40A328DFD}" type="parTrans" cxnId="{B14A92A7-8FFC-458E-B574-2FC1262ED8D5}">
      <dgm:prSet/>
      <dgm:spPr/>
      <dgm:t>
        <a:bodyPr/>
        <a:lstStyle/>
        <a:p>
          <a:endParaRPr lang="en-US"/>
        </a:p>
      </dgm:t>
    </dgm:pt>
    <dgm:pt modelId="{8A0A2D3F-2252-4814-BFDF-01CC04D2BDAD}" type="sibTrans" cxnId="{B14A92A7-8FFC-458E-B574-2FC1262ED8D5}">
      <dgm:prSet/>
      <dgm:spPr/>
      <dgm:t>
        <a:bodyPr/>
        <a:lstStyle/>
        <a:p>
          <a:endParaRPr lang="en-US"/>
        </a:p>
      </dgm:t>
    </dgm:pt>
    <dgm:pt modelId="{11F1AB3E-A53A-481B-9CAF-FA1273A637B3}">
      <dgm:prSet phldrT="[Text]" custT="1"/>
      <dgm:spPr/>
      <dgm:t>
        <a:bodyPr/>
        <a:lstStyle/>
        <a:p>
          <a:pPr algn="just"/>
          <a:r>
            <a:rPr lang="vi-VN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Comportament </a:t>
          </a:r>
          <a:r>
            <a:rPr lang="vi-VN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nepoliticos sau perturbator adesea determinat de necugetare, mai degrabă decât răutate. </a:t>
          </a:r>
          <a:r>
            <a: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Este </a:t>
          </a:r>
          <a:r>
            <a:rPr lang="vi-VN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perceput ca fiind mai puțin amenințăto</a:t>
          </a:r>
          <a:r>
            <a: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vi-VN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o-RO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î</a:t>
          </a:r>
          <a:r>
            <a: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 </a:t>
          </a:r>
          <a:r>
            <a:rPr lang="en-US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raport</a:t>
          </a:r>
          <a:r>
            <a: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cu </a:t>
          </a:r>
          <a:r>
            <a: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bullying</a:t>
          </a:r>
          <a:r>
            <a:rPr lang="ro-RO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-ul</a:t>
          </a:r>
          <a:r>
            <a: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și </a:t>
          </a:r>
          <a:r>
            <a:rPr lang="vi-VN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mobbing</a:t>
          </a:r>
          <a:r>
            <a:rPr lang="ro-RO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-ul.</a:t>
          </a:r>
          <a:endParaRPr lang="en-US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B0B5EB-BBF1-4C5A-8A99-9AD794E15129}" type="parTrans" cxnId="{71393D7C-9544-4A07-8D31-DAAEF3559AE3}">
      <dgm:prSet/>
      <dgm:spPr/>
      <dgm:t>
        <a:bodyPr/>
        <a:lstStyle/>
        <a:p>
          <a:endParaRPr lang="en-US"/>
        </a:p>
      </dgm:t>
    </dgm:pt>
    <dgm:pt modelId="{D8088DE3-A942-45FC-8A39-8711980198F9}" type="sibTrans" cxnId="{71393D7C-9544-4A07-8D31-DAAEF3559AE3}">
      <dgm:prSet/>
      <dgm:spPr/>
      <dgm:t>
        <a:bodyPr/>
        <a:lstStyle/>
        <a:p>
          <a:endParaRPr lang="en-US"/>
        </a:p>
      </dgm:t>
    </dgm:pt>
    <dgm:pt modelId="{4E2B1556-E7D4-43D4-AC3D-69F24140800A}" type="pres">
      <dgm:prSet presAssocID="{28FD006A-A0DB-4982-BC56-0EE485B67A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9D5CDB-1E44-46AA-9A27-7CFC1E356810}" type="pres">
      <dgm:prSet presAssocID="{91511149-A3BF-43D2-82CB-89D1ABDB67C2}" presName="linNode" presStyleCnt="0"/>
      <dgm:spPr/>
      <dgm:t>
        <a:bodyPr/>
        <a:lstStyle/>
        <a:p>
          <a:endParaRPr lang="en-US"/>
        </a:p>
      </dgm:t>
    </dgm:pt>
    <dgm:pt modelId="{9A2F29FF-2B07-4F3A-8CD3-89EF3249AE4C}" type="pres">
      <dgm:prSet presAssocID="{91511149-A3BF-43D2-82CB-89D1ABDB67C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F920E-6E11-4C06-B855-E7D5F073E1EF}" type="pres">
      <dgm:prSet presAssocID="{91511149-A3BF-43D2-82CB-89D1ABDB67C2}" presName="descendantText" presStyleLbl="alignAccFollowNode1" presStyleIdx="0" presStyleCnt="3" custScaleX="127217" custScaleY="119867" custLinFactNeighborX="25" custLinFactNeighborY="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9CECFE-E802-4E5D-81E3-C18A7A535618}" type="pres">
      <dgm:prSet presAssocID="{0DF7C63E-2859-45EC-8DFE-9BE9FE9294A7}" presName="sp" presStyleCnt="0"/>
      <dgm:spPr/>
      <dgm:t>
        <a:bodyPr/>
        <a:lstStyle/>
        <a:p>
          <a:endParaRPr lang="en-US"/>
        </a:p>
      </dgm:t>
    </dgm:pt>
    <dgm:pt modelId="{7FBF0CC5-C4F5-4227-B92D-BC2E83AC4395}" type="pres">
      <dgm:prSet presAssocID="{C14BA736-3B10-4195-B68D-7526FA23EFF1}" presName="linNode" presStyleCnt="0"/>
      <dgm:spPr/>
      <dgm:t>
        <a:bodyPr/>
        <a:lstStyle/>
        <a:p>
          <a:endParaRPr lang="en-US"/>
        </a:p>
      </dgm:t>
    </dgm:pt>
    <dgm:pt modelId="{D94E2C00-8233-4453-BDDF-E98A5BC88531}" type="pres">
      <dgm:prSet presAssocID="{C14BA736-3B10-4195-B68D-7526FA23EFF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2C1F5-AA7D-4232-97DE-A8AD050B6CCB}" type="pres">
      <dgm:prSet presAssocID="{C14BA736-3B10-4195-B68D-7526FA23EFF1}" presName="descendantText" presStyleLbl="alignAccFollowNode1" presStyleIdx="1" presStyleCnt="3" custScaleX="127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1D60D5-8999-4671-92BD-220964682D06}" type="pres">
      <dgm:prSet presAssocID="{F9F9C6C5-9964-40D5-82F2-DCBB4E28FFB9}" presName="sp" presStyleCnt="0"/>
      <dgm:spPr/>
      <dgm:t>
        <a:bodyPr/>
        <a:lstStyle/>
        <a:p>
          <a:endParaRPr lang="en-US"/>
        </a:p>
      </dgm:t>
    </dgm:pt>
    <dgm:pt modelId="{4B041728-81C8-4A82-8515-8BBCC1FF780F}" type="pres">
      <dgm:prSet presAssocID="{B8717B5A-A945-4497-8C54-EB713B99951F}" presName="linNode" presStyleCnt="0"/>
      <dgm:spPr/>
      <dgm:t>
        <a:bodyPr/>
        <a:lstStyle/>
        <a:p>
          <a:endParaRPr lang="en-US"/>
        </a:p>
      </dgm:t>
    </dgm:pt>
    <dgm:pt modelId="{C1F2E3F7-0681-4167-A5A4-55E75E3E69B2}" type="pres">
      <dgm:prSet presAssocID="{B8717B5A-A945-4497-8C54-EB713B99951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EAD4F-7F86-4F8A-AA61-02F44AF15A33}" type="pres">
      <dgm:prSet presAssocID="{B8717B5A-A945-4497-8C54-EB713B99951F}" presName="descendantText" presStyleLbl="alignAccFollowNode1" presStyleIdx="2" presStyleCnt="3" custScaleX="127217" custScaleY="117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F2309F-1252-4077-BD55-2B7C5D0E9110}" srcId="{28FD006A-A0DB-4982-BC56-0EE485B67AFE}" destId="{91511149-A3BF-43D2-82CB-89D1ABDB67C2}" srcOrd="0" destOrd="0" parTransId="{0CBE2913-EE9A-43CB-9288-63B6316FB8D6}" sibTransId="{0DF7C63E-2859-45EC-8DFE-9BE9FE9294A7}"/>
    <dgm:cxn modelId="{B14A92A7-8FFC-458E-B574-2FC1262ED8D5}" srcId="{28FD006A-A0DB-4982-BC56-0EE485B67AFE}" destId="{B8717B5A-A945-4497-8C54-EB713B99951F}" srcOrd="2" destOrd="0" parTransId="{2CF68CE2-0041-49DE-8CC6-3BC40A328DFD}" sibTransId="{8A0A2D3F-2252-4814-BFDF-01CC04D2BDAD}"/>
    <dgm:cxn modelId="{DC62A6C8-41DE-4186-ACE2-FAFBB92FCB83}" srcId="{C14BA736-3B10-4195-B68D-7526FA23EFF1}" destId="{2E05ED43-A128-4F6C-92DD-D494106A6D9E}" srcOrd="0" destOrd="0" parTransId="{34356C88-704E-4E69-BBE9-B99D115A6025}" sibTransId="{36058ED0-6E85-43D0-8EEA-86DF86DCDC5E}"/>
    <dgm:cxn modelId="{433262F1-1C1E-4634-8A21-6A9D00565753}" srcId="{91511149-A3BF-43D2-82CB-89D1ABDB67C2}" destId="{C2DED350-EC03-4887-BF50-1554288332C4}" srcOrd="0" destOrd="0" parTransId="{42D9C92D-14A9-4824-A624-689BD99B03EB}" sibTransId="{2DF3FA88-9348-4424-B8DA-C24C2CEA263F}"/>
    <dgm:cxn modelId="{F36FE54F-FB54-4C3E-9176-EE05620155E3}" type="presOf" srcId="{28FD006A-A0DB-4982-BC56-0EE485B67AFE}" destId="{4E2B1556-E7D4-43D4-AC3D-69F24140800A}" srcOrd="0" destOrd="0" presId="urn:microsoft.com/office/officeart/2005/8/layout/vList5"/>
    <dgm:cxn modelId="{71393D7C-9544-4A07-8D31-DAAEF3559AE3}" srcId="{B8717B5A-A945-4497-8C54-EB713B99951F}" destId="{11F1AB3E-A53A-481B-9CAF-FA1273A637B3}" srcOrd="0" destOrd="0" parTransId="{28B0B5EB-BBF1-4C5A-8A99-9AD794E15129}" sibTransId="{D8088DE3-A942-45FC-8A39-8711980198F9}"/>
    <dgm:cxn modelId="{7B409B6A-6F76-4AA6-9FA3-CAA23A12A763}" type="presOf" srcId="{B8717B5A-A945-4497-8C54-EB713B99951F}" destId="{C1F2E3F7-0681-4167-A5A4-55E75E3E69B2}" srcOrd="0" destOrd="0" presId="urn:microsoft.com/office/officeart/2005/8/layout/vList5"/>
    <dgm:cxn modelId="{9C82C6ED-E5B3-430A-B17B-7494D211C264}" type="presOf" srcId="{91511149-A3BF-43D2-82CB-89D1ABDB67C2}" destId="{9A2F29FF-2B07-4F3A-8CD3-89EF3249AE4C}" srcOrd="0" destOrd="0" presId="urn:microsoft.com/office/officeart/2005/8/layout/vList5"/>
    <dgm:cxn modelId="{2BF220C5-1384-4D2E-87E7-B5E698EED161}" type="presOf" srcId="{C14BA736-3B10-4195-B68D-7526FA23EFF1}" destId="{D94E2C00-8233-4453-BDDF-E98A5BC88531}" srcOrd="0" destOrd="0" presId="urn:microsoft.com/office/officeart/2005/8/layout/vList5"/>
    <dgm:cxn modelId="{B5F98437-C941-4B74-B33A-D3E17FF027B8}" type="presOf" srcId="{11F1AB3E-A53A-481B-9CAF-FA1273A637B3}" destId="{A51EAD4F-7F86-4F8A-AA61-02F44AF15A33}" srcOrd="0" destOrd="0" presId="urn:microsoft.com/office/officeart/2005/8/layout/vList5"/>
    <dgm:cxn modelId="{EA8920A9-D634-451A-86C0-FFBCAB6B9595}" srcId="{28FD006A-A0DB-4982-BC56-0EE485B67AFE}" destId="{C14BA736-3B10-4195-B68D-7526FA23EFF1}" srcOrd="1" destOrd="0" parTransId="{5A2FCF18-605E-4FC4-B127-106482940044}" sibTransId="{F9F9C6C5-9964-40D5-82F2-DCBB4E28FFB9}"/>
    <dgm:cxn modelId="{39006907-3C80-49A7-8828-71C61C3141D9}" type="presOf" srcId="{C2DED350-EC03-4887-BF50-1554288332C4}" destId="{4DCF920E-6E11-4C06-B855-E7D5F073E1EF}" srcOrd="0" destOrd="0" presId="urn:microsoft.com/office/officeart/2005/8/layout/vList5"/>
    <dgm:cxn modelId="{5890FD96-73FA-4026-A530-767A13A39444}" type="presOf" srcId="{2E05ED43-A128-4F6C-92DD-D494106A6D9E}" destId="{62A2C1F5-AA7D-4232-97DE-A8AD050B6CCB}" srcOrd="0" destOrd="0" presId="urn:microsoft.com/office/officeart/2005/8/layout/vList5"/>
    <dgm:cxn modelId="{526AC7C0-530D-4664-9CC4-FDA40111C057}" type="presParOf" srcId="{4E2B1556-E7D4-43D4-AC3D-69F24140800A}" destId="{819D5CDB-1E44-46AA-9A27-7CFC1E356810}" srcOrd="0" destOrd="0" presId="urn:microsoft.com/office/officeart/2005/8/layout/vList5"/>
    <dgm:cxn modelId="{DB48763C-F340-4AF5-98E4-D9BB44160B6A}" type="presParOf" srcId="{819D5CDB-1E44-46AA-9A27-7CFC1E356810}" destId="{9A2F29FF-2B07-4F3A-8CD3-89EF3249AE4C}" srcOrd="0" destOrd="0" presId="urn:microsoft.com/office/officeart/2005/8/layout/vList5"/>
    <dgm:cxn modelId="{E079CCF9-B77E-4BE3-94E9-3F9A59461DA9}" type="presParOf" srcId="{819D5CDB-1E44-46AA-9A27-7CFC1E356810}" destId="{4DCF920E-6E11-4C06-B855-E7D5F073E1EF}" srcOrd="1" destOrd="0" presId="urn:microsoft.com/office/officeart/2005/8/layout/vList5"/>
    <dgm:cxn modelId="{EA3887E2-4180-4940-B848-94B1D468353E}" type="presParOf" srcId="{4E2B1556-E7D4-43D4-AC3D-69F24140800A}" destId="{0A9CECFE-E802-4E5D-81E3-C18A7A535618}" srcOrd="1" destOrd="0" presId="urn:microsoft.com/office/officeart/2005/8/layout/vList5"/>
    <dgm:cxn modelId="{4E6981C0-45D5-476E-9439-F47802779E29}" type="presParOf" srcId="{4E2B1556-E7D4-43D4-AC3D-69F24140800A}" destId="{7FBF0CC5-C4F5-4227-B92D-BC2E83AC4395}" srcOrd="2" destOrd="0" presId="urn:microsoft.com/office/officeart/2005/8/layout/vList5"/>
    <dgm:cxn modelId="{C99F9B92-DC26-4599-8593-7653CD5963D1}" type="presParOf" srcId="{7FBF0CC5-C4F5-4227-B92D-BC2E83AC4395}" destId="{D94E2C00-8233-4453-BDDF-E98A5BC88531}" srcOrd="0" destOrd="0" presId="urn:microsoft.com/office/officeart/2005/8/layout/vList5"/>
    <dgm:cxn modelId="{398271CD-BC7D-4352-9E75-EB5DCA723A37}" type="presParOf" srcId="{7FBF0CC5-C4F5-4227-B92D-BC2E83AC4395}" destId="{62A2C1F5-AA7D-4232-97DE-A8AD050B6CCB}" srcOrd="1" destOrd="0" presId="urn:microsoft.com/office/officeart/2005/8/layout/vList5"/>
    <dgm:cxn modelId="{E5C46D88-F28C-46D0-8007-181A82E5BF4F}" type="presParOf" srcId="{4E2B1556-E7D4-43D4-AC3D-69F24140800A}" destId="{001D60D5-8999-4671-92BD-220964682D06}" srcOrd="3" destOrd="0" presId="urn:microsoft.com/office/officeart/2005/8/layout/vList5"/>
    <dgm:cxn modelId="{DCC3ECFB-0C3B-44C1-9B43-5797DA2C23C5}" type="presParOf" srcId="{4E2B1556-E7D4-43D4-AC3D-69F24140800A}" destId="{4B041728-81C8-4A82-8515-8BBCC1FF780F}" srcOrd="4" destOrd="0" presId="urn:microsoft.com/office/officeart/2005/8/layout/vList5"/>
    <dgm:cxn modelId="{9CF63421-84BA-447B-AD17-FB7DF67F7215}" type="presParOf" srcId="{4B041728-81C8-4A82-8515-8BBCC1FF780F}" destId="{C1F2E3F7-0681-4167-A5A4-55E75E3E69B2}" srcOrd="0" destOrd="0" presId="urn:microsoft.com/office/officeart/2005/8/layout/vList5"/>
    <dgm:cxn modelId="{5F0BADBE-5E66-4F75-8CB3-27027E95C21E}" type="presParOf" srcId="{4B041728-81C8-4A82-8515-8BBCC1FF780F}" destId="{A51EAD4F-7F86-4F8A-AA61-02F44AF15A33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F920E-6E11-4C06-B855-E7D5F073E1EF}">
      <dsp:nvSpPr>
        <dsp:cNvPr id="0" name=""/>
        <dsp:cNvSpPr/>
      </dsp:nvSpPr>
      <dsp:spPr>
        <a:xfrm rot="5400000">
          <a:off x="4904854" y="-2176494"/>
          <a:ext cx="1602200" cy="605530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</a:t>
          </a:r>
          <a:r>
            <a:rPr lang="vi-VN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ormă </a:t>
          </a:r>
          <a:r>
            <a:rPr lang="vi-VN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extremă de agresiune </a:t>
          </a:r>
          <a:r>
            <a:rPr lang="vi-VN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intenționat</a:t>
          </a:r>
          <a:r>
            <a:rPr lang="ro-RO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indi</a:t>
          </a:r>
          <a:r>
            <a:rPr lang="ro-RO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dual</a:t>
          </a:r>
          <a:r>
            <a:rPr lang="ro-RO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colectiv</a:t>
          </a:r>
          <a:r>
            <a:rPr lang="ro-RO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ce</a:t>
          </a:r>
          <a:r>
            <a:rPr lang="vi-VN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vizează</a:t>
          </a:r>
          <a:r>
            <a:rPr lang="ro-RO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vi-VN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marginalize</a:t>
          </a:r>
          <a:r>
            <a:rPr lang="ro-RO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ază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elimin</a:t>
          </a:r>
          <a:r>
            <a:rPr lang="ro-RO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 altă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persoan</a:t>
          </a:r>
          <a:r>
            <a:rPr lang="ro-RO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persoane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ro-RO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678304" y="128269"/>
        <a:ext cx="5977088" cy="1445774"/>
      </dsp:txXfrm>
    </dsp:sp>
    <dsp:sp modelId="{9A2F29FF-2B07-4F3A-8CD3-89EF3249AE4C}">
      <dsp:nvSpPr>
        <dsp:cNvPr id="0" name=""/>
        <dsp:cNvSpPr/>
      </dsp:nvSpPr>
      <dsp:spPr>
        <a:xfrm>
          <a:off x="235" y="2531"/>
          <a:ext cx="2677399" cy="16708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Mobbing</a:t>
          </a:r>
          <a:endParaRPr lang="en-US" sz="4200" b="1" kern="120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797" y="84093"/>
        <a:ext cx="2514275" cy="1507686"/>
      </dsp:txXfrm>
    </dsp:sp>
    <dsp:sp modelId="{62A2C1F5-AA7D-4232-97DE-A8AD050B6CCB}">
      <dsp:nvSpPr>
        <dsp:cNvPr id="0" name=""/>
        <dsp:cNvSpPr/>
      </dsp:nvSpPr>
      <dsp:spPr>
        <a:xfrm rot="5400000">
          <a:off x="5035648" y="-437120"/>
          <a:ext cx="1336648" cy="6058816"/>
        </a:xfrm>
        <a:prstGeom prst="round2SameRect">
          <a:avLst/>
        </a:prstGeom>
        <a:solidFill>
          <a:schemeClr val="accent4">
            <a:tint val="40000"/>
            <a:alpha val="90000"/>
            <a:hueOff val="568373"/>
            <a:satOff val="5836"/>
            <a:lumOff val="1755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568373"/>
              <a:satOff val="5836"/>
              <a:lumOff val="17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 mo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  <a:r>
            <a:rPr lang="vi-VN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intenționat 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</a:t>
          </a:r>
          <a:r>
            <a:rPr lang="vi-VN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comportament abuziv, înjosito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vi-VN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destina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să intimideze, să </a:t>
          </a:r>
          <a:r>
            <a:rPr lang="vi-VN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degradeze și</a:t>
          </a:r>
          <a:r>
            <a:rPr lang="ro-RO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să </a:t>
          </a:r>
          <a:r>
            <a:rPr lang="vi-VN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umil</a:t>
          </a:r>
          <a:r>
            <a:rPr lang="ro-RO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ească</a:t>
          </a:r>
          <a:r>
            <a:rPr lang="vi-VN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 altă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persoan</a:t>
          </a:r>
          <a:r>
            <a:rPr lang="ro-RO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persoane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ro-RO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674564" y="1989214"/>
        <a:ext cx="5993566" cy="1206148"/>
      </dsp:txXfrm>
    </dsp:sp>
    <dsp:sp modelId="{D94E2C00-8233-4453-BDDF-E98A5BC88531}">
      <dsp:nvSpPr>
        <dsp:cNvPr id="0" name=""/>
        <dsp:cNvSpPr/>
      </dsp:nvSpPr>
      <dsp:spPr>
        <a:xfrm>
          <a:off x="235" y="1756882"/>
          <a:ext cx="2674328" cy="1670810"/>
        </a:xfrm>
        <a:prstGeom prst="roundRect">
          <a:avLst/>
        </a:prstGeom>
        <a:solidFill>
          <a:schemeClr val="accent4">
            <a:hueOff val="471660"/>
            <a:satOff val="3503"/>
            <a:lumOff val="7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Bullying</a:t>
          </a:r>
          <a:endParaRPr lang="en-US" sz="4200" b="1" kern="120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797" y="1838444"/>
        <a:ext cx="2511204" cy="1507686"/>
      </dsp:txXfrm>
    </dsp:sp>
    <dsp:sp modelId="{A51EAD4F-7F86-4F8A-AA61-02F44AF15A33}">
      <dsp:nvSpPr>
        <dsp:cNvPr id="0" name=""/>
        <dsp:cNvSpPr/>
      </dsp:nvSpPr>
      <dsp:spPr>
        <a:xfrm rot="5400000">
          <a:off x="4922503" y="1318988"/>
          <a:ext cx="1565562" cy="6055301"/>
        </a:xfrm>
        <a:prstGeom prst="round2SameRect">
          <a:avLst/>
        </a:prstGeom>
        <a:solidFill>
          <a:schemeClr val="accent4">
            <a:tint val="40000"/>
            <a:alpha val="90000"/>
            <a:hueOff val="1136746"/>
            <a:satOff val="11672"/>
            <a:lumOff val="3511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1136746"/>
              <a:satOff val="11672"/>
              <a:lumOff val="35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Comportament </a:t>
          </a:r>
          <a:r>
            <a:rPr lang="vi-VN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nepoliticos sau perturbator adesea determinat de necugetare, mai degrabă decât răutate. </a:t>
          </a:r>
          <a:r>
            <a:rPr lang="en-U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Este </a:t>
          </a:r>
          <a:r>
            <a:rPr lang="vi-VN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perceput ca fiind mai puțin amenințăto</a:t>
          </a:r>
          <a:r>
            <a:rPr lang="en-U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vi-VN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o-RO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î</a:t>
          </a:r>
          <a:r>
            <a:rPr lang="en-U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 </a:t>
          </a:r>
          <a:r>
            <a:rPr lang="en-US" sz="2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raport</a:t>
          </a:r>
          <a:r>
            <a:rPr lang="en-U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cu </a:t>
          </a:r>
          <a:r>
            <a:rPr lang="en-U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bullying</a:t>
          </a:r>
          <a:r>
            <a:rPr lang="ro-RO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-ul</a:t>
          </a:r>
          <a:r>
            <a:rPr lang="en-U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și </a:t>
          </a:r>
          <a:r>
            <a:rPr lang="vi-VN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mobbing</a:t>
          </a:r>
          <a:r>
            <a:rPr lang="ro-RO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-ul.</a:t>
          </a:r>
          <a:endParaRPr lang="en-US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677634" y="3640281"/>
        <a:ext cx="5978877" cy="1412714"/>
      </dsp:txXfrm>
    </dsp:sp>
    <dsp:sp modelId="{C1F2E3F7-0681-4167-A5A4-55E75E3E69B2}">
      <dsp:nvSpPr>
        <dsp:cNvPr id="0" name=""/>
        <dsp:cNvSpPr/>
      </dsp:nvSpPr>
      <dsp:spPr>
        <a:xfrm>
          <a:off x="235" y="3511233"/>
          <a:ext cx="2677399" cy="1670810"/>
        </a:xfrm>
        <a:prstGeom prst="roundRect">
          <a:avLst/>
        </a:prstGeom>
        <a:solidFill>
          <a:schemeClr val="accent4">
            <a:hueOff val="943321"/>
            <a:satOff val="7007"/>
            <a:lumOff val="1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Incivility</a:t>
          </a:r>
          <a:endParaRPr lang="en-US" sz="4200" b="1" kern="120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797" y="3592795"/>
        <a:ext cx="2514275" cy="1507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6C5DB-C610-4B53-9A6C-91A9D13BA66B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C7D67-09D8-4D25-8426-4C5731679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69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-e </a:t>
            </a:r>
            <a:r>
              <a:rPr lang="en-US" altLang="en-US" dirty="0" err="1" smtClean="0"/>
              <a:t>mai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mult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decat</a:t>
            </a:r>
            <a:r>
              <a:rPr lang="en-US" altLang="en-US" dirty="0" smtClean="0"/>
              <a:t> o </a:t>
            </a:r>
            <a:r>
              <a:rPr lang="en-US" altLang="en-US" dirty="0" err="1" smtClean="0"/>
              <a:t>profesie</a:t>
            </a:r>
            <a:r>
              <a:rPr lang="en-US" altLang="en-US" dirty="0" smtClean="0"/>
              <a:t>,</a:t>
            </a:r>
            <a:r>
              <a:rPr lang="en-US" altLang="en-US" baseline="0" dirty="0" smtClean="0"/>
              <a:t> o </a:t>
            </a:r>
            <a:r>
              <a:rPr lang="en-US" altLang="en-US" baseline="0" dirty="0" err="1" smtClean="0"/>
              <a:t>cariera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este</a:t>
            </a:r>
            <a:r>
              <a:rPr lang="en-US" altLang="en-US" baseline="0" dirty="0" smtClean="0"/>
              <a:t> o </a:t>
            </a:r>
            <a:r>
              <a:rPr lang="en-US" altLang="en-US" baseline="0" dirty="0" err="1" smtClean="0"/>
              <a:t>Chemare</a:t>
            </a:r>
            <a:r>
              <a:rPr lang="en-US" altLang="en-US" baseline="0" dirty="0" smtClean="0"/>
              <a:t>---spun </a:t>
            </a:r>
            <a:r>
              <a:rPr lang="en-US" altLang="en-US" baseline="0" dirty="0" err="1" smtClean="0"/>
              <a:t>eu</a:t>
            </a:r>
            <a:r>
              <a:rPr lang="en-US" altLang="en-US" baseline="0" dirty="0" smtClean="0"/>
              <a:t>….</a:t>
            </a:r>
            <a:r>
              <a:rPr lang="en-US" altLang="en-US" baseline="0" dirty="0" err="1" smtClean="0"/>
              <a:t>dar</a:t>
            </a:r>
            <a:r>
              <a:rPr lang="en-US" altLang="en-US" baseline="0" dirty="0" smtClean="0"/>
              <a:t> din </a:t>
            </a:r>
            <a:r>
              <a:rPr lang="en-US" altLang="en-US" baseline="0" dirty="0" err="1" smtClean="0"/>
              <a:t>pacate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reprezinta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cea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mai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neglijata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profesie</a:t>
            </a:r>
            <a:r>
              <a:rPr lang="en-US" altLang="en-US" baseline="0" dirty="0" smtClean="0"/>
              <a:t>….</a:t>
            </a:r>
            <a:r>
              <a:rPr lang="en-US" altLang="en-US" dirty="0" err="1" smtClean="0"/>
              <a:t>devotament</a:t>
            </a:r>
            <a:r>
              <a:rPr lang="en-US" altLang="en-US" dirty="0" smtClean="0"/>
              <a:t>—nursing is not a job it is life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-</a:t>
            </a:r>
            <a:r>
              <a:rPr lang="en-US" altLang="en-US" dirty="0" err="1" smtClean="0"/>
              <a:t>motivul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pentru</a:t>
            </a:r>
            <a:r>
              <a:rPr lang="en-US" altLang="en-US" dirty="0" smtClean="0"/>
              <a:t> care ma </a:t>
            </a:r>
            <a:r>
              <a:rPr lang="en-US" altLang="en-US" dirty="0" err="1" smtClean="0"/>
              <a:t>trezesc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dimineata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-</a:t>
            </a:r>
            <a:r>
              <a:rPr lang="en-US" altLang="en-US" dirty="0" err="1" smtClean="0"/>
              <a:t>este</a:t>
            </a:r>
            <a:r>
              <a:rPr lang="en-US" altLang="en-US" dirty="0" smtClean="0"/>
              <a:t> who you are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-</a:t>
            </a:r>
            <a:r>
              <a:rPr lang="en-US" altLang="en-US" dirty="0" err="1" smtClean="0"/>
              <a:t>matsa</a:t>
            </a:r>
            <a:r>
              <a:rPr lang="en-US" altLang="en-US" dirty="0" smtClean="0"/>
              <a:t> mea </a:t>
            </a:r>
            <a:r>
              <a:rPr lang="en-US" altLang="en-US" dirty="0" err="1" smtClean="0"/>
              <a:t>asistenta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sefa</a:t>
            </a:r>
            <a:r>
              <a:rPr lang="en-US" altLang="en-US" dirty="0" smtClean="0"/>
              <a:t> la un </a:t>
            </a:r>
            <a:r>
              <a:rPr lang="en-US" altLang="en-US" dirty="0" err="1" smtClean="0"/>
              <a:t>spital</a:t>
            </a:r>
            <a:r>
              <a:rPr lang="en-US" altLang="en-US" dirty="0" smtClean="0"/>
              <a:t> din Montreal-</a:t>
            </a:r>
            <a:r>
              <a:rPr lang="en-US" altLang="en-US" dirty="0" err="1" smtClean="0"/>
              <a:t>psihiatrie</a:t>
            </a:r>
            <a:endParaRPr lang="en-US" alt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19770" indent="-276835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07338" indent="-221468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550274" indent="-221468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1993209" indent="-221468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436144" indent="-22146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879080" indent="-22146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322015" indent="-22146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764951" indent="-22146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57765F-941A-45EA-ABDD-593D9F80075D}" type="slidenum">
              <a:rPr lang="en-US" altLang="en-US" sz="1300"/>
              <a:pPr eaLnBrk="1" hangingPunct="1"/>
              <a:t>2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-ex fata de la </a:t>
            </a:r>
            <a:r>
              <a:rPr lang="en-US" altLang="en-US" dirty="0" err="1" smtClean="0"/>
              <a:t>sala</a:t>
            </a:r>
            <a:r>
              <a:rPr lang="en-US" altLang="en-US" dirty="0" smtClean="0"/>
              <a:t> 5 care nu a </a:t>
            </a:r>
            <a:r>
              <a:rPr lang="en-US" altLang="en-US" dirty="0" err="1" smtClean="0"/>
              <a:t>rezistat</a:t>
            </a:r>
            <a:r>
              <a:rPr lang="en-US" altLang="en-US" dirty="0" smtClean="0"/>
              <a:t> la </a:t>
            </a:r>
            <a:r>
              <a:rPr lang="en-US" altLang="en-US" dirty="0" err="1" smtClean="0"/>
              <a:t>anestezia</a:t>
            </a:r>
            <a:r>
              <a:rPr lang="en-US" altLang="en-US" dirty="0" smtClean="0"/>
              <a:t> </a:t>
            </a:r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2379C6-059E-4F6C-BBEE-33C01E4A3B2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-ex fata de la </a:t>
            </a:r>
            <a:r>
              <a:rPr lang="en-US" altLang="en-US" dirty="0" err="1" smtClean="0"/>
              <a:t>sala</a:t>
            </a:r>
            <a:r>
              <a:rPr lang="en-US" altLang="en-US" dirty="0" smtClean="0"/>
              <a:t> 5 care nu a </a:t>
            </a:r>
            <a:r>
              <a:rPr lang="en-US" altLang="en-US" dirty="0" err="1" smtClean="0"/>
              <a:t>rezistat</a:t>
            </a:r>
            <a:r>
              <a:rPr lang="en-US" altLang="en-US" dirty="0" smtClean="0"/>
              <a:t> la </a:t>
            </a:r>
            <a:r>
              <a:rPr lang="en-US" altLang="en-US" dirty="0" err="1" smtClean="0"/>
              <a:t>anestezia</a:t>
            </a:r>
            <a:r>
              <a:rPr lang="en-US" altLang="en-US" dirty="0" smtClean="0"/>
              <a:t> </a:t>
            </a:r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2379C6-059E-4F6C-BBEE-33C01E4A3B2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4DB114-E070-4417-964B-00FDA4CBBDE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7D67-09D8-4D25-8426-4C5731679B6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26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63955E-0822-4EC0-B8AE-73CCFF30DAC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-cine </a:t>
            </a:r>
            <a:r>
              <a:rPr lang="en-US" altLang="en-US" dirty="0" err="1" smtClean="0"/>
              <a:t>sunteti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dvs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azi</a:t>
            </a:r>
            <a:r>
              <a:rPr lang="en-US" altLang="en-US" dirty="0" smtClean="0"/>
              <a:t>??</a:t>
            </a:r>
          </a:p>
          <a:p>
            <a:r>
              <a:rPr lang="en-US" altLang="en-US" dirty="0" smtClean="0"/>
              <a:t>-</a:t>
            </a:r>
            <a:r>
              <a:rPr lang="en-US" altLang="en-US" dirty="0" err="1" smtClean="0"/>
              <a:t>reporteri</a:t>
            </a:r>
            <a:r>
              <a:rPr lang="en-US" altLang="en-US" dirty="0" smtClean="0"/>
              <a:t>----</a:t>
            </a:r>
            <a:r>
              <a:rPr lang="en-US" altLang="en-US" dirty="0" err="1" smtClean="0"/>
              <a:t>discuta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documenteaza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statusul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bv</a:t>
            </a:r>
            <a:endParaRPr lang="en-US" altLang="en-US" dirty="0" smtClean="0"/>
          </a:p>
          <a:p>
            <a:r>
              <a:rPr lang="en-US" altLang="en-US" dirty="0" smtClean="0"/>
              <a:t>-</a:t>
            </a:r>
            <a:r>
              <a:rPr lang="en-US" altLang="en-US" dirty="0" err="1" smtClean="0"/>
              <a:t>paznici</a:t>
            </a:r>
            <a:r>
              <a:rPr lang="en-US" altLang="en-US" dirty="0" smtClean="0"/>
              <a:t>—</a:t>
            </a:r>
            <a:r>
              <a:rPr lang="en-US" altLang="en-US" dirty="0" err="1" smtClean="0"/>
              <a:t>vegheaza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asupra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bv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starii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lor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santatetae</a:t>
            </a:r>
            <a:r>
              <a:rPr lang="en-US" altLang="en-US" dirty="0" smtClean="0"/>
              <a:t> permanent</a:t>
            </a:r>
          </a:p>
          <a:p>
            <a:r>
              <a:rPr lang="en-US" altLang="en-US" dirty="0" smtClean="0"/>
              <a:t>-</a:t>
            </a:r>
            <a:r>
              <a:rPr lang="en-US" altLang="en-US" dirty="0" err="1" smtClean="0"/>
              <a:t>detectivi</a:t>
            </a:r>
            <a:r>
              <a:rPr lang="en-US" altLang="en-US" dirty="0" smtClean="0"/>
              <a:t>—</a:t>
            </a:r>
            <a:r>
              <a:rPr lang="en-US" altLang="en-US" dirty="0" err="1" smtClean="0"/>
              <a:t>investigheaza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deviatii</a:t>
            </a:r>
            <a:r>
              <a:rPr lang="en-US" altLang="en-US" dirty="0" smtClean="0"/>
              <a:t> de la normal, pun </a:t>
            </a:r>
            <a:r>
              <a:rPr lang="en-US" altLang="en-US" dirty="0" err="1" smtClean="0"/>
              <a:t>intrebari</a:t>
            </a:r>
            <a:r>
              <a:rPr lang="en-US" altLang="en-US" dirty="0" smtClean="0"/>
              <a:t> , </a:t>
            </a:r>
            <a:r>
              <a:rPr lang="en-US" altLang="en-US" dirty="0" err="1" smtClean="0"/>
              <a:t>cauta</a:t>
            </a:r>
            <a:r>
              <a:rPr lang="en-US" altLang="en-US" dirty="0" smtClean="0"/>
              <a:t> motive </a:t>
            </a:r>
            <a:r>
              <a:rPr lang="en-US" altLang="en-US" dirty="0" err="1" smtClean="0"/>
              <a:t>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cauze</a:t>
            </a:r>
            <a:endParaRPr lang="en-US" altLang="en-US" dirty="0" smtClean="0"/>
          </a:p>
          <a:p>
            <a:r>
              <a:rPr lang="en-US" altLang="en-US" dirty="0" smtClean="0"/>
              <a:t>-</a:t>
            </a:r>
            <a:r>
              <a:rPr lang="en-US" altLang="en-US" dirty="0" err="1" smtClean="0"/>
              <a:t>consilieri</a:t>
            </a:r>
            <a:r>
              <a:rPr lang="en-US" altLang="en-US" dirty="0" smtClean="0"/>
              <a:t>---</a:t>
            </a:r>
            <a:r>
              <a:rPr lang="en-US" altLang="en-US" dirty="0" err="1" smtClean="0"/>
              <a:t>consiliaza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medicii</a:t>
            </a:r>
            <a:r>
              <a:rPr lang="en-US" altLang="en-US" dirty="0" smtClean="0"/>
              <a:t>. </a:t>
            </a:r>
            <a:r>
              <a:rPr lang="en-US" altLang="en-US" dirty="0" err="1" smtClean="0"/>
              <a:t>Pacientii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chiar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apartinatorii</a:t>
            </a:r>
            <a:r>
              <a:rPr lang="en-US" altLang="en-US" dirty="0" smtClean="0"/>
              <a:t>—in </a:t>
            </a:r>
            <a:r>
              <a:rPr lang="en-US" altLang="en-US" dirty="0" err="1" smtClean="0"/>
              <a:t>diferite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momente</a:t>
            </a:r>
            <a:endParaRPr lang="en-US" altLang="en-US" dirty="0" smtClean="0"/>
          </a:p>
          <a:p>
            <a:r>
              <a:rPr lang="en-US" altLang="en-US" dirty="0" smtClean="0"/>
              <a:t>-</a:t>
            </a:r>
            <a:r>
              <a:rPr lang="en-US" altLang="en-US" dirty="0" err="1" smtClean="0"/>
              <a:t>razboinici</a:t>
            </a:r>
            <a:r>
              <a:rPr lang="en-US" altLang="en-US" dirty="0" smtClean="0"/>
              <a:t>---</a:t>
            </a:r>
            <a:r>
              <a:rPr lang="en-US" altLang="en-US" dirty="0" err="1" smtClean="0"/>
              <a:t>ei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sunt</a:t>
            </a:r>
            <a:r>
              <a:rPr lang="en-US" altLang="en-US" baseline="0" dirty="0" smtClean="0"/>
              <a:t> in prima </a:t>
            </a:r>
            <a:r>
              <a:rPr lang="en-US" altLang="en-US" baseline="0" dirty="0" err="1" smtClean="0"/>
              <a:t>linie</a:t>
            </a:r>
            <a:r>
              <a:rPr lang="en-US" altLang="en-US" baseline="0" dirty="0" smtClean="0"/>
              <a:t> in </a:t>
            </a:r>
            <a:r>
              <a:rPr lang="en-US" altLang="en-US" baseline="0" dirty="0" err="1" smtClean="0"/>
              <a:t>caz</a:t>
            </a:r>
            <a:r>
              <a:rPr lang="en-US" altLang="en-US" baseline="0" dirty="0" smtClean="0"/>
              <a:t> de </a:t>
            </a:r>
            <a:r>
              <a:rPr lang="en-US" altLang="en-US" baseline="0" dirty="0" err="1" smtClean="0"/>
              <a:t>conflicte</a:t>
            </a:r>
            <a:r>
              <a:rPr lang="en-US" altLang="en-US" baseline="0" dirty="0" smtClean="0"/>
              <a:t>, </a:t>
            </a:r>
            <a:r>
              <a:rPr lang="en-US" altLang="en-US" baseline="0" dirty="0" err="1" smtClean="0"/>
              <a:t>scandaluri</a:t>
            </a:r>
            <a:r>
              <a:rPr lang="en-US" altLang="en-US" baseline="0" dirty="0" smtClean="0"/>
              <a:t>, </a:t>
            </a:r>
            <a:r>
              <a:rPr lang="en-US" altLang="en-US" baseline="0" dirty="0" err="1" smtClean="0"/>
              <a:t>urgente</a:t>
            </a:r>
            <a:endParaRPr lang="en-US" altLang="en-US" baseline="0" dirty="0" smtClean="0"/>
          </a:p>
          <a:p>
            <a:r>
              <a:rPr lang="en-US" altLang="en-US" baseline="0" dirty="0" smtClean="0"/>
              <a:t>-</a:t>
            </a:r>
            <a:r>
              <a:rPr lang="en-US" altLang="en-US" baseline="0" dirty="0" err="1" smtClean="0"/>
              <a:t>avocatii</a:t>
            </a:r>
            <a:r>
              <a:rPr lang="en-US" altLang="en-US" baseline="0" dirty="0" smtClean="0"/>
              <a:t>----</a:t>
            </a:r>
            <a:r>
              <a:rPr lang="en-US" altLang="en-US" baseline="0" dirty="0" err="1" smtClean="0"/>
              <a:t>sustin</a:t>
            </a:r>
            <a:r>
              <a:rPr lang="en-US" altLang="en-US" baseline="0" dirty="0" smtClean="0"/>
              <a:t> in fata </a:t>
            </a:r>
            <a:r>
              <a:rPr lang="en-US" altLang="en-US" baseline="0" dirty="0" err="1" smtClean="0"/>
              <a:t>doctorilor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terapii</a:t>
            </a:r>
            <a:r>
              <a:rPr lang="en-US" altLang="en-US" baseline="0" dirty="0" smtClean="0"/>
              <a:t>, </a:t>
            </a:r>
            <a:r>
              <a:rPr lang="en-US" altLang="en-US" baseline="0" dirty="0" err="1" smtClean="0"/>
              <a:t>nevoi</a:t>
            </a:r>
            <a:r>
              <a:rPr lang="en-US" altLang="en-US" baseline="0" dirty="0" smtClean="0"/>
              <a:t> cum e </a:t>
            </a:r>
            <a:r>
              <a:rPr lang="en-US" altLang="en-US" baseline="0" dirty="0" err="1" smtClean="0"/>
              <a:t>cea</a:t>
            </a:r>
            <a:r>
              <a:rPr lang="en-US" altLang="en-US" baseline="0" dirty="0" smtClean="0"/>
              <a:t> de </a:t>
            </a:r>
            <a:r>
              <a:rPr lang="en-US" altLang="en-US" baseline="0" dirty="0" err="1" smtClean="0"/>
              <a:t>comunicare</a:t>
            </a:r>
            <a:r>
              <a:rPr lang="en-US" altLang="en-US" baseline="0" dirty="0" smtClean="0"/>
              <a:t>, </a:t>
            </a:r>
          </a:p>
          <a:p>
            <a:r>
              <a:rPr lang="en-US" altLang="en-US" baseline="0" dirty="0" smtClean="0"/>
              <a:t>-</a:t>
            </a:r>
            <a:r>
              <a:rPr lang="en-US" altLang="en-US" baseline="0" dirty="0" err="1" smtClean="0"/>
              <a:t>oameni</a:t>
            </a:r>
            <a:r>
              <a:rPr lang="en-US" altLang="en-US" baseline="0" dirty="0" smtClean="0"/>
              <a:t> de </a:t>
            </a:r>
            <a:r>
              <a:rPr lang="en-US" altLang="en-US" baseline="0" dirty="0" err="1" smtClean="0"/>
              <a:t>stiinta</a:t>
            </a:r>
            <a:r>
              <a:rPr lang="en-US" altLang="en-US" baseline="0" dirty="0" smtClean="0"/>
              <a:t>----</a:t>
            </a:r>
            <a:r>
              <a:rPr lang="en-US" altLang="en-US" baseline="0" dirty="0" err="1" smtClean="0"/>
              <a:t>invata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permaenent</a:t>
            </a:r>
            <a:r>
              <a:rPr lang="en-US" altLang="en-US" baseline="0" dirty="0" smtClean="0"/>
              <a:t>-</a:t>
            </a:r>
          </a:p>
          <a:p>
            <a:r>
              <a:rPr lang="en-US" altLang="en-US" baseline="0" dirty="0" smtClean="0"/>
              <a:t>-</a:t>
            </a:r>
            <a:r>
              <a:rPr lang="en-US" altLang="en-US" baseline="0" dirty="0" err="1" smtClean="0"/>
              <a:t>profesori</a:t>
            </a:r>
            <a:r>
              <a:rPr lang="en-US" altLang="en-US" baseline="0" dirty="0" smtClean="0"/>
              <a:t>---</a:t>
            </a:r>
            <a:r>
              <a:rPr lang="en-US" altLang="en-US" baseline="0" dirty="0" err="1" smtClean="0"/>
              <a:t>educa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oamenii</a:t>
            </a:r>
            <a:r>
              <a:rPr lang="en-US" altLang="en-US" baseline="0" dirty="0" smtClean="0"/>
              <a:t>, </a:t>
            </a:r>
            <a:r>
              <a:rPr lang="en-US" altLang="en-US" baseline="0" dirty="0" err="1" smtClean="0"/>
              <a:t>ajuta</a:t>
            </a:r>
            <a:r>
              <a:rPr lang="en-US" altLang="en-US" baseline="0" dirty="0" smtClean="0"/>
              <a:t> la </a:t>
            </a:r>
            <a:r>
              <a:rPr lang="en-US" altLang="en-US" baseline="0" dirty="0" err="1" smtClean="0"/>
              <a:t>starea</a:t>
            </a:r>
            <a:r>
              <a:rPr lang="en-US" altLang="en-US" baseline="0" dirty="0" smtClean="0"/>
              <a:t> de </a:t>
            </a:r>
            <a:r>
              <a:rPr lang="en-US" altLang="en-US" baseline="0" dirty="0" err="1" smtClean="0"/>
              <a:t>sanatate</a:t>
            </a:r>
            <a:r>
              <a:rPr lang="en-US" altLang="en-US" baseline="0" dirty="0" smtClean="0"/>
              <a:t> </a:t>
            </a:r>
          </a:p>
          <a:p>
            <a:r>
              <a:rPr lang="en-US" altLang="en-US" baseline="0" dirty="0" smtClean="0"/>
              <a:t>-</a:t>
            </a:r>
            <a:r>
              <a:rPr lang="en-US" altLang="en-US" baseline="0" dirty="0" err="1" smtClean="0"/>
              <a:t>lideri</a:t>
            </a:r>
            <a:r>
              <a:rPr lang="en-US" altLang="en-US" baseline="0" dirty="0" smtClean="0"/>
              <a:t>—</a:t>
            </a:r>
            <a:r>
              <a:rPr lang="en-US" altLang="en-US" baseline="0" dirty="0" err="1" smtClean="0"/>
              <a:t>confidenti</a:t>
            </a:r>
            <a:r>
              <a:rPr lang="en-US" altLang="en-US" baseline="0" dirty="0" smtClean="0"/>
              <a:t>---</a:t>
            </a:r>
          </a:p>
          <a:p>
            <a:r>
              <a:rPr lang="en-US" altLang="en-US" baseline="0" dirty="0" smtClean="0"/>
              <a:t>-</a:t>
            </a:r>
            <a:r>
              <a:rPr lang="en-US" altLang="en-US" baseline="0" dirty="0" err="1" smtClean="0"/>
              <a:t>atleti</a:t>
            </a:r>
            <a:r>
              <a:rPr lang="en-US" altLang="en-US" baseline="0" dirty="0" smtClean="0"/>
              <a:t>—</a:t>
            </a:r>
            <a:r>
              <a:rPr lang="en-US" altLang="en-US" baseline="0" dirty="0" err="1" smtClean="0"/>
              <a:t>alearga</a:t>
            </a:r>
            <a:r>
              <a:rPr lang="en-US" altLang="en-US" baseline="0" dirty="0" smtClean="0"/>
              <a:t> cu </a:t>
            </a:r>
            <a:r>
              <a:rPr lang="en-US" altLang="en-US" baseline="0" dirty="0" err="1" smtClean="0"/>
              <a:t>medicamente</a:t>
            </a:r>
            <a:r>
              <a:rPr lang="en-US" altLang="en-US" baseline="0" dirty="0" smtClean="0"/>
              <a:t>, </a:t>
            </a:r>
            <a:r>
              <a:rPr lang="en-US" altLang="en-US" baseline="0" dirty="0" err="1" smtClean="0"/>
              <a:t>ridica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bv</a:t>
            </a:r>
            <a:r>
              <a:rPr lang="en-US" altLang="en-US" baseline="0" dirty="0" smtClean="0"/>
              <a:t> din oat </a:t>
            </a:r>
            <a:r>
              <a:rPr lang="en-US" altLang="en-US" baseline="0" dirty="0" err="1" smtClean="0"/>
              <a:t>etc</a:t>
            </a:r>
            <a:endParaRPr lang="en-US" altLang="en-US" baseline="0" dirty="0" smtClean="0"/>
          </a:p>
          <a:p>
            <a:r>
              <a:rPr lang="en-US" altLang="en-US" baseline="0" dirty="0" smtClean="0"/>
              <a:t>-multitasking----</a:t>
            </a:r>
            <a:r>
              <a:rPr lang="en-US" altLang="en-US" baseline="0" dirty="0" err="1" smtClean="0"/>
              <a:t>fac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orice</a:t>
            </a:r>
            <a:r>
              <a:rPr lang="en-US" altLang="en-US" baseline="0" dirty="0" smtClean="0"/>
              <a:t>, </a:t>
            </a:r>
            <a:r>
              <a:rPr lang="en-US" altLang="en-US" baseline="0" dirty="0" err="1" smtClean="0"/>
              <a:t>sunt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diplomati</a:t>
            </a:r>
            <a:r>
              <a:rPr lang="en-US" altLang="en-US" baseline="0" dirty="0" smtClean="0"/>
              <a:t>—</a:t>
            </a:r>
            <a:r>
              <a:rPr lang="en-US" altLang="en-US" baseline="0" dirty="0" err="1" smtClean="0"/>
              <a:t>ajuta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bv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moara</a:t>
            </a:r>
            <a:r>
              <a:rPr lang="en-US" altLang="en-US" baseline="0" dirty="0" smtClean="0"/>
              <a:t> in </a:t>
            </a:r>
            <a:r>
              <a:rPr lang="en-US" altLang="en-US" baseline="0" dirty="0" err="1" smtClean="0"/>
              <a:t>demnitate</a:t>
            </a:r>
            <a:endParaRPr lang="en-US" altLang="en-US" dirty="0" smtClean="0"/>
          </a:p>
          <a:p>
            <a:r>
              <a:rPr lang="en-US" altLang="en-US" dirty="0" smtClean="0"/>
              <a:t>-</a:t>
            </a:r>
            <a:r>
              <a:rPr lang="en-US" altLang="en-US" dirty="0" err="1" smtClean="0"/>
              <a:t>consilieri</a:t>
            </a:r>
            <a:r>
              <a:rPr lang="en-US" altLang="en-US" dirty="0" smtClean="0"/>
              <a:t>---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Sunt</a:t>
            </a:r>
            <a:r>
              <a:rPr lang="en-US" dirty="0" smtClean="0"/>
              <a:t> considerate in </a:t>
            </a:r>
            <a:r>
              <a:rPr lang="en-US" dirty="0" err="1" smtClean="0"/>
              <a:t>lumea</a:t>
            </a:r>
            <a:r>
              <a:rPr lang="en-US" dirty="0" smtClean="0"/>
              <a:t> </a:t>
            </a:r>
            <a:r>
              <a:rPr lang="en-US" dirty="0" err="1" smtClean="0"/>
              <a:t>nonmedicala</a:t>
            </a:r>
            <a:r>
              <a:rPr lang="en-US" dirty="0" smtClean="0"/>
              <a:t>---</a:t>
            </a:r>
            <a:r>
              <a:rPr lang="en-US" dirty="0" err="1" smtClean="0"/>
              <a:t>genul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femeie</a:t>
            </a:r>
            <a:r>
              <a:rPr lang="en-US" baseline="0" dirty="0" smtClean="0"/>
              <a:t>—care face </a:t>
            </a:r>
            <a:r>
              <a:rPr lang="en-US" baseline="0" dirty="0" err="1" smtClean="0"/>
              <a:t>patul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serveste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mancareea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transportoare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medicamente</a:t>
            </a:r>
            <a:r>
              <a:rPr lang="en-US" baseline="0" dirty="0" smtClean="0"/>
              <a:t>, poop wiping, </a:t>
            </a:r>
            <a:r>
              <a:rPr lang="en-US" baseline="0" dirty="0" err="1" smtClean="0"/>
              <a:t>chelnerita</a:t>
            </a:r>
            <a:r>
              <a:rPr lang="en-US" baseline="0" dirty="0" smtClean="0"/>
              <a:t>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7D67-09D8-4D25-8426-4C5731679B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05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in general-</a:t>
            </a:r>
            <a:r>
              <a:rPr lang="en-US" altLang="en-US" dirty="0" err="1" smtClean="0"/>
              <a:t>asistentele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asista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activ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nasterea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unui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copil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escorteaza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oamenii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ultimul</a:t>
            </a:r>
            <a:r>
              <a:rPr lang="en-US" altLang="en-US" dirty="0" smtClean="0"/>
              <a:t> drum, </a:t>
            </a:r>
            <a:r>
              <a:rPr lang="en-US" altLang="en-US" dirty="0" err="1" smtClean="0"/>
              <a:t>resusciteaza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oamenii</a:t>
            </a:r>
            <a:r>
              <a:rPr lang="en-US" altLang="en-US" dirty="0" smtClean="0"/>
              <a:t> in between…--.secret club---</a:t>
            </a:r>
            <a:r>
              <a:rPr lang="en-US" altLang="en-US" dirty="0" err="1" smtClean="0"/>
              <a:t>asa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numesc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asistentele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profesia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lor</a:t>
            </a:r>
            <a:r>
              <a:rPr lang="en-US" altLang="en-US" dirty="0" smtClean="0"/>
              <a:t> …</a:t>
            </a:r>
            <a:r>
              <a:rPr lang="en-US" altLang="en-US" dirty="0" err="1" smtClean="0"/>
              <a:t>pt</a:t>
            </a:r>
            <a:r>
              <a:rPr lang="en-US" altLang="en-US" dirty="0" smtClean="0"/>
              <a:t> ca </a:t>
            </a:r>
            <a:r>
              <a:rPr lang="en-US" altLang="en-US" dirty="0" err="1" smtClean="0"/>
              <a:t>traiesc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experiente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noi</a:t>
            </a:r>
            <a:r>
              <a:rPr lang="en-US" altLang="en-US" baseline="0" dirty="0" smtClean="0"/>
              <a:t> in </a:t>
            </a:r>
            <a:r>
              <a:rPr lang="en-US" altLang="en-US" baseline="0" dirty="0" err="1" smtClean="0"/>
              <a:t>fiecare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zi</a:t>
            </a:r>
            <a:r>
              <a:rPr lang="en-US" altLang="en-US" baseline="0" dirty="0" smtClean="0"/>
              <a:t>, </a:t>
            </a:r>
            <a:r>
              <a:rPr lang="en-US" altLang="en-US" baseline="0" dirty="0" err="1" smtClean="0"/>
              <a:t>profesia</a:t>
            </a:r>
            <a:r>
              <a:rPr lang="en-US" altLang="en-US" baseline="0" dirty="0" smtClean="0"/>
              <a:t> are </a:t>
            </a:r>
            <a:r>
              <a:rPr lang="en-US" altLang="en-US" baseline="0" dirty="0" err="1" smtClean="0"/>
              <a:t>intimitate</a:t>
            </a:r>
            <a:r>
              <a:rPr lang="en-US" altLang="en-US" baseline="0" dirty="0" smtClean="0"/>
              <a:t>, </a:t>
            </a:r>
            <a:r>
              <a:rPr lang="en-US" altLang="en-US" baseline="0" dirty="0" err="1" smtClean="0"/>
              <a:t>deontologie</a:t>
            </a:r>
            <a:r>
              <a:rPr lang="en-US" altLang="en-US" baseline="0" dirty="0" smtClean="0"/>
              <a:t>, </a:t>
            </a:r>
            <a:r>
              <a:rPr lang="en-US" altLang="en-US" baseline="0" dirty="0" err="1" smtClean="0"/>
              <a:t>traiec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compasiune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altii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desensibilzare</a:t>
            </a:r>
            <a:r>
              <a:rPr lang="en-US" altLang="en-US" baseline="0" dirty="0" smtClean="0"/>
              <a:t>..</a:t>
            </a:r>
            <a:r>
              <a:rPr lang="en-US" altLang="en-US" baseline="0" dirty="0" err="1" smtClean="0"/>
              <a:t>abrutizare</a:t>
            </a:r>
            <a:endParaRPr lang="en-US" alt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1B40D8-067A-4D08-AEAD-FE59FA0F9072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9688" eaLnBrk="1" hangingPunct="1"/>
            <a:r>
              <a:rPr lang="en-US" alt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-</a:t>
            </a:r>
            <a:r>
              <a:rPr lang="en-US" altLang="en-US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lipsa</a:t>
            </a:r>
            <a:r>
              <a:rPr lang="en-US" alt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de </a:t>
            </a:r>
            <a:r>
              <a:rPr lang="en-US" altLang="en-US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comunicare</a:t>
            </a:r>
            <a:r>
              <a:rPr lang="en-US" alt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impieteaza</a:t>
            </a:r>
            <a:r>
              <a:rPr lang="en-US" alt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cel</a:t>
            </a:r>
            <a:r>
              <a:rPr lang="en-US" alt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mai</a:t>
            </a:r>
            <a:r>
              <a:rPr lang="en-US" alt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mult</a:t>
            </a:r>
            <a:r>
              <a:rPr lang="en-US" alt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acest</a:t>
            </a:r>
            <a:r>
              <a:rPr lang="en-US" alt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parteneriat</a:t>
            </a:r>
            <a:r>
              <a:rPr lang="en-US" alt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ideal---</a:t>
            </a:r>
            <a:r>
              <a:rPr lang="en-US" altLang="en-US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actul</a:t>
            </a:r>
            <a:r>
              <a:rPr lang="en-US" alt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medical </a:t>
            </a:r>
            <a:r>
              <a:rPr lang="en-US" altLang="en-US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este</a:t>
            </a:r>
            <a:r>
              <a:rPr lang="en-US" alt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generat</a:t>
            </a:r>
            <a:r>
              <a:rPr lang="en-US" alt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de </a:t>
            </a:r>
            <a:r>
              <a:rPr lang="en-US" altLang="en-US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medici</a:t>
            </a:r>
            <a:r>
              <a:rPr lang="en-US" alt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si</a:t>
            </a:r>
            <a:r>
              <a:rPr lang="en-US" alt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asitente</a:t>
            </a:r>
            <a:endParaRPr lang="en-US" altLang="en-US" dirty="0" smtClean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39688" eaLnBrk="1" hangingPunct="1"/>
            <a:r>
              <a:rPr lang="en-US" alt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-</a:t>
            </a:r>
            <a:r>
              <a:rPr lang="en-US" altLang="en-US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serviciul</a:t>
            </a:r>
            <a:r>
              <a:rPr lang="en-US" alt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medical</a:t>
            </a:r>
            <a:r>
              <a:rPr lang="en-US" altLang="en-US" baseline="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en-US" altLang="en-US" baseline="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este</a:t>
            </a:r>
            <a:r>
              <a:rPr lang="en-US" altLang="en-US" baseline="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en-US" altLang="en-US" baseline="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genrat</a:t>
            </a:r>
            <a:r>
              <a:rPr lang="en-US" altLang="en-US" baseline="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de </a:t>
            </a:r>
            <a:r>
              <a:rPr lang="en-US" altLang="en-US" baseline="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asistente</a:t>
            </a:r>
            <a:r>
              <a:rPr lang="en-US" altLang="en-US" baseline="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, </a:t>
            </a:r>
            <a:r>
              <a:rPr lang="en-US" altLang="en-US" baseline="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infirmiere</a:t>
            </a:r>
            <a:r>
              <a:rPr lang="en-US" altLang="en-US" baseline="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, personal </a:t>
            </a:r>
            <a:r>
              <a:rPr lang="en-US" altLang="en-US" baseline="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auxiliar</a:t>
            </a:r>
            <a:endParaRPr lang="en-US" altLang="en-US" baseline="0" dirty="0" smtClean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39688" eaLnBrk="1" hangingPunct="1"/>
            <a:r>
              <a:rPr lang="en-US" altLang="en-US" baseline="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-</a:t>
            </a:r>
            <a:r>
              <a:rPr lang="en-US" altLang="en-US" baseline="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daca</a:t>
            </a:r>
            <a:r>
              <a:rPr lang="en-US" altLang="en-US" baseline="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en-US" altLang="en-US" baseline="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doctorul</a:t>
            </a:r>
            <a:r>
              <a:rPr lang="en-US" altLang="en-US" baseline="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e bun?—</a:t>
            </a:r>
            <a:r>
              <a:rPr lang="en-US" altLang="en-US" baseline="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intreaba</a:t>
            </a:r>
            <a:r>
              <a:rPr lang="en-US" altLang="en-US" baseline="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o </a:t>
            </a:r>
            <a:r>
              <a:rPr lang="en-US" altLang="en-US" baseline="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asistenta</a:t>
            </a:r>
            <a:r>
              <a:rPr lang="en-US" altLang="en-US" baseline="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en-US" altLang="en-US" baseline="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sau</a:t>
            </a:r>
            <a:r>
              <a:rPr lang="en-US" altLang="en-US" baseline="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en-US" altLang="en-US" baseline="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anestezista</a:t>
            </a:r>
            <a:r>
              <a:rPr lang="en-US" altLang="en-US" baseline="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,…</a:t>
            </a:r>
          </a:p>
          <a:p>
            <a:pPr marL="39688" eaLnBrk="1" hangingPunct="1"/>
            <a:r>
              <a:rPr lang="en-US" altLang="en-US" baseline="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-63% din </a:t>
            </a:r>
            <a:r>
              <a:rPr lang="en-US" altLang="en-US" baseline="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cazurile</a:t>
            </a:r>
            <a:r>
              <a:rPr lang="en-US" altLang="en-US" baseline="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de </a:t>
            </a:r>
            <a:r>
              <a:rPr lang="en-US" altLang="en-US" baseline="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moarte</a:t>
            </a:r>
            <a:r>
              <a:rPr lang="en-US" altLang="en-US" baseline="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en-US" altLang="en-US" baseline="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neanticipata</a:t>
            </a:r>
            <a:r>
              <a:rPr lang="en-US" altLang="en-US" baseline="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en-US" altLang="en-US" baseline="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sau</a:t>
            </a:r>
            <a:r>
              <a:rPr lang="en-US" altLang="en-US" baseline="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en-US" altLang="en-US" baseline="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sechele</a:t>
            </a:r>
            <a:r>
              <a:rPr lang="en-US" altLang="en-US" baseline="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en-US" altLang="en-US" baseline="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permanente</a:t>
            </a:r>
            <a:r>
              <a:rPr lang="en-US" altLang="en-US" baseline="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en-US" altLang="en-US" baseline="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sunt</a:t>
            </a:r>
            <a:r>
              <a:rPr lang="en-US" altLang="en-US" baseline="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date de </a:t>
            </a:r>
            <a:r>
              <a:rPr lang="en-US" altLang="en-US" baseline="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pb</a:t>
            </a:r>
            <a:r>
              <a:rPr lang="en-US" altLang="en-US" baseline="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de </a:t>
            </a:r>
            <a:r>
              <a:rPr lang="en-US" altLang="en-US" baseline="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comunicare</a:t>
            </a:r>
            <a:r>
              <a:rPr lang="en-US" altLang="en-US" baseline="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en-US" altLang="en-US" baseline="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intre</a:t>
            </a:r>
            <a:r>
              <a:rPr lang="en-US" altLang="en-US" baseline="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medic </a:t>
            </a:r>
            <a:r>
              <a:rPr lang="en-US" altLang="en-US" baseline="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si</a:t>
            </a:r>
            <a:r>
              <a:rPr lang="en-US" altLang="en-US" baseline="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en-US" altLang="en-US" baseline="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asistenta</a:t>
            </a:r>
            <a:r>
              <a:rPr lang="en-US" altLang="en-US" baseline="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—de ex o </a:t>
            </a:r>
            <a:r>
              <a:rPr lang="en-US" altLang="en-US" baseline="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compresa</a:t>
            </a:r>
            <a:r>
              <a:rPr lang="en-US" altLang="en-US" baseline="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en-US" altLang="en-US" baseline="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uitata</a:t>
            </a:r>
            <a:endParaRPr lang="en-US" altLang="en-US" baseline="0" dirty="0" smtClean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39688" eaLnBrk="1" hangingPunct="1"/>
            <a:r>
              <a:rPr lang="en-US" altLang="en-US" baseline="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-</a:t>
            </a:r>
            <a:r>
              <a:rPr lang="en-US" altLang="en-US" baseline="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lipsa</a:t>
            </a:r>
            <a:r>
              <a:rPr lang="en-US" altLang="en-US" baseline="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de respect </a:t>
            </a:r>
            <a:r>
              <a:rPr lang="en-US" altLang="en-US" baseline="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dintre</a:t>
            </a:r>
            <a:r>
              <a:rPr lang="en-US" altLang="en-US" baseline="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medic </a:t>
            </a:r>
            <a:r>
              <a:rPr lang="en-US" altLang="en-US" baseline="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si</a:t>
            </a:r>
            <a:r>
              <a:rPr lang="en-US" altLang="en-US" baseline="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en-US" altLang="en-US" baseline="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asistenta</a:t>
            </a:r>
            <a:r>
              <a:rPr lang="en-US" altLang="en-US" baseline="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en-US" altLang="en-US" baseline="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impieteaza</a:t>
            </a:r>
            <a:r>
              <a:rPr lang="en-US" altLang="en-US" baseline="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en-US" altLang="en-US" baseline="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asupra</a:t>
            </a:r>
            <a:r>
              <a:rPr lang="en-US" altLang="en-US" baseline="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en-US" altLang="en-US" baseline="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calitatii</a:t>
            </a:r>
            <a:r>
              <a:rPr lang="en-US" altLang="en-US" baseline="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en-US" altLang="en-US" baseline="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actului</a:t>
            </a:r>
            <a:r>
              <a:rPr lang="en-US" altLang="en-US" baseline="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medical</a:t>
            </a:r>
          </a:p>
          <a:p>
            <a:pPr marL="39688" eaLnBrk="1" hangingPunct="1"/>
            <a:r>
              <a:rPr lang="en-US" altLang="en-US" baseline="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-</a:t>
            </a:r>
            <a:r>
              <a:rPr lang="en-US" altLang="en-US" baseline="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parteneria</a:t>
            </a:r>
            <a:r>
              <a:rPr lang="en-US" altLang="en-US" baseline="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in </a:t>
            </a:r>
            <a:r>
              <a:rPr lang="en-US" altLang="en-US" baseline="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workteam</a:t>
            </a:r>
            <a:r>
              <a:rPr lang="en-US" altLang="en-US" baseline="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en-US" altLang="en-US" baseline="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si</a:t>
            </a:r>
            <a:r>
              <a:rPr lang="en-US" altLang="en-US" baseline="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nu </a:t>
            </a:r>
            <a:r>
              <a:rPr lang="en-US" altLang="en-US" baseline="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ierarhie</a:t>
            </a:r>
            <a:r>
              <a:rPr lang="en-US" altLang="en-US" baseline="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..</a:t>
            </a:r>
            <a:endParaRPr lang="en-US" altLang="en-US" dirty="0" smtClean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9C8DC-B058-47EA-9426-1E0F2C87F40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 dirty="0" smtClean="0"/>
              <a:t>-</a:t>
            </a:r>
            <a:r>
              <a:rPr lang="ru-RU" altLang="en-US" dirty="0" err="1" smtClean="0"/>
              <a:t>supraspecializare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precum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medicii</a:t>
            </a:r>
            <a:endParaRPr lang="ru-RU" altLang="en-US" dirty="0" smtClean="0"/>
          </a:p>
          <a:p>
            <a:r>
              <a:rPr lang="ru-RU" altLang="en-US" dirty="0" smtClean="0"/>
              <a:t>-</a:t>
            </a:r>
            <a:r>
              <a:rPr lang="ru-RU" altLang="en-US" dirty="0" err="1" smtClean="0"/>
              <a:t>trainig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cum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am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facut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la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monza</a:t>
            </a:r>
            <a:endParaRPr lang="ru-RU" altLang="en-US" dirty="0" smtClean="0"/>
          </a:p>
          <a:p>
            <a:r>
              <a:rPr lang="ru-RU" altLang="en-US" dirty="0" smtClean="0"/>
              <a:t>-</a:t>
            </a:r>
            <a:r>
              <a:rPr lang="ru-RU" altLang="en-US" dirty="0" err="1" smtClean="0"/>
              <a:t>e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f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greu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sa</a:t>
            </a:r>
            <a:r>
              <a:rPr lang="ru-RU" altLang="en-US" baseline="0" dirty="0" smtClean="0"/>
              <a:t> </a:t>
            </a:r>
            <a:r>
              <a:rPr lang="ru-RU" altLang="en-US" baseline="0" dirty="0" err="1" smtClean="0"/>
              <a:t>ceri</a:t>
            </a:r>
            <a:r>
              <a:rPr lang="ru-RU" altLang="en-US" baseline="0" dirty="0" smtClean="0"/>
              <a:t> </a:t>
            </a:r>
            <a:r>
              <a:rPr lang="ru-RU" altLang="en-US" baseline="0" dirty="0" err="1" smtClean="0"/>
              <a:t>fara</a:t>
            </a:r>
            <a:r>
              <a:rPr lang="ru-RU" altLang="en-US" baseline="0" dirty="0" smtClean="0"/>
              <a:t> </a:t>
            </a:r>
            <a:r>
              <a:rPr lang="ru-RU" altLang="en-US" baseline="0" dirty="0" err="1" smtClean="0"/>
              <a:t>sa</a:t>
            </a:r>
            <a:r>
              <a:rPr lang="ru-RU" altLang="en-US" baseline="0" dirty="0" smtClean="0"/>
              <a:t> </a:t>
            </a:r>
            <a:r>
              <a:rPr lang="ru-RU" altLang="en-US" baseline="0" dirty="0" err="1" smtClean="0"/>
              <a:t>oferi</a:t>
            </a:r>
            <a:r>
              <a:rPr lang="ru-RU" altLang="en-US" baseline="0" dirty="0" smtClean="0"/>
              <a:t> </a:t>
            </a:r>
            <a:r>
              <a:rPr lang="ru-RU" altLang="en-US" baseline="0" dirty="0" err="1" smtClean="0"/>
              <a:t>training</a:t>
            </a:r>
            <a:r>
              <a:rPr lang="ru-RU" altLang="en-US" baseline="0" dirty="0" smtClean="0"/>
              <a:t> </a:t>
            </a:r>
            <a:r>
              <a:rPr lang="ru-RU" altLang="en-US" baseline="0" dirty="0" err="1" smtClean="0"/>
              <a:t>si</a:t>
            </a:r>
            <a:r>
              <a:rPr lang="ru-RU" altLang="en-US" baseline="0" dirty="0" smtClean="0"/>
              <a:t> </a:t>
            </a:r>
            <a:r>
              <a:rPr lang="ru-RU" altLang="en-US" baseline="0" dirty="0" err="1" smtClean="0"/>
              <a:t>rabdare</a:t>
            </a:r>
            <a:endParaRPr lang="ru-RU" altLang="en-US" baseline="0" dirty="0" smtClean="0"/>
          </a:p>
          <a:p>
            <a:r>
              <a:rPr lang="ru-RU" altLang="en-US" baseline="0" dirty="0" smtClean="0"/>
              <a:t>-</a:t>
            </a:r>
            <a:endParaRPr lang="ru-RU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F7B3E-41EA-4C4D-896B-43D4658481BE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Avand</a:t>
            </a:r>
            <a:r>
              <a:rPr lang="en-US" dirty="0" smtClean="0"/>
              <a:t> in </a:t>
            </a:r>
            <a:r>
              <a:rPr lang="en-US" dirty="0" err="1" smtClean="0"/>
              <a:t>vedere</a:t>
            </a:r>
            <a:r>
              <a:rPr lang="en-US" dirty="0" smtClean="0"/>
              <a:t> </a:t>
            </a:r>
            <a:r>
              <a:rPr lang="en-US" dirty="0" err="1" smtClean="0"/>
              <a:t>distributia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sexe</a:t>
            </a:r>
            <a:r>
              <a:rPr lang="en-US" dirty="0" smtClean="0"/>
              <a:t> </a:t>
            </a:r>
            <a:r>
              <a:rPr lang="en-US" dirty="0" err="1" smtClean="0"/>
              <a:t>intre</a:t>
            </a:r>
            <a:r>
              <a:rPr lang="en-US" dirty="0" smtClean="0"/>
              <a:t> </a:t>
            </a:r>
            <a:r>
              <a:rPr lang="en-US" dirty="0" err="1" smtClean="0"/>
              <a:t>urologi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asistente</a:t>
            </a:r>
            <a:r>
              <a:rPr lang="en-US" dirty="0" smtClean="0"/>
              <a:t>—</a:t>
            </a:r>
            <a:r>
              <a:rPr lang="en-US" dirty="0" err="1" smtClean="0"/>
              <a:t>avem</a:t>
            </a:r>
            <a:r>
              <a:rPr lang="en-US" dirty="0" smtClean="0"/>
              <a:t> de a face </a:t>
            </a:r>
            <a:r>
              <a:rPr lang="en-US" dirty="0" err="1" smtClean="0"/>
              <a:t>si</a:t>
            </a:r>
            <a:r>
              <a:rPr lang="en-US" dirty="0" smtClean="0"/>
              <a:t> cu </a:t>
            </a:r>
            <a:r>
              <a:rPr lang="en-US" dirty="0" err="1" smtClean="0"/>
              <a:t>stereotipii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tin de sex in sine—</a:t>
            </a:r>
            <a:r>
              <a:rPr lang="en-US" dirty="0" err="1" smtClean="0"/>
              <a:t>poate</a:t>
            </a:r>
            <a:r>
              <a:rPr lang="en-US" dirty="0" smtClean="0"/>
              <a:t> la </a:t>
            </a:r>
            <a:r>
              <a:rPr lang="en-US" dirty="0" err="1" smtClean="0"/>
              <a:t>oftalmo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gineco</a:t>
            </a:r>
            <a:r>
              <a:rPr lang="en-US" dirty="0" smtClean="0"/>
              <a:t> </a:t>
            </a:r>
            <a:r>
              <a:rPr lang="en-US" dirty="0" err="1" smtClean="0"/>
              <a:t>lucrurile</a:t>
            </a:r>
            <a:r>
              <a:rPr lang="en-US" dirty="0" smtClean="0"/>
              <a:t> </a:t>
            </a:r>
            <a:r>
              <a:rPr lang="en-US" dirty="0" err="1" smtClean="0"/>
              <a:t>stau</a:t>
            </a:r>
            <a:r>
              <a:rPr lang="en-US" dirty="0" smtClean="0"/>
              <a:t> </a:t>
            </a:r>
            <a:r>
              <a:rPr lang="en-US" dirty="0" err="1" smtClean="0"/>
              <a:t>altfel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7D67-09D8-4D25-8426-4C5731679B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11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dirty="0" err="1" smtClean="0"/>
              <a:t>nuses</a:t>
            </a:r>
            <a:r>
              <a:rPr lang="en-US" dirty="0" smtClean="0"/>
              <a:t> bully nurses---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mananca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cel</a:t>
            </a:r>
            <a:r>
              <a:rPr lang="en-US" dirty="0" smtClean="0"/>
              <a:t> </a:t>
            </a:r>
            <a:r>
              <a:rPr lang="en-US" dirty="0" err="1" smtClean="0"/>
              <a:t>neexperimentat</a:t>
            </a:r>
            <a:r>
              <a:rPr lang="en-US" dirty="0" smtClean="0"/>
              <a:t>, </a:t>
            </a:r>
            <a:r>
              <a:rPr lang="en-US" dirty="0" err="1" smtClean="0"/>
              <a:t>si</a:t>
            </a:r>
            <a:r>
              <a:rPr lang="en-US" dirty="0" smtClean="0"/>
              <a:t> am </a:t>
            </a:r>
            <a:r>
              <a:rPr lang="en-US" dirty="0" err="1" smtClean="0"/>
              <a:t>asisatt</a:t>
            </a:r>
            <a:r>
              <a:rPr lang="en-US" dirty="0" smtClean="0"/>
              <a:t> la </a:t>
            </a:r>
            <a:r>
              <a:rPr lang="en-US" dirty="0" err="1" smtClean="0"/>
              <a:t>asa</a:t>
            </a:r>
            <a:r>
              <a:rPr lang="en-US" dirty="0" smtClean="0"/>
              <a:t> </a:t>
            </a:r>
            <a:r>
              <a:rPr lang="en-US" dirty="0" err="1" smtClean="0"/>
              <a:t>ceva</a:t>
            </a:r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7D67-09D8-4D25-8426-4C5731679B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3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FBB6D7-6864-434A-B31A-6F7C26E12F1E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341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FBB6D7-6864-434A-B31A-6F7C26E12F1E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506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FBB6D7-6864-434A-B31A-6F7C26E12F1E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6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FBB6D7-6864-434A-B31A-6F7C26E12F1E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FBB6D7-6864-434A-B31A-6F7C26E12F1E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55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FBB6D7-6864-434A-B31A-6F7C26E12F1E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6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FBB6D7-6864-434A-B31A-6F7C26E12F1E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00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FBB6D7-6864-434A-B31A-6F7C26E12F1E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73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FBB6D7-6864-434A-B31A-6F7C26E12F1E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20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FBB6D7-6864-434A-B31A-6F7C26E12F1E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4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FBB6D7-6864-434A-B31A-6F7C26E12F1E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0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FBB6D7-6864-434A-B31A-6F7C26E12F1E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32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positiveaction.net/content/fact_sheets/violence/violence-header.gif&amp;imgrefurl=http://www.positiveaction.net/programs/index.asp?ID1=1&amp;ID2=4&amp;ID3=208&amp;h=353&amp;w=500&amp;sz=24&amp;hl=en&amp;start=90&amp;um=1&amp;tbnid=pC1yqtOoIkQmaM:&amp;tbnh=92&amp;tbnw=130&amp;prev=/images?q=violence&amp;start=80&amp;ndsp=20&amp;um=1&amp;hl=en&amp;sa=N&amp;ie=UTF-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7971224" cy="3200368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Comunicarea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medic-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asistent</a:t>
            </a:r>
            <a:r>
              <a:rPr lang="ro-RO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pacient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Work\logo\ICUTRF_ENG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84" l="2890" r="9711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086600" y="76200"/>
            <a:ext cx="1621856" cy="1480592"/>
          </a:xfrm>
          <a:prstGeom prst="rect">
            <a:avLst/>
          </a:prstGeom>
          <a:noFill/>
        </p:spPr>
      </p:pic>
      <p:pic>
        <p:nvPicPr>
          <p:cNvPr id="6" name="Picture 14" descr="http://www.congresumf.ro/wp-content/uploads/2015/01/logo-um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21" y="160338"/>
            <a:ext cx="1193536" cy="119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50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237832"/>
            <a:ext cx="6336704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ECHIPA  DE ASISTENȚI MEDICALI</a:t>
            </a:r>
            <a:b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  OPERATOR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3856" y="2060848"/>
            <a:ext cx="8518624" cy="3816424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ro-RO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Asistenta </a:t>
            </a:r>
            <a:r>
              <a:rPr lang="ro-RO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a</a:t>
            </a: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nestezi</a:t>
            </a:r>
            <a:r>
              <a:rPr lang="ro-RO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algn="ctr">
              <a:lnSpc>
                <a:spcPct val="90000"/>
              </a:lnSpc>
              <a:defRPr/>
            </a:pPr>
            <a:endParaRPr lang="ro-RO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vi-V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defRPr/>
            </a:pPr>
            <a:r>
              <a:rPr lang="ro-R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Asigură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sedare</a:t>
            </a:r>
            <a:r>
              <a:rPr lang="ro-R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preoperatorie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anestezie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intraoperator</a:t>
            </a:r>
            <a:r>
              <a:rPr lang="ro-R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 analgezi</a:t>
            </a:r>
            <a:r>
              <a:rPr lang="ro-R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postoperatorie </a:t>
            </a:r>
            <a:r>
              <a:rPr lang="ro-R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până  la predarea asistentelor de ATI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http://www.brooksidepress.org/Products/Military_OBGYN/Procedures/Scrubbing/scrub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7832"/>
            <a:ext cx="2195736" cy="164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99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237832"/>
            <a:ext cx="6336704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ECHIPA  DE ASISTENȚI  MEDICALI</a:t>
            </a:r>
            <a:b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  OPERATOR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902320"/>
            <a:ext cx="8229600" cy="397495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o-RO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Scrub</a:t>
            </a:r>
            <a:r>
              <a:rPr lang="ro-RO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Nurse</a:t>
            </a: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o-RO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Asistenta de </a:t>
            </a:r>
            <a:r>
              <a:rPr lang="ro-RO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sală</a:t>
            </a:r>
          </a:p>
          <a:p>
            <a:pPr algn="ctr">
              <a:lnSpc>
                <a:spcPct val="90000"/>
              </a:lnSpc>
              <a:defRPr/>
            </a:pPr>
            <a:endParaRPr lang="vi-V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defRPr/>
            </a:pPr>
            <a:r>
              <a:rPr lang="ro-RO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îmbracă în halat chirurgical.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ro-RO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bilește, menține </a:t>
            </a:r>
            <a:r>
              <a:rPr lang="ro-RO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asepsia 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ro-RO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oferă 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instrumente steril</a:t>
            </a:r>
            <a:r>
              <a:rPr lang="ro-RO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o-RO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urologilor.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http://www.brooksidepress.org/Products/Military_OBGYN/Procedures/Scrubbing/scrub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200" y="281256"/>
            <a:ext cx="2195736" cy="164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93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274638"/>
            <a:ext cx="7906072" cy="706090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ro-RO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 </a:t>
            </a:r>
            <a:r>
              <a:rPr lang="ro-RO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o-RO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NEVOIE</a:t>
            </a:r>
            <a:r>
              <a:rPr lang="ro-RO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COMUNICARE</a:t>
            </a:r>
            <a:r>
              <a:rPr lang="ro-RO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908720"/>
            <a:ext cx="58326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 a 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ntelege indica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iile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doctorilor 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necesit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ăț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 pacientilor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 a fi 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nteles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medic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ilalți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asisten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ți medicali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pacient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Esențiala pentru munca în echipă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Esențial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 satisfacția în carieră pe termen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lung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Esențială pentru siguranța pacienților și pentru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îngrijire de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calitate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https://s-media-cache-ak0.pinimg.com/236x/b7/33/07/b7330793557b36e1d434113eb88765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79687"/>
            <a:ext cx="2967980" cy="380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9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5450" y="546956"/>
            <a:ext cx="6861175" cy="685800"/>
          </a:xfrm>
        </p:spPr>
        <p:txBody>
          <a:bodyPr>
            <a:normAutofit/>
          </a:bodyPr>
          <a:lstStyle/>
          <a:p>
            <a:pPr algn="ctr"/>
            <a:r>
              <a:rPr lang="ro-RO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COMUNICAREA – CU CINE??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628800"/>
            <a:ext cx="7705105" cy="43923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Pacienți</a:t>
            </a:r>
            <a:r>
              <a:rPr lang="ro-R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/rude/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persoane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ingrijesc</a:t>
            </a:r>
            <a:r>
              <a:rPr lang="ro-R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pacienții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o-R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Doctori</a:t>
            </a:r>
          </a:p>
          <a:p>
            <a:pPr>
              <a:lnSpc>
                <a:spcPct val="100000"/>
              </a:lnSpc>
            </a:pP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Asisten</a:t>
            </a:r>
            <a:r>
              <a:rPr lang="ro-R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ți medicali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auxiliar</a:t>
            </a:r>
          </a:p>
          <a:p>
            <a:pPr>
              <a:lnSpc>
                <a:spcPct val="100000"/>
              </a:lnSpc>
            </a:pPr>
            <a:r>
              <a:rPr lang="ro-R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Firme </a:t>
            </a:r>
            <a:r>
              <a:rPr lang="ro-R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medicamente</a:t>
            </a:r>
            <a:endParaRPr lang="vi-VN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o-R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Casa de Asigurări</a:t>
            </a:r>
            <a:endParaRPr lang="vi-VN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o-R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Media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www.clipartguide.com/_named_clipart_images/0511-1203-0216-2940_image_of_a_doctor_trying_to_force_an_adult_patient_to_take_a_lollipop_in_a_vector_clip_art_illustration_clipart_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84984"/>
            <a:ext cx="329377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9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65" name="Picture 49" descr="j02407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13" y="4239013"/>
            <a:ext cx="1129811" cy="18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60" name="Line 44"/>
          <p:cNvSpPr>
            <a:spLocks noChangeShapeType="1"/>
          </p:cNvSpPr>
          <p:nvPr/>
        </p:nvSpPr>
        <p:spPr bwMode="auto">
          <a:xfrm>
            <a:off x="4240823" y="1844676"/>
            <a:ext cx="1994389" cy="1008063"/>
          </a:xfrm>
          <a:prstGeom prst="line">
            <a:avLst/>
          </a:prstGeom>
          <a:noFill/>
          <a:ln w="88900">
            <a:solidFill>
              <a:srgbClr val="FF00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0461" name="Line 45"/>
          <p:cNvSpPr>
            <a:spLocks noChangeShapeType="1"/>
          </p:cNvSpPr>
          <p:nvPr/>
        </p:nvSpPr>
        <p:spPr bwMode="auto">
          <a:xfrm flipV="1">
            <a:off x="4507524" y="3500439"/>
            <a:ext cx="1727689" cy="1152525"/>
          </a:xfrm>
          <a:prstGeom prst="line">
            <a:avLst/>
          </a:prstGeom>
          <a:noFill/>
          <a:ln w="88900">
            <a:solidFill>
              <a:srgbClr val="00FF00"/>
            </a:solidFill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0451" name="AutoShape 35"/>
          <p:cNvSpPr>
            <a:spLocks noChangeArrowheads="1"/>
          </p:cNvSpPr>
          <p:nvPr/>
        </p:nvSpPr>
        <p:spPr bwMode="auto">
          <a:xfrm>
            <a:off x="6035920" y="2276476"/>
            <a:ext cx="2327031" cy="1800225"/>
          </a:xfrm>
          <a:prstGeom prst="leftArrow">
            <a:avLst>
              <a:gd name="adj1" fmla="val 50000"/>
              <a:gd name="adj2" fmla="val 35009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0446" name="Text Box 30"/>
          <p:cNvSpPr txBox="1">
            <a:spLocks noChangeArrowheads="1"/>
          </p:cNvSpPr>
          <p:nvPr/>
        </p:nvSpPr>
        <p:spPr bwMode="auto">
          <a:xfrm>
            <a:off x="1356946" y="1700213"/>
            <a:ext cx="2948354" cy="369332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o-RO" altLang="en-US" b="1" dirty="0">
                <a:solidFill>
                  <a:srgbClr val="FFC000"/>
                </a:solidFill>
                <a:latin typeface="Calibri" panose="020F0502020204030204" pitchFamily="34" charset="0"/>
              </a:rPr>
              <a:t>Medicul urolog</a:t>
            </a:r>
            <a:endParaRPr lang="en-US" altLang="en-US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60447" name="Text Box 31"/>
          <p:cNvSpPr txBox="1">
            <a:spLocks noChangeArrowheads="1"/>
          </p:cNvSpPr>
          <p:nvPr/>
        </p:nvSpPr>
        <p:spPr bwMode="auto">
          <a:xfrm>
            <a:off x="1356946" y="4156075"/>
            <a:ext cx="3190143" cy="369332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o-RO" altLang="en-US" b="1" dirty="0">
                <a:solidFill>
                  <a:srgbClr val="FFC000"/>
                </a:solidFill>
                <a:latin typeface="Calibri" panose="020F0502020204030204" pitchFamily="34" charset="0"/>
              </a:rPr>
              <a:t>Asistenta medicală</a:t>
            </a:r>
            <a:endParaRPr lang="en-US" altLang="en-US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60448" name="AutoShape 32"/>
          <p:cNvSpPr>
            <a:spLocks noChangeArrowheads="1"/>
          </p:cNvSpPr>
          <p:nvPr/>
        </p:nvSpPr>
        <p:spPr bwMode="auto">
          <a:xfrm>
            <a:off x="6235212" y="2636839"/>
            <a:ext cx="2524857" cy="1081087"/>
          </a:xfrm>
          <a:prstGeom prst="flowChartDisplay">
            <a:avLst/>
          </a:prstGeom>
          <a:gradFill rotWithShape="1">
            <a:gsLst>
              <a:gs pos="0">
                <a:srgbClr val="000066"/>
              </a:gs>
              <a:gs pos="100000">
                <a:srgbClr val="00006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o-RO" altLang="en-US" b="1" dirty="0">
                <a:solidFill>
                  <a:srgbClr val="FFC000"/>
                </a:solidFill>
                <a:latin typeface="Calibri" panose="020F0502020204030204" pitchFamily="34" charset="0"/>
              </a:rPr>
              <a:t>Pacientul </a:t>
            </a:r>
          </a:p>
          <a:p>
            <a:pPr algn="ctr"/>
            <a:r>
              <a:rPr lang="en-US" altLang="en-US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urologic</a:t>
            </a:r>
            <a:endParaRPr lang="en-US" altLang="en-US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60452" name="Text Box 36"/>
          <p:cNvSpPr txBox="1">
            <a:spLocks noChangeArrowheads="1"/>
          </p:cNvSpPr>
          <p:nvPr/>
        </p:nvSpPr>
        <p:spPr bwMode="auto">
          <a:xfrm>
            <a:off x="969856" y="2349501"/>
            <a:ext cx="39388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ro-RO" altLang="en-US" sz="2000" dirty="0">
                <a:latin typeface="Calibri" panose="020F0502020204030204" pitchFamily="34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Responsabil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planul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terapeutic</a:t>
            </a:r>
            <a:endParaRPr lang="ro-RO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ro-RO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Contact episodic cu pacientul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53" name="Text Box 37"/>
          <p:cNvSpPr txBox="1">
            <a:spLocks noChangeArrowheads="1"/>
          </p:cNvSpPr>
          <p:nvPr/>
        </p:nvSpPr>
        <p:spPr bwMode="auto">
          <a:xfrm>
            <a:off x="1563189" y="4797426"/>
            <a:ext cx="57921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ro-RO" altLang="en-US" sz="2000" dirty="0">
                <a:latin typeface="Calibri" panose="020F0502020204030204" pitchFamily="34" charset="0"/>
              </a:rPr>
              <a:t> </a:t>
            </a:r>
            <a:r>
              <a:rPr lang="ro-RO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Răspunde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administreaz</a:t>
            </a:r>
            <a:r>
              <a:rPr lang="ro-RO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pacient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ului</a:t>
            </a:r>
            <a:endParaRPr lang="ro-RO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ro-RO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Contact permanent cu pacientul 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Comunica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familia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o-RO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rudele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pacientului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54" name="Freeform 38"/>
          <p:cNvSpPr>
            <a:spLocks/>
          </p:cNvSpPr>
          <p:nvPr/>
        </p:nvSpPr>
        <p:spPr bwMode="auto">
          <a:xfrm>
            <a:off x="606670" y="2133600"/>
            <a:ext cx="776654" cy="2159000"/>
          </a:xfrm>
          <a:custGeom>
            <a:avLst/>
            <a:gdLst>
              <a:gd name="T0" fmla="*/ 485 w 530"/>
              <a:gd name="T1" fmla="*/ 0 h 1360"/>
              <a:gd name="T2" fmla="*/ 76 w 530"/>
              <a:gd name="T3" fmla="*/ 498 h 1360"/>
              <a:gd name="T4" fmla="*/ 76 w 530"/>
              <a:gd name="T5" fmla="*/ 1043 h 1360"/>
              <a:gd name="T6" fmla="*/ 530 w 530"/>
              <a:gd name="T7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0" h="1360">
                <a:moveTo>
                  <a:pt x="485" y="0"/>
                </a:moveTo>
                <a:cubicBezTo>
                  <a:pt x="314" y="162"/>
                  <a:pt x="144" y="324"/>
                  <a:pt x="76" y="498"/>
                </a:cubicBezTo>
                <a:cubicBezTo>
                  <a:pt x="8" y="672"/>
                  <a:pt x="0" y="899"/>
                  <a:pt x="76" y="1043"/>
                </a:cubicBezTo>
                <a:cubicBezTo>
                  <a:pt x="152" y="1187"/>
                  <a:pt x="341" y="1273"/>
                  <a:pt x="530" y="1360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0457" name="Freeform 41"/>
          <p:cNvSpPr>
            <a:spLocks/>
          </p:cNvSpPr>
          <p:nvPr/>
        </p:nvSpPr>
        <p:spPr bwMode="auto">
          <a:xfrm>
            <a:off x="4308231" y="2133600"/>
            <a:ext cx="1118089" cy="2159000"/>
          </a:xfrm>
          <a:custGeom>
            <a:avLst/>
            <a:gdLst>
              <a:gd name="T0" fmla="*/ 0 w 763"/>
              <a:gd name="T1" fmla="*/ 0 h 1360"/>
              <a:gd name="T2" fmla="*/ 635 w 763"/>
              <a:gd name="T3" fmla="*/ 362 h 1360"/>
              <a:gd name="T4" fmla="*/ 680 w 763"/>
              <a:gd name="T5" fmla="*/ 907 h 1360"/>
              <a:gd name="T6" fmla="*/ 136 w 763"/>
              <a:gd name="T7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3" h="1360">
                <a:moveTo>
                  <a:pt x="0" y="0"/>
                </a:moveTo>
                <a:cubicBezTo>
                  <a:pt x="261" y="105"/>
                  <a:pt x="522" y="211"/>
                  <a:pt x="635" y="362"/>
                </a:cubicBezTo>
                <a:cubicBezTo>
                  <a:pt x="748" y="513"/>
                  <a:pt x="763" y="741"/>
                  <a:pt x="680" y="907"/>
                </a:cubicBezTo>
                <a:cubicBezTo>
                  <a:pt x="597" y="1073"/>
                  <a:pt x="366" y="1216"/>
                  <a:pt x="136" y="1360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0458" name="Text Box 42"/>
          <p:cNvSpPr txBox="1">
            <a:spLocks noChangeArrowheads="1"/>
          </p:cNvSpPr>
          <p:nvPr/>
        </p:nvSpPr>
        <p:spPr bwMode="auto">
          <a:xfrm>
            <a:off x="452805" y="3319463"/>
            <a:ext cx="1311000" cy="400110"/>
          </a:xfrm>
          <a:prstGeom prst="rect">
            <a:avLst/>
          </a:prstGeom>
          <a:gradFill rotWithShape="1">
            <a:gsLst>
              <a:gs pos="0">
                <a:srgbClr val="000099">
                  <a:gamma/>
                  <a:shade val="46275"/>
                  <a:invGamma/>
                </a:srgbClr>
              </a:gs>
              <a:gs pos="100000">
                <a:srgbClr val="000099"/>
              </a:gs>
            </a:gsLst>
            <a:lin ang="5400000" scaled="1"/>
          </a:gra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CC3300"/>
              </a:buClr>
              <a:buFont typeface="Wingdings" pitchFamily="2" charset="2"/>
              <a:buNone/>
            </a:pPr>
            <a:r>
              <a:rPr lang="ro-RO" altLang="en-US" sz="2000" b="1">
                <a:solidFill>
                  <a:srgbClr val="FFC000"/>
                </a:solidFill>
                <a:latin typeface="Calibri" panose="020F0502020204030204" pitchFamily="34" charset="0"/>
              </a:rPr>
              <a:t> Raportare</a:t>
            </a:r>
            <a:endParaRPr lang="en-US" altLang="en-US" sz="2000" b="1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60459" name="Text Box 43"/>
          <p:cNvSpPr txBox="1">
            <a:spLocks noChangeArrowheads="1"/>
          </p:cNvSpPr>
          <p:nvPr/>
        </p:nvSpPr>
        <p:spPr bwMode="auto">
          <a:xfrm>
            <a:off x="4552951" y="3357563"/>
            <a:ext cx="998991" cy="40011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CC3300"/>
              </a:buClr>
              <a:buFont typeface="Wingdings" pitchFamily="2" charset="2"/>
              <a:buNone/>
            </a:pPr>
            <a:r>
              <a:rPr lang="ro-RO" alt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Decizie</a:t>
            </a:r>
            <a:endParaRPr lang="en-US" alt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COMUNICAREA MEDIC-ASISTENT</a:t>
            </a:r>
            <a:r>
              <a:rPr lang="ro-R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MEDICAL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77565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492836"/>
            <a:ext cx="8424936" cy="706437"/>
          </a:xfrm>
        </p:spPr>
        <p:txBody>
          <a:bodyPr>
            <a:noAutofit/>
          </a:bodyPr>
          <a:lstStyle/>
          <a:p>
            <a:pPr algn="ctr"/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o-RO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</a:t>
            </a:r>
            <a:r>
              <a:rPr lang="ro-RO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 </a:t>
            </a:r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SEC</a:t>
            </a:r>
            <a:r>
              <a:rPr lang="ro-RO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  UROLOGIE</a:t>
            </a:r>
            <a:endParaRPr lang="en-GB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093913"/>
            <a:ext cx="2949575" cy="4041775"/>
          </a:xfrm>
        </p:spPr>
        <p:txBody>
          <a:bodyPr>
            <a:normAutofit fontScale="92500" lnSpcReduction="10000"/>
          </a:bodyPr>
          <a:lstStyle/>
          <a:p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Patientul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cheam</a:t>
            </a:r>
            <a:r>
              <a:rPr lang="ro-RO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asistent</a:t>
            </a:r>
            <a:r>
              <a:rPr lang="ro-RO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 medical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raporta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ro-RO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endParaRPr lang="en-GB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US" sz="2000" dirty="0">
              <a:latin typeface="Calibri" panose="020F0502020204030204" pitchFamily="34" charset="0"/>
            </a:endParaRPr>
          </a:p>
          <a:p>
            <a:endParaRPr lang="en-GB" altLang="en-US" sz="2000" dirty="0">
              <a:latin typeface="Calibri" panose="020F0502020204030204" pitchFamily="34" charset="0"/>
            </a:endParaRPr>
          </a:p>
          <a:p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Asistent</a:t>
            </a:r>
            <a:r>
              <a:rPr lang="ro-RO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 medical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analizeaza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dac</a:t>
            </a:r>
            <a:r>
              <a:rPr lang="ro-RO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remedia</a:t>
            </a:r>
            <a:r>
              <a:rPr lang="ro-RO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</a:t>
            </a:r>
            <a:endParaRPr lang="en-GB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US" sz="2000" dirty="0">
              <a:latin typeface="Calibri" panose="020F0502020204030204" pitchFamily="34" charset="0"/>
            </a:endParaRPr>
          </a:p>
          <a:p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Asistent</a:t>
            </a:r>
            <a:r>
              <a:rPr lang="ro-RO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 medical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administreaz</a:t>
            </a:r>
            <a:r>
              <a:rPr lang="ro-RO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</a:t>
            </a:r>
            <a:r>
              <a:rPr lang="ro-RO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necesar</a:t>
            </a:r>
            <a:r>
              <a:rPr lang="ro-RO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endParaRPr lang="en-GB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81600" y="1990725"/>
            <a:ext cx="3810000" cy="4144963"/>
          </a:xfrm>
        </p:spPr>
        <p:txBody>
          <a:bodyPr>
            <a:normAutofit fontScale="77500" lnSpcReduction="20000"/>
          </a:bodyPr>
          <a:lstStyle/>
          <a:p>
            <a:endParaRPr lang="en-GB" altLang="en-US" sz="2000" dirty="0">
              <a:latin typeface="Calibri" panose="020F0502020204030204" pitchFamily="34" charset="0"/>
            </a:endParaRPr>
          </a:p>
          <a:p>
            <a:endParaRPr lang="en-GB" altLang="en-US" sz="2000" dirty="0">
              <a:latin typeface="Calibri" panose="020F0502020204030204" pitchFamily="34" charset="0"/>
            </a:endParaRPr>
          </a:p>
          <a:p>
            <a:endParaRPr lang="en-GB" altLang="en-US" sz="2000" dirty="0">
              <a:latin typeface="Calibri" panose="020F0502020204030204" pitchFamily="34" charset="0"/>
            </a:endParaRPr>
          </a:p>
          <a:p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Asistent</a:t>
            </a:r>
            <a:r>
              <a:rPr lang="ro-RO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 medical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deplaseaza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patul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pacientului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endParaRPr lang="en-GB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US" sz="2000" dirty="0">
              <a:latin typeface="Calibri" panose="020F0502020204030204" pitchFamily="34" charset="0"/>
            </a:endParaRPr>
          </a:p>
          <a:p>
            <a:endParaRPr lang="en-GB" altLang="en-US" sz="2000" dirty="0">
              <a:latin typeface="Calibri" panose="020F0502020204030204" pitchFamily="34" charset="0"/>
            </a:endParaRPr>
          </a:p>
          <a:p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Cheama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medicul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curant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medicul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gard</a:t>
            </a:r>
            <a:r>
              <a:rPr lang="ro-RO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caz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nevoie</a:t>
            </a:r>
            <a:endParaRPr lang="en-GB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US" sz="2000" dirty="0">
              <a:latin typeface="Calibri" panose="020F0502020204030204" pitchFamily="34" charset="0"/>
            </a:endParaRPr>
          </a:p>
          <a:p>
            <a:endParaRPr lang="en-GB" altLang="en-US" sz="2000" dirty="0">
              <a:latin typeface="Calibri" panose="020F0502020204030204" pitchFamily="34" charset="0"/>
            </a:endParaRPr>
          </a:p>
          <a:p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pacient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cheam</a:t>
            </a:r>
            <a:r>
              <a:rPr lang="ro-RO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asistent</a:t>
            </a:r>
            <a:r>
              <a:rPr lang="ro-RO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 medical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raporta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GB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3200400" y="2887579"/>
            <a:ext cx="1905000" cy="2165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3276600" y="3176337"/>
            <a:ext cx="1828800" cy="90073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3276600" y="4186990"/>
            <a:ext cx="1905000" cy="2165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3200400" y="4403559"/>
            <a:ext cx="1981200" cy="7940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3352800" y="5197642"/>
            <a:ext cx="1905000" cy="535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628800"/>
            <a:ext cx="5616624" cy="4464495"/>
          </a:xfrm>
        </p:spPr>
        <p:txBody>
          <a:bodyPr>
            <a:noAutofit/>
          </a:bodyPr>
          <a:lstStyle/>
          <a:p>
            <a:pPr algn="ctr">
              <a:lnSpc>
                <a:spcPct val="160000"/>
              </a:lnSpc>
            </a:pPr>
            <a:r>
              <a:rPr lang="en-US" alt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DIFERENTE </a:t>
            </a:r>
            <a:endParaRPr lang="ro-RO" alt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60000"/>
              </a:lnSpc>
            </a:pPr>
            <a:endParaRPr lang="en-US" alt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o-RO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ă.</a:t>
            </a:r>
            <a:endPara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elegere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problemei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medicale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Stil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comunicare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 impact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trecut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 de </a:t>
            </a:r>
            <a:r>
              <a:rPr lang="ro-RO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ncredere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competen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ță.</a:t>
            </a:r>
            <a:endPara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Pozi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ionare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echipei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medicale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Tonul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vocii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comportament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nonverbal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pic>
        <p:nvPicPr>
          <p:cNvPr id="122884" name="Picture 4" descr="MCj0285466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168" y="2024843"/>
            <a:ext cx="2736304" cy="36724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90872"/>
            <a:ext cx="8784976" cy="706437"/>
          </a:xfrm>
        </p:spPr>
        <p:txBody>
          <a:bodyPr>
            <a:noAutofit/>
          </a:bodyPr>
          <a:lstStyle/>
          <a:p>
            <a:pPr algn="ctr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PROBLEME 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COMUNICARE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MEDIC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ASISTENT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MEDICAL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40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4294967295"/>
          </p:nvPr>
        </p:nvSpPr>
        <p:spPr>
          <a:xfrm>
            <a:off x="4557416" y="997772"/>
            <a:ext cx="4458275" cy="2317750"/>
          </a:xfrm>
        </p:spPr>
        <p:txBody>
          <a:bodyPr>
            <a:normAutofit lnSpcReduction="10000"/>
          </a:bodyPr>
          <a:lstStyle/>
          <a:p>
            <a:pPr algn="ctr"/>
            <a:r>
              <a:rPr lang="vi-VN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Trasaturi feminine stereotipe</a:t>
            </a:r>
          </a:p>
          <a:p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Grija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slabi</a:t>
            </a:r>
            <a:endPara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endParaRPr lang="vi-VN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Dependen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ță</a:t>
            </a:r>
            <a:endPara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Supunere</a:t>
            </a:r>
            <a:endPara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Content Placeholder 3"/>
          <p:cNvSpPr>
            <a:spLocks noGrp="1"/>
          </p:cNvSpPr>
          <p:nvPr>
            <p:ph sz="half" idx="4294967295"/>
          </p:nvPr>
        </p:nvSpPr>
        <p:spPr>
          <a:xfrm>
            <a:off x="323528" y="948039"/>
            <a:ext cx="4038600" cy="302418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it-IT" alt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Trăsături stereotipe de sex masculin</a:t>
            </a:r>
          </a:p>
          <a:p>
            <a:r>
              <a:rPr lang="it-IT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Putere</a:t>
            </a:r>
            <a:endParaRPr lang="it-IT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Agresivitate</a:t>
            </a:r>
          </a:p>
          <a:p>
            <a:r>
              <a:rPr lang="it-IT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Dominare</a:t>
            </a:r>
          </a:p>
          <a:p>
            <a:r>
              <a:rPr lang="it-IT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Autocontrol</a:t>
            </a:r>
          </a:p>
          <a:p>
            <a:r>
              <a:rPr lang="it-IT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Obiectivitate</a:t>
            </a:r>
            <a:endPara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7172434" y="5517232"/>
            <a:ext cx="1876425" cy="581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Evans (1997)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130303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STEREOTIPI</a:t>
            </a:r>
            <a:r>
              <a:rPr lang="ro-R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o-R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RBAT- FEMEIE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These Posters Show the Indian Stereotypes Which Need to Be Banned (1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2"/>
          <a:stretch/>
        </p:blipFill>
        <p:spPr bwMode="auto">
          <a:xfrm>
            <a:off x="1208923" y="3874917"/>
            <a:ext cx="5560494" cy="197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4491960"/>
            <a:ext cx="1245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octor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7336" y="454061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sistent</a:t>
            </a: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02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302528" y="260648"/>
            <a:ext cx="861060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COMPORTAMENT 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ANORMAL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LOCUL 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MUNCA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88914652"/>
              </p:ext>
            </p:extLst>
          </p:nvPr>
        </p:nvGraphicFramePr>
        <p:xfrm>
          <a:off x="179512" y="980728"/>
          <a:ext cx="873361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4609039" y="6423719"/>
            <a:ext cx="4270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Clark &amp; Griffin, 2014; Clark in press</a:t>
            </a:r>
          </a:p>
        </p:txBody>
      </p:sp>
    </p:spTree>
    <p:extLst>
      <p:ext uri="{BB962C8B-B14F-4D97-AF65-F5344CB8AC3E}">
        <p14:creationId xmlns:p14="http://schemas.microsoft.com/office/powerpoint/2010/main" val="31613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 idx="4294967295"/>
          </p:nvPr>
        </p:nvSpPr>
        <p:spPr>
          <a:xfrm>
            <a:off x="238386" y="332656"/>
            <a:ext cx="6853238" cy="8763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CONSECINTELE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VIOLEN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 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LOCUL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MUNC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59" name="Content Placeholder 2"/>
          <p:cNvSpPr>
            <a:spLocks noGrp="1"/>
          </p:cNvSpPr>
          <p:nvPr>
            <p:ph idx="4294967295"/>
          </p:nvPr>
        </p:nvSpPr>
        <p:spPr>
          <a:xfrm>
            <a:off x="238386" y="1785846"/>
            <a:ext cx="8758622" cy="4368916"/>
          </a:xfrm>
        </p:spPr>
        <p:txBody>
          <a:bodyPr>
            <a:noAutofit/>
          </a:bodyPr>
          <a:lstStyle/>
          <a:p>
            <a:pPr algn="just"/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Consecințe 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emoționale 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(anxietate, depresie, insomnie, epuizare, autoblamare, erodarea stimei de sine, etc.)</a:t>
            </a:r>
          </a:p>
          <a:p>
            <a:pPr algn="just"/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Bullying</a:t>
            </a:r>
            <a:r>
              <a:rPr lang="ro-RO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-ul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 asociat cu 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frica, demoralizare, 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atacuri 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panică, 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moral 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scăzut, 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relații 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locul de muncă.</a:t>
            </a:r>
          </a:p>
          <a:p>
            <a:pPr algn="just"/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Sindrom “second victim”, post traumatic 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stres, 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depresie ce pot duce la 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sinucidere</a:t>
            </a:r>
            <a:r>
              <a:rPr lang="ro-R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Burn-out </a:t>
            </a:r>
            <a:r>
              <a:rPr lang="ro-R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renunțarea la 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profesi</a:t>
            </a:r>
            <a:r>
              <a:rPr lang="ro-R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asistent medical</a:t>
            </a:r>
            <a:r>
              <a:rPr lang="ro-R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60% dintre </a:t>
            </a:r>
            <a:r>
              <a:rPr lang="ro-RO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tinerii 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asistente</a:t>
            </a:r>
            <a:r>
              <a:rPr lang="ro-RO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nți medicali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renun</a:t>
            </a:r>
            <a:r>
              <a:rPr lang="ro-RO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ță</a:t>
            </a:r>
            <a:r>
              <a:rPr lang="ro-RO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20% </a:t>
            </a:r>
            <a:r>
              <a:rPr lang="ro-RO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bully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ro-RO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ntre asisten</a:t>
            </a:r>
            <a:r>
              <a:rPr lang="ro-RO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ți medicali.</a:t>
            </a:r>
            <a:endParaRPr lang="vi-VN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2" descr="https://encrypted-tbn1.gstatic.com/images?q=tbn:ANd9GcQJoJqIL-_-2CutK4MwcVrFd0aTpKiTPurW-asU7u4IPGpEbE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3598"/>
            <a:ext cx="1760712" cy="16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85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664"/>
            <a:ext cx="8949188" cy="74293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ESTE </a:t>
            </a:r>
            <a:r>
              <a:rPr lang="ro-R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ASISTENT</a:t>
            </a:r>
            <a:r>
              <a:rPr lang="ro-R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MEDICAL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7" descr="MPj04090900000[1]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2688" y="1700808"/>
            <a:ext cx="2476500" cy="3048000"/>
          </a:xfrm>
        </p:spPr>
      </p:pic>
      <p:pic>
        <p:nvPicPr>
          <p:cNvPr id="4100" name="Picture 5" descr="nurs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6" y="2284564"/>
            <a:ext cx="3003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sexynurs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25733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4738" y="5029200"/>
            <a:ext cx="2737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chemare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still de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ță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profesie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5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 idx="4294967295"/>
          </p:nvPr>
        </p:nvSpPr>
        <p:spPr>
          <a:xfrm>
            <a:off x="611560" y="188640"/>
            <a:ext cx="8136904" cy="699213"/>
          </a:xfrm>
        </p:spPr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CONSECINTELE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VIOLEN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 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LOCUL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MUNC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59" name="Content Placeholder 2"/>
          <p:cNvSpPr>
            <a:spLocks noGrp="1"/>
          </p:cNvSpPr>
          <p:nvPr>
            <p:ph idx="4294967295"/>
          </p:nvPr>
        </p:nvSpPr>
        <p:spPr>
          <a:xfrm>
            <a:off x="395536" y="1412775"/>
            <a:ext cx="8352928" cy="446449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lovituri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înțepare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acul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entorse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ontuzii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musculare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leziuni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capului</a:t>
            </a:r>
            <a:endParaRPr lang="ro-RO" alt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suprasolicitare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surmenaj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subapreciere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alt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lucreaza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</a:t>
            </a:r>
            <a:r>
              <a:rPr lang="ro-RO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 probleme de sănătate</a:t>
            </a:r>
            <a:endParaRPr lang="en-US" alt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media.philly.com/images/autynursehur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28800"/>
            <a:ext cx="1781175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08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211731"/>
            <a:ext cx="5976664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SEMNE </a:t>
            </a:r>
            <a:r>
              <a:rPr lang="ro-R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ro-R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AVERTIZARE </a:t>
            </a:r>
            <a:r>
              <a:rPr lang="ro-R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BULLIYNG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3008" y="2204864"/>
            <a:ext cx="8856984" cy="403860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 injustă, constatare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repetitiv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Limbaj care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afecteeaz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umile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persoana 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 sau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Izbucniri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explozive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Ignorarea în mod repetat 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intenționat a unei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persoane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abuziv în afara orelor de lucru (convorbiri telefonice, e-mail-uri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9912" y="6387407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Hastie, 2002;Workplace Bullying Institute, 2003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media.bizj.us/view/img/3535511/shutterstock132912827*750xx5328-2997-0-5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11731"/>
            <a:ext cx="2339752" cy="14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2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439" y="1412776"/>
            <a:ext cx="8871396" cy="4392612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Insinu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verbale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ridicare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sprancene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limba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Subminarea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ăț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ascunderea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medicale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Lipsa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ajutor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pregatirea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iei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Sabotaj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uire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verbal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sexual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ă.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Supra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rcare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sarcini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personalului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angajat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Exluderea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ăț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ilor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extracuriculare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formare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profesional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5100" y="116632"/>
            <a:ext cx="8728075" cy="993775"/>
          </a:xfrm>
        </p:spPr>
        <p:txBody>
          <a:bodyPr>
            <a:normAutofit/>
          </a:bodyPr>
          <a:lstStyle/>
          <a:p>
            <a:pPr algn="ctr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COMPORTAMENT 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ANORMAL 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 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PARTEA ASISTEN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ȚILOR  MEDICALI</a:t>
            </a:r>
            <a:endParaRPr lang="en-US" altLang="en-US" sz="4000" b="1" baseline="30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6737" y="6381328"/>
            <a:ext cx="792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Rosenstein AH,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O’Daniel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 </a:t>
            </a:r>
            <a:r>
              <a:rPr lang="en-US" alt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 Journal Nursing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2005;105:54-64</a:t>
            </a:r>
          </a:p>
        </p:txBody>
      </p:sp>
    </p:spTree>
    <p:extLst>
      <p:ext uri="{BB962C8B-B14F-4D97-AF65-F5344CB8AC3E}">
        <p14:creationId xmlns:p14="http://schemas.microsoft.com/office/powerpoint/2010/main" val="116373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301179"/>
            <a:ext cx="8712968" cy="777875"/>
          </a:xfrm>
        </p:spPr>
        <p:txBody>
          <a:bodyPr>
            <a:noAutofit/>
          </a:bodyPr>
          <a:lstStyle/>
          <a:p>
            <a:pPr algn="ctr"/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EXEMPLE </a:t>
            </a:r>
            <a:r>
              <a:rPr lang="ro-R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ro-R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COMPORTAMENT </a:t>
            </a:r>
            <a:r>
              <a:rPr lang="ro-R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ANORMAL </a:t>
            </a:r>
            <a:r>
              <a:rPr lang="ro-R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 PARTEA </a:t>
            </a:r>
            <a:r>
              <a:rPr lang="ro-R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MEDICILOR</a:t>
            </a:r>
            <a:endParaRPr lang="en-US" altLang="en-US" sz="3600" b="1" baseline="30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337525"/>
            <a:ext cx="8507413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Refuzul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a explica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decizie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Limbaj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obscen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Lipsă de respect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Condescendenţă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Aruncarea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instrumentar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medical/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Glume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rasiale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omentarii sexuale sau aluzii cu caracter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sexual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tingeri nepotrivite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tent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sexual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ă.</a:t>
            </a:r>
            <a:endParaRPr lang="vi-VN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Refuzul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a spune: 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 mulțumesc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45604" y="6441046"/>
            <a:ext cx="792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Rosenstein AH,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O’Daniel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 </a:t>
            </a:r>
            <a:r>
              <a:rPr lang="en-US" alt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 Journal Nursing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2005;105:54-64</a:t>
            </a:r>
          </a:p>
        </p:txBody>
      </p:sp>
      <p:pic>
        <p:nvPicPr>
          <p:cNvPr id="7170" name="Picture 2" descr="http://nursing.advanceweb.com/SharedResources/Images/2010/090610/HorizontalViol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5024"/>
            <a:ext cx="2542084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28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528" y="332656"/>
            <a:ext cx="8291512" cy="7318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CUM 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PUTEM 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COMBATE 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VIOLEN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LOCUL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MUNC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4294967295"/>
          </p:nvPr>
        </p:nvSpPr>
        <p:spPr>
          <a:xfrm>
            <a:off x="316640" y="1700808"/>
            <a:ext cx="8496944" cy="4248696"/>
          </a:xfrm>
        </p:spPr>
        <p:txBody>
          <a:bodyPr>
            <a:normAutofit/>
          </a:bodyPr>
          <a:lstStyle/>
          <a:p>
            <a:r>
              <a:rPr lang="ro-RO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jutor </a:t>
            </a:r>
            <a:r>
              <a:rPr lang="vi-VN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 partea 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colegilor</a:t>
            </a:r>
            <a:r>
              <a:rPr lang="ro-RO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vi-VN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nfrunta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 </a:t>
            </a:r>
            <a:r>
              <a:rPr lang="vi-VN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agresor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ului</a:t>
            </a:r>
            <a:r>
              <a:rPr lang="ro-RO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plângere oficială </a:t>
            </a:r>
            <a:r>
              <a:rPr lang="vi-VN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scrisă</a:t>
            </a:r>
            <a:r>
              <a:rPr lang="ro-RO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ăsuri legale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cazuri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extreme</a:t>
            </a:r>
            <a:r>
              <a:rPr lang="ro-RO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228" name="Picture 5" descr="violence-head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2" y="5589094"/>
            <a:ext cx="3132138" cy="126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91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0132" y="188640"/>
            <a:ext cx="7186612" cy="86409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ROLUL </a:t>
            </a:r>
            <a:r>
              <a:rPr lang="ro-RO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SPITALELOR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0638" y="1844824"/>
            <a:ext cx="8725600" cy="3528392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</a:t>
            </a:r>
            <a:r>
              <a:rPr lang="ro-R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relaxare</a:t>
            </a:r>
            <a:r>
              <a:rPr lang="ro-R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grupuri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sprijin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(support group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o-R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Training/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cursuri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anti-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stres</a:t>
            </a:r>
            <a:r>
              <a:rPr lang="ro-R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mbun</a:t>
            </a:r>
            <a:r>
              <a:rPr lang="ro-R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ătăți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</a:t>
            </a:r>
            <a:r>
              <a:rPr lang="ro-R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iilor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munc</a:t>
            </a:r>
            <a:r>
              <a:rPr lang="ro-R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ă.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Consiliere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psihologic</a:t>
            </a:r>
            <a:r>
              <a:rPr lang="ro-R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ă.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520" y="274638"/>
            <a:ext cx="8640960" cy="63408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EFECTELE 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NEGLIJ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RII ASISTEN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ȚILOR  MEDICALI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5244" y="1484784"/>
            <a:ext cx="884326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</a:t>
            </a:r>
            <a:r>
              <a:rPr lang="ro-R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rata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</a:t>
            </a:r>
            <a:r>
              <a:rPr lang="ro-R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iilor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nozocomiale</a:t>
            </a:r>
            <a:r>
              <a:rPr lang="ro-R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Apari</a:t>
            </a:r>
            <a:r>
              <a:rPr lang="ro-R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patologiei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psihiatrice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-burnout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ro-R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ro-R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derea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productivit</a:t>
            </a:r>
            <a:r>
              <a:rPr lang="ro-R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ăț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spitalelor</a:t>
            </a:r>
            <a:r>
              <a:rPr lang="ro-R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</a:t>
            </a:r>
            <a:r>
              <a:rPr lang="ro-R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rata de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mortalitate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pacien</a:t>
            </a:r>
            <a:r>
              <a:rPr lang="ro-R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ilor</a:t>
            </a:r>
            <a:r>
              <a:rPr lang="ro-R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Scad</a:t>
            </a:r>
            <a:r>
              <a:rPr lang="ro-R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satisfac</a:t>
            </a:r>
            <a:r>
              <a:rPr lang="ro-R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ția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pacien</a:t>
            </a:r>
            <a:r>
              <a:rPr lang="ro-R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ilor</a:t>
            </a:r>
            <a:r>
              <a:rPr lang="ro-R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17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332745"/>
            <a:ext cx="5184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ȚIA  ALIMENTEAZA EXCELENȚA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http://img6.joyreactor.com/pics/post/demotivation-posters-auto-354266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5"/>
          <a:stretch/>
        </p:blipFill>
        <p:spPr bwMode="auto">
          <a:xfrm>
            <a:off x="5364088" y="116632"/>
            <a:ext cx="3526160" cy="315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3528" y="2492896"/>
            <a:ext cx="81837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Stârnește energiile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pozitive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Crează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loialitate, creativitate,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inițiativă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Conduce performanța la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vârf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Recompensa este legată de nivelul de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realizare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Crează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sistem 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recompensă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25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1560" y="188640"/>
            <a:ext cx="7776864" cy="777875"/>
          </a:xfrm>
        </p:spPr>
        <p:txBody>
          <a:bodyPr>
            <a:normAutofit/>
          </a:bodyPr>
          <a:lstStyle/>
          <a:p>
            <a:pPr algn="ctr"/>
            <a:r>
              <a:rPr lang="ro-R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INTEGRARE  ȘI  MENTORAT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916832"/>
            <a:ext cx="8784976" cy="390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Fiecare 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specialitate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 diferit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unic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exista o perioadă de integrare, indiferent de nivelul de experiență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Asistenții medicali,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lucrat în 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medicina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familie, 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zone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rurale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mici, etc, 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 șanse mult mai mici de a se integra intr-o specialitate 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chirurgicală.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asistării la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interven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chirurgicale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poate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 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atu.</a:t>
            </a:r>
            <a:endParaRPr lang="ro-RO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2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332656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o-R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CONCLUZII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2400" y="1916833"/>
            <a:ext cx="8589640" cy="40324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Asistentul medical 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parte esențială a echipei 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urologice.</a:t>
            </a:r>
            <a:endParaRPr lang="ro-RO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 critic în toate etapele de tratament 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chirurgical.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 cheie de legătură între pacient și 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medic.</a:t>
            </a:r>
            <a:endParaRPr lang="ro-RO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Necesitatea de perfecționare și 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educație continuă.</a:t>
            </a:r>
            <a:endParaRPr lang="ro-RO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87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188640"/>
            <a:ext cx="8640960" cy="940966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ROLUL </a:t>
            </a:r>
            <a:r>
              <a:rPr lang="ro-RO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ro-RO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ro-RO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ASISTENT</a:t>
            </a:r>
            <a:r>
              <a:rPr lang="ro-RO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ULUI MEDICAL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9384" y="1552680"/>
            <a:ext cx="4038600" cy="42814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Detectiv</a:t>
            </a:r>
            <a:endParaRPr lang="en-US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Reporter</a:t>
            </a:r>
          </a:p>
          <a:p>
            <a:pPr>
              <a:lnSpc>
                <a:spcPct val="90000"/>
              </a:lnSpc>
            </a:pP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zboinic</a:t>
            </a:r>
            <a:endParaRPr lang="en-US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Consilier</a:t>
            </a:r>
            <a:endParaRPr lang="en-US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Avocat</a:t>
            </a:r>
            <a:endParaRPr lang="en-US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Paznic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noapte</a:t>
            </a:r>
            <a:endParaRPr lang="en-US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55976" y="1484784"/>
            <a:ext cx="4371888" cy="41044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vi-V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Jucător în echipă</a:t>
            </a:r>
          </a:p>
          <a:p>
            <a:pPr>
              <a:lnSpc>
                <a:spcPct val="90000"/>
              </a:lnSpc>
            </a:pPr>
            <a:r>
              <a:rPr lang="vi-V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Manager</a:t>
            </a:r>
          </a:p>
          <a:p>
            <a:pPr>
              <a:lnSpc>
                <a:spcPct val="90000"/>
              </a:lnSpc>
            </a:pPr>
            <a:r>
              <a:rPr lang="vi-V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Lider</a:t>
            </a:r>
          </a:p>
          <a:p>
            <a:pPr>
              <a:lnSpc>
                <a:spcPct val="90000"/>
              </a:lnSpc>
            </a:pPr>
            <a:r>
              <a:rPr lang="vi-V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Profesor</a:t>
            </a:r>
          </a:p>
          <a:p>
            <a:pPr>
              <a:lnSpc>
                <a:spcPct val="90000"/>
              </a:lnSpc>
            </a:pPr>
            <a:r>
              <a:rPr lang="vi-V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Inovator</a:t>
            </a:r>
          </a:p>
          <a:p>
            <a:pPr>
              <a:lnSpc>
                <a:spcPct val="90000"/>
              </a:lnSpc>
            </a:pPr>
            <a:r>
              <a:rPr lang="vi-V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Cercetător</a:t>
            </a:r>
          </a:p>
        </p:txBody>
      </p:sp>
    </p:spTree>
    <p:extLst>
      <p:ext uri="{BB962C8B-B14F-4D97-AF65-F5344CB8AC3E}">
        <p14:creationId xmlns:p14="http://schemas.microsoft.com/office/powerpoint/2010/main" val="309548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94124"/>
          </a:xfrm>
        </p:spPr>
        <p:txBody>
          <a:bodyPr/>
          <a:lstStyle/>
          <a:p>
            <a:pPr algn="ctr"/>
            <a:r>
              <a:rPr lang="ro-R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CONCLUZII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8856984" cy="350847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Implica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asisten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ților medicali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luarea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decizii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lor.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Cursuri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psihologi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Asigurarea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securit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ăț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asistent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nților medicali.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Accepta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ntreb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ril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adresate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pacien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membrii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familie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Focalizare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pacientul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grav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recent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problematic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Lucr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echip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accepta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voluntariatul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ui.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98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504" y="2636912"/>
            <a:ext cx="8928992" cy="3312368"/>
          </a:xfrm>
        </p:spPr>
        <p:txBody>
          <a:bodyPr>
            <a:normAutofit/>
          </a:bodyPr>
          <a:lstStyle/>
          <a:p>
            <a:r>
              <a:rPr lang="vi-V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Grija pentru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pacient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 ființă umană</a:t>
            </a:r>
          </a:p>
          <a:p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juta pacientul să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moara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o-RO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liniște</a:t>
            </a:r>
            <a:r>
              <a:rPr lang="vi-V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pace și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demnitate.</a:t>
            </a:r>
            <a:endParaRPr lang="en-US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Executor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docil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instruc</a:t>
            </a:r>
            <a:r>
              <a:rPr lang="ro-RO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iunilor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ului</a:t>
            </a:r>
            <a:endParaRPr lang="en-US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771775" y="266700"/>
            <a:ext cx="6372225" cy="11049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ROLUL 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IONAL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 ASISTENT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ULUI  MEDICAL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12" name="Picture 5" descr="holding%20hands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70" y="216467"/>
            <a:ext cx="2472230" cy="164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28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63538"/>
            <a:ext cx="6075363" cy="922337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 </a:t>
            </a:r>
            <a:r>
              <a:rPr lang="ro-RO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DESPRE </a:t>
            </a:r>
            <a:r>
              <a:rPr lang="ro-RO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ASISTENT</a:t>
            </a:r>
            <a:r>
              <a:rPr lang="ro-RO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MEDICAL</a:t>
            </a:r>
            <a:endParaRPr lang="en-US" alt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183" y="1883445"/>
            <a:ext cx="8781206" cy="442528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numeroasa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o-R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ță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munc</a:t>
            </a:r>
            <a:r>
              <a:rPr lang="ro-R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domeniul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sanatatii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peste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</a:t>
            </a:r>
            <a:r>
              <a:rPr lang="ro-R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ioane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mondial</a:t>
            </a:r>
            <a:r>
              <a:rPr lang="ro-R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importante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profesii</a:t>
            </a:r>
            <a:r>
              <a:rPr lang="ro-R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de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abili</a:t>
            </a:r>
            <a:r>
              <a:rPr lang="ro-R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tăț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pot fi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transferate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dintr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specialitate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alta</a:t>
            </a:r>
            <a:r>
              <a:rPr lang="ro-R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abilit</a:t>
            </a:r>
            <a:r>
              <a:rPr lang="ro-R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ăț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specifice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fiecarei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specializari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medicale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chirurgicale</a:t>
            </a:r>
            <a:endParaRPr lang="en-US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ro-R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rul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</a:t>
            </a:r>
            <a:r>
              <a:rPr lang="ro-R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ro-R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dere</a:t>
            </a:r>
            <a:r>
              <a:rPr lang="ro-R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90%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femei</a:t>
            </a:r>
            <a:endParaRPr lang="en-US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64620" y="6309320"/>
            <a:ext cx="2985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en-US" dirty="0" smtClean="0">
                <a:latin typeface="Calibri" panose="020F0502020204030204" pitchFamily="34" charset="0"/>
              </a:rPr>
              <a:t>Aiken et al. (2003) </a:t>
            </a:r>
            <a:r>
              <a:rPr lang="en-US" altLang="en-US" i="1" dirty="0" smtClean="0">
                <a:latin typeface="Calibri" panose="020F0502020204030204" pitchFamily="34" charset="0"/>
              </a:rPr>
              <a:t>JAMA</a:t>
            </a:r>
            <a:r>
              <a:rPr lang="en-US" altLang="en-US" dirty="0" smtClean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AutoShape 2" descr="Imagini pentru nurs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ini pentru nurs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6" descr="https://userscontent2.emaze.com/images/17a848f0-7201-4a4e-b8e0-6e15582c81c9/f5f7378c-1e09-4697-857c-e18c3629cc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889" y="154657"/>
            <a:ext cx="2857500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96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1"/>
          <p:cNvSpPr>
            <a:spLocks/>
          </p:cNvSpPr>
          <p:nvPr/>
        </p:nvSpPr>
        <p:spPr bwMode="auto">
          <a:xfrm>
            <a:off x="1602013" y="469476"/>
            <a:ext cx="5469929" cy="5213176"/>
          </a:xfrm>
          <a:prstGeom prst="ellipse">
            <a:avLst/>
          </a:prstGeom>
          <a:noFill/>
          <a:ln w="368300">
            <a:solidFill>
              <a:srgbClr val="1D2A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endParaRPr lang="en-CA" altLang="en-US">
              <a:solidFill>
                <a:srgbClr val="FFFF00"/>
              </a:solidFill>
            </a:endParaRPr>
          </a:p>
        </p:txBody>
      </p:sp>
      <p:sp>
        <p:nvSpPr>
          <p:cNvPr id="12291" name="Oval 2"/>
          <p:cNvSpPr>
            <a:spLocks/>
          </p:cNvSpPr>
          <p:nvPr/>
        </p:nvSpPr>
        <p:spPr bwMode="auto">
          <a:xfrm>
            <a:off x="2976887" y="2414242"/>
            <a:ext cx="2954662" cy="1116631"/>
          </a:xfrm>
          <a:prstGeom prst="ellipse">
            <a:avLst/>
          </a:prstGeom>
          <a:noFill/>
          <a:ln w="76200">
            <a:solidFill>
              <a:srgbClr val="002D99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endParaRPr lang="en-CA" altLang="en-US">
              <a:solidFill>
                <a:srgbClr val="FFFF00"/>
              </a:solidFill>
            </a:endParaRPr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3139902" y="2636912"/>
            <a:ext cx="2732484" cy="69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 smtClean="0">
                <a:latin typeface="Times New Roman" panose="02020603050405020304" pitchFamily="18" charset="0"/>
                <a:ea typeface="Gill Sans" charset="0"/>
                <a:cs typeface="Times New Roman" panose="02020603050405020304" pitchFamily="18" charset="0"/>
                <a:sym typeface="Gill Sans" charset="0"/>
              </a:rPr>
              <a:t>PACIENT</a:t>
            </a:r>
            <a:endParaRPr lang="en-US" sz="2800" b="1" dirty="0">
              <a:latin typeface="Times New Roman" panose="02020603050405020304" pitchFamily="18" charset="0"/>
              <a:ea typeface="Gill Sans" charset="0"/>
              <a:cs typeface="Times New Roman" panose="02020603050405020304" pitchFamily="18" charset="0"/>
              <a:sym typeface="Gill Sans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12791" y="1585914"/>
            <a:ext cx="1866305" cy="1526977"/>
            <a:chOff x="6356011" y="2622103"/>
            <a:chExt cx="1866305" cy="1526977"/>
          </a:xfrm>
          <a:solidFill>
            <a:schemeClr val="bg1">
              <a:lumMod val="95000"/>
            </a:schemeClr>
          </a:solidFill>
        </p:grpSpPr>
        <p:sp>
          <p:nvSpPr>
            <p:cNvPr id="12295" name="Oval 6"/>
            <p:cNvSpPr>
              <a:spLocks/>
            </p:cNvSpPr>
            <p:nvPr/>
          </p:nvSpPr>
          <p:spPr bwMode="auto">
            <a:xfrm>
              <a:off x="6356011" y="2622103"/>
              <a:ext cx="1866305" cy="1526977"/>
            </a:xfrm>
            <a:prstGeom prst="ellipse">
              <a:avLst/>
            </a:prstGeom>
            <a:grpFill/>
            <a:ln w="76200">
              <a:solidFill>
                <a:srgbClr val="002D99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endParaRPr lang="en-CA" altLang="en-US">
                <a:solidFill>
                  <a:srgbClr val="FFFF00"/>
                </a:solidFill>
              </a:endParaRPr>
            </a:p>
          </p:txBody>
        </p:sp>
        <p:grpSp>
          <p:nvGrpSpPr>
            <p:cNvPr id="12296" name="Group 9"/>
            <p:cNvGrpSpPr>
              <a:grpSpLocks/>
            </p:cNvGrpSpPr>
            <p:nvPr/>
          </p:nvGrpSpPr>
          <p:grpSpPr bwMode="auto">
            <a:xfrm>
              <a:off x="6732240" y="2924596"/>
              <a:ext cx="1285875" cy="1050355"/>
              <a:chOff x="0" y="-101"/>
              <a:chExt cx="1152" cy="941"/>
            </a:xfrm>
            <a:grpFill/>
          </p:grpSpPr>
          <p:sp>
            <p:nvSpPr>
              <p:cNvPr id="12314" name="Rectangle 7"/>
              <p:cNvSpPr>
                <a:spLocks/>
              </p:cNvSpPr>
              <p:nvPr/>
            </p:nvSpPr>
            <p:spPr bwMode="auto">
              <a:xfrm>
                <a:off x="0" y="0"/>
                <a:ext cx="1152" cy="8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742950" indent="-285750" eaLnBrk="0" hangingPunct="0">
                  <a:defRPr sz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marL="1143000" indent="-228600" eaLnBrk="0" hangingPunct="0">
                  <a:defRPr sz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marL="1600200" indent="-228600" eaLnBrk="0" hangingPunct="0">
                  <a:defRPr sz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marL="2057400" indent="-228600" eaLnBrk="0" hangingPunct="0">
                  <a:defRPr sz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endParaRPr lang="en-CA" alt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9464" name="Rectangle 8"/>
              <p:cNvSpPr>
                <a:spLocks/>
              </p:cNvSpPr>
              <p:nvPr/>
            </p:nvSpPr>
            <p:spPr bwMode="auto">
              <a:xfrm>
                <a:off x="0" y="-101"/>
                <a:ext cx="1152" cy="840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21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Gill Sans" charset="0"/>
                    <a:cs typeface="Times New Roman" panose="02020603050405020304" pitchFamily="18" charset="0"/>
                    <a:sym typeface="Gill Sans" charset="0"/>
                  </a:rPr>
                  <a:t>Imagist</a:t>
                </a:r>
                <a:endParaRPr lang="en-US" sz="21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Gill Sans" charset="0"/>
                  <a:cs typeface="Times New Roman" panose="02020603050405020304" pitchFamily="18" charset="0"/>
                  <a:sym typeface="Gill Sans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017984" y="1895745"/>
            <a:ext cx="1812727" cy="1437680"/>
            <a:chOff x="852784" y="2570617"/>
            <a:chExt cx="1812727" cy="1437680"/>
          </a:xfrm>
          <a:solidFill>
            <a:schemeClr val="bg1">
              <a:lumMod val="95000"/>
            </a:schemeClr>
          </a:solidFill>
        </p:grpSpPr>
        <p:sp>
          <p:nvSpPr>
            <p:cNvPr id="12301" name="Oval 18"/>
            <p:cNvSpPr>
              <a:spLocks/>
            </p:cNvSpPr>
            <p:nvPr/>
          </p:nvSpPr>
          <p:spPr bwMode="auto">
            <a:xfrm>
              <a:off x="852784" y="2570617"/>
              <a:ext cx="1812727" cy="1437680"/>
            </a:xfrm>
            <a:prstGeom prst="ellipse">
              <a:avLst/>
            </a:prstGeom>
            <a:grpFill/>
            <a:ln w="76200">
              <a:solidFill>
                <a:srgbClr val="002D99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endParaRPr lang="en-CA" altLang="en-US">
                <a:solidFill>
                  <a:srgbClr val="FFFF00"/>
                </a:solidFill>
              </a:endParaRPr>
            </a:p>
          </p:txBody>
        </p:sp>
        <p:grpSp>
          <p:nvGrpSpPr>
            <p:cNvPr id="12302" name="Group 21"/>
            <p:cNvGrpSpPr>
              <a:grpSpLocks/>
            </p:cNvGrpSpPr>
            <p:nvPr/>
          </p:nvGrpSpPr>
          <p:grpSpPr bwMode="auto">
            <a:xfrm>
              <a:off x="1013518" y="3089114"/>
              <a:ext cx="1491258" cy="589360"/>
              <a:chOff x="0" y="0"/>
              <a:chExt cx="1152" cy="280"/>
            </a:xfrm>
            <a:grpFill/>
          </p:grpSpPr>
          <p:sp>
            <p:nvSpPr>
              <p:cNvPr id="12308" name="Rectangle 19"/>
              <p:cNvSpPr>
                <a:spLocks/>
              </p:cNvSpPr>
              <p:nvPr/>
            </p:nvSpPr>
            <p:spPr bwMode="auto">
              <a:xfrm>
                <a:off x="0" y="0"/>
                <a:ext cx="1152" cy="2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742950" indent="-285750" eaLnBrk="0" hangingPunct="0">
                  <a:defRPr sz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marL="1143000" indent="-228600" eaLnBrk="0" hangingPunct="0">
                  <a:defRPr sz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marL="1600200" indent="-228600" eaLnBrk="0" hangingPunct="0">
                  <a:defRPr sz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marL="2057400" indent="-228600" eaLnBrk="0" hangingPunct="0">
                  <a:defRPr sz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endParaRPr lang="en-CA" alt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9476" name="Rectangle 20"/>
              <p:cNvSpPr>
                <a:spLocks/>
              </p:cNvSpPr>
              <p:nvPr/>
            </p:nvSpPr>
            <p:spPr bwMode="auto">
              <a:xfrm>
                <a:off x="0" y="0"/>
                <a:ext cx="1152" cy="280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2100" b="1" dirty="0" err="1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Gill Sans" charset="0"/>
                    <a:cs typeface="Times New Roman" panose="02020603050405020304" pitchFamily="18" charset="0"/>
                    <a:sym typeface="Gill Sans" charset="0"/>
                  </a:rPr>
                  <a:t>Anestezi</a:t>
                </a:r>
                <a:r>
                  <a:rPr lang="ro-RO" sz="21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Gill Sans" charset="0"/>
                    <a:cs typeface="Times New Roman" panose="02020603050405020304" pitchFamily="18" charset="0"/>
                    <a:sym typeface="Gill Sans" charset="0"/>
                  </a:rPr>
                  <a:t>olog</a:t>
                </a:r>
                <a:endParaRPr lang="en-US" sz="21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Gill Sans" charset="0"/>
                  <a:cs typeface="Times New Roman" panose="02020603050405020304" pitchFamily="18" charset="0"/>
                  <a:sym typeface="Gill Sans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3397424" y="186502"/>
            <a:ext cx="1812727" cy="1437680"/>
            <a:chOff x="3554015" y="250031"/>
            <a:chExt cx="1812727" cy="1437680"/>
          </a:xfrm>
          <a:solidFill>
            <a:schemeClr val="bg1">
              <a:lumMod val="95000"/>
            </a:schemeClr>
          </a:solidFill>
        </p:grpSpPr>
        <p:sp>
          <p:nvSpPr>
            <p:cNvPr id="12294" name="Oval 5"/>
            <p:cNvSpPr>
              <a:spLocks/>
            </p:cNvSpPr>
            <p:nvPr/>
          </p:nvSpPr>
          <p:spPr bwMode="auto">
            <a:xfrm>
              <a:off x="3554015" y="250031"/>
              <a:ext cx="1812727" cy="1437680"/>
            </a:xfrm>
            <a:prstGeom prst="ellipse">
              <a:avLst/>
            </a:prstGeom>
            <a:grpFill/>
            <a:ln w="76200">
              <a:solidFill>
                <a:srgbClr val="002D99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endParaRPr lang="en-CA" altLang="en-US">
                <a:solidFill>
                  <a:srgbClr val="FFFF00"/>
                </a:solidFill>
              </a:endParaRPr>
            </a:p>
          </p:txBody>
        </p:sp>
        <p:sp>
          <p:nvSpPr>
            <p:cNvPr id="19478" name="Rectangle 22"/>
            <p:cNvSpPr>
              <a:spLocks/>
            </p:cNvSpPr>
            <p:nvPr/>
          </p:nvSpPr>
          <p:spPr bwMode="auto">
            <a:xfrm>
              <a:off x="3812975" y="795735"/>
              <a:ext cx="1294805" cy="312539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21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Gill Sans" charset="0"/>
                  <a:cs typeface="Times New Roman" panose="02020603050405020304" pitchFamily="18" charset="0"/>
                  <a:sym typeface="Gill Sans" charset="0"/>
                </a:rPr>
                <a:t>Urolog</a:t>
              </a:r>
              <a:endParaRPr lang="en-US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ill Sans" charset="0"/>
                <a:cs typeface="Times New Roman" panose="02020603050405020304" pitchFamily="18" charset="0"/>
                <a:sym typeface="Gill Sans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95305" y="3909639"/>
            <a:ext cx="1812727" cy="1437680"/>
            <a:chOff x="3811285" y="4902398"/>
            <a:chExt cx="1812727" cy="1437680"/>
          </a:xfrm>
          <a:solidFill>
            <a:schemeClr val="bg1">
              <a:lumMod val="95000"/>
            </a:schemeClr>
          </a:solidFill>
        </p:grpSpPr>
        <p:sp>
          <p:nvSpPr>
            <p:cNvPr id="12293" name="Oval 4"/>
            <p:cNvSpPr>
              <a:spLocks/>
            </p:cNvSpPr>
            <p:nvPr/>
          </p:nvSpPr>
          <p:spPr bwMode="auto">
            <a:xfrm>
              <a:off x="3811285" y="4902398"/>
              <a:ext cx="1812727" cy="1437680"/>
            </a:xfrm>
            <a:prstGeom prst="ellipse">
              <a:avLst/>
            </a:prstGeom>
            <a:grpFill/>
            <a:ln w="76200">
              <a:solidFill>
                <a:srgbClr val="002D99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endParaRPr lang="en-CA" altLang="en-US">
                <a:solidFill>
                  <a:srgbClr val="FFFF00"/>
                </a:solidFill>
              </a:endParaRPr>
            </a:p>
          </p:txBody>
        </p:sp>
        <p:sp>
          <p:nvSpPr>
            <p:cNvPr id="19479" name="Rectangle 23"/>
            <p:cNvSpPr>
              <a:spLocks/>
            </p:cNvSpPr>
            <p:nvPr/>
          </p:nvSpPr>
          <p:spPr bwMode="auto">
            <a:xfrm>
              <a:off x="4070245" y="5464969"/>
              <a:ext cx="1294805" cy="312539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21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Gill Sans" charset="0"/>
                  <a:cs typeface="Times New Roman" panose="02020603050405020304" pitchFamily="18" charset="0"/>
                  <a:sym typeface="Gill Sans" charset="0"/>
                </a:rPr>
                <a:t>Asistenta</a:t>
              </a:r>
              <a:r>
                <a:rPr lang="ro-RO" sz="21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Gill Sans" charset="0"/>
                  <a:cs typeface="Times New Roman" panose="02020603050405020304" pitchFamily="18" charset="0"/>
                  <a:sym typeface="Gill Sans" charset="0"/>
                </a:rPr>
                <a:t> medicală</a:t>
              </a:r>
              <a:endParaRPr lang="en-US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ill Sans" charset="0"/>
                <a:cs typeface="Times New Roman" panose="02020603050405020304" pitchFamily="18" charset="0"/>
                <a:sym typeface="Gill Sans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715561" y="4494488"/>
            <a:ext cx="1866305" cy="1526977"/>
            <a:chOff x="5865473" y="3957758"/>
            <a:chExt cx="1866305" cy="1526977"/>
          </a:xfrm>
          <a:solidFill>
            <a:schemeClr val="bg1">
              <a:lumMod val="95000"/>
            </a:schemeClr>
          </a:solidFill>
        </p:grpSpPr>
        <p:sp>
          <p:nvSpPr>
            <p:cNvPr id="28" name="Oval 6"/>
            <p:cNvSpPr>
              <a:spLocks/>
            </p:cNvSpPr>
            <p:nvPr/>
          </p:nvSpPr>
          <p:spPr bwMode="auto">
            <a:xfrm>
              <a:off x="5865473" y="3957758"/>
              <a:ext cx="1866305" cy="1526977"/>
            </a:xfrm>
            <a:prstGeom prst="ellipse">
              <a:avLst/>
            </a:prstGeom>
            <a:grpFill/>
            <a:ln w="76200">
              <a:solidFill>
                <a:srgbClr val="002D99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endParaRPr lang="en-CA" altLang="en-US">
                <a:solidFill>
                  <a:srgbClr val="FFFF00"/>
                </a:solidFill>
              </a:endParaRPr>
            </a:p>
          </p:txBody>
        </p:sp>
        <p:sp>
          <p:nvSpPr>
            <p:cNvPr id="31" name="Rectangle 8"/>
            <p:cNvSpPr>
              <a:spLocks/>
            </p:cNvSpPr>
            <p:nvPr/>
          </p:nvSpPr>
          <p:spPr bwMode="auto">
            <a:xfrm>
              <a:off x="6040783" y="4260251"/>
              <a:ext cx="1285876" cy="798091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21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Gill Sans" charset="0"/>
                  <a:cs typeface="Times New Roman" panose="02020603050405020304" pitchFamily="18" charset="0"/>
                  <a:sym typeface="Gill Sans" charset="0"/>
                </a:rPr>
                <a:t>Personal </a:t>
              </a:r>
              <a:r>
                <a:rPr lang="en-US" sz="21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Gill Sans" charset="0"/>
                  <a:cs typeface="Times New Roman" panose="02020603050405020304" pitchFamily="18" charset="0"/>
                  <a:sym typeface="Gill Sans" charset="0"/>
                </a:rPr>
                <a:t>auxiliar</a:t>
              </a:r>
              <a:endParaRPr lang="en-US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ill Sans" charset="0"/>
                <a:cs typeface="Times New Roman" panose="02020603050405020304" pitchFamily="18" charset="0"/>
                <a:sym typeface="Gill Sans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112791" y="3864990"/>
            <a:ext cx="1866305" cy="1526977"/>
            <a:chOff x="6356011" y="2622103"/>
            <a:chExt cx="1866305" cy="1526977"/>
          </a:xfrm>
          <a:solidFill>
            <a:schemeClr val="bg1">
              <a:lumMod val="95000"/>
            </a:schemeClr>
          </a:solidFill>
        </p:grpSpPr>
        <p:sp>
          <p:nvSpPr>
            <p:cNvPr id="38" name="Oval 6"/>
            <p:cNvSpPr>
              <a:spLocks/>
            </p:cNvSpPr>
            <p:nvPr/>
          </p:nvSpPr>
          <p:spPr bwMode="auto">
            <a:xfrm>
              <a:off x="6356011" y="2622103"/>
              <a:ext cx="1866305" cy="1526977"/>
            </a:xfrm>
            <a:prstGeom prst="ellipse">
              <a:avLst/>
            </a:prstGeom>
            <a:grpFill/>
            <a:ln w="76200">
              <a:solidFill>
                <a:srgbClr val="002D99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endParaRPr lang="en-CA" altLang="en-US">
                <a:solidFill>
                  <a:srgbClr val="FFFF00"/>
                </a:solidFill>
              </a:endParaRPr>
            </a:p>
          </p:txBody>
        </p:sp>
        <p:grpSp>
          <p:nvGrpSpPr>
            <p:cNvPr id="39" name="Group 9"/>
            <p:cNvGrpSpPr>
              <a:grpSpLocks/>
            </p:cNvGrpSpPr>
            <p:nvPr/>
          </p:nvGrpSpPr>
          <p:grpSpPr bwMode="auto">
            <a:xfrm>
              <a:off x="6732240" y="2924596"/>
              <a:ext cx="1285875" cy="1050355"/>
              <a:chOff x="0" y="-101"/>
              <a:chExt cx="1152" cy="941"/>
            </a:xfrm>
            <a:grpFill/>
          </p:grpSpPr>
          <p:sp>
            <p:nvSpPr>
              <p:cNvPr id="40" name="Rectangle 7"/>
              <p:cNvSpPr>
                <a:spLocks/>
              </p:cNvSpPr>
              <p:nvPr/>
            </p:nvSpPr>
            <p:spPr bwMode="auto">
              <a:xfrm>
                <a:off x="0" y="0"/>
                <a:ext cx="1152" cy="8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742950" indent="-285750" eaLnBrk="0" hangingPunct="0">
                  <a:defRPr sz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marL="1143000" indent="-228600" eaLnBrk="0" hangingPunct="0">
                  <a:defRPr sz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marL="1600200" indent="-228600" eaLnBrk="0" hangingPunct="0">
                  <a:defRPr sz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marL="2057400" indent="-228600" eaLnBrk="0" hangingPunct="0">
                  <a:defRPr sz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endParaRPr lang="en-CA" alt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41" name="Rectangle 8"/>
              <p:cNvSpPr>
                <a:spLocks/>
              </p:cNvSpPr>
              <p:nvPr/>
            </p:nvSpPr>
            <p:spPr bwMode="auto">
              <a:xfrm>
                <a:off x="0" y="-101"/>
                <a:ext cx="1152" cy="840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2100" b="1" dirty="0" err="1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Gill Sans" charset="0"/>
                    <a:cs typeface="Times New Roman" panose="02020603050405020304" pitchFamily="18" charset="0"/>
                    <a:sym typeface="Gill Sans" charset="0"/>
                  </a:rPr>
                  <a:t>Anatomo</a:t>
                </a:r>
                <a:r>
                  <a:rPr lang="ro-RO" sz="21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Gill Sans" charset="0"/>
                    <a:cs typeface="Times New Roman" panose="02020603050405020304" pitchFamily="18" charset="0"/>
                    <a:sym typeface="Gill Sans" charset="0"/>
                  </a:rPr>
                  <a:t>-</a:t>
                </a:r>
                <a:endParaRPr lang="en-US" sz="21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Gill Sans" charset="0"/>
                  <a:cs typeface="Times New Roman" panose="02020603050405020304" pitchFamily="18" charset="0"/>
                  <a:sym typeface="Gill Sans" charset="0"/>
                </a:endParaRPr>
              </a:p>
              <a:p>
                <a:pPr algn="ctr">
                  <a:defRPr/>
                </a:pPr>
                <a:r>
                  <a:rPr lang="en-US" sz="2100" b="1" dirty="0" err="1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Gill Sans" charset="0"/>
                    <a:cs typeface="Times New Roman" panose="02020603050405020304" pitchFamily="18" charset="0"/>
                    <a:sym typeface="Gill Sans" charset="0"/>
                  </a:rPr>
                  <a:t>patolog</a:t>
                </a:r>
                <a:endParaRPr lang="en-US" sz="21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Gill Sans" charset="0"/>
                  <a:cs typeface="Times New Roman" panose="02020603050405020304" pitchFamily="18" charset="0"/>
                  <a:sym typeface="Gill Sans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49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332655"/>
            <a:ext cx="5293047" cy="999257"/>
          </a:xfrm>
        </p:spPr>
        <p:txBody>
          <a:bodyPr>
            <a:noAutofit/>
          </a:bodyPr>
          <a:lstStyle/>
          <a:p>
            <a:pPr algn="ctr"/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CALITĂȚILE NECESARE UNEI ASISTENTE MEDICALE  PENTRU A ACTIVA ÎN UROLOGIE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850" y="2565400"/>
            <a:ext cx="9074150" cy="3959225"/>
          </a:xfrm>
        </p:spPr>
        <p:txBody>
          <a:bodyPr>
            <a:normAutofit/>
          </a:bodyPr>
          <a:lstStyle/>
          <a:p>
            <a:pPr lvl="1"/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Abilitatea de a lucra </a:t>
            </a:r>
            <a:r>
              <a:rPr lang="ro-R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ntr-un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mediu </a:t>
            </a:r>
            <a:r>
              <a:rPr lang="ro-RO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ritm rapid</a:t>
            </a:r>
          </a:p>
          <a:p>
            <a:pPr lvl="1"/>
            <a:r>
              <a:rPr lang="ro-RO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lexibilitate</a:t>
            </a:r>
          </a:p>
          <a:p>
            <a:pPr lvl="1"/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Atenție la detalii</a:t>
            </a:r>
          </a:p>
          <a:p>
            <a:pPr lvl="1"/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Dorința de a 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ro-RO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nvăța lucruri noi în </a:t>
            </a:r>
            <a:r>
              <a:rPr lang="ro-R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permanență</a:t>
            </a:r>
          </a:p>
          <a:p>
            <a:pPr lvl="1"/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Capacitatea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 lucra în colaborare ca un membru al echipei 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chirurgicale</a:t>
            </a:r>
            <a:endParaRPr lang="en-US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urn-over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ridicat de pacienti</a:t>
            </a:r>
          </a:p>
          <a:p>
            <a:pPr lvl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ultiple 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specializari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en-US" b="1" dirty="0">
              <a:latin typeface="Calibri" panose="020F0502020204030204" pitchFamily="34" charset="0"/>
            </a:endParaRPr>
          </a:p>
        </p:txBody>
      </p:sp>
      <p:pic>
        <p:nvPicPr>
          <p:cNvPr id="12290" name="Picture 2" descr="http://cdn.someecards.com/someecards/usercards/d49dc57c5bee46c0ec61b0adf05afebd3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624"/>
            <a:ext cx="3173492" cy="222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32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33575" y="404813"/>
            <a:ext cx="7210425" cy="863600"/>
          </a:xfrm>
        </p:spPr>
        <p:txBody>
          <a:bodyPr>
            <a:noAutofit/>
          </a:bodyPr>
          <a:lstStyle/>
          <a:p>
            <a:pPr algn="ctr"/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ROLUL  ASISTENTULUI  ME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</a:t>
            </a:r>
            <a:b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UROLOGIE</a:t>
            </a:r>
            <a:endParaRPr lang="en-US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773238"/>
            <a:ext cx="8712968" cy="452596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ivelul de anxietate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↑c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apacitatea de adaptare</a:t>
            </a: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stres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 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suport moral</a:t>
            </a:r>
          </a:p>
          <a:p>
            <a:pPr algn="just">
              <a:lnSpc>
                <a:spcPct val="150000"/>
              </a:lnSpc>
            </a:pP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Consiliere și sfaturi generale legate de operație și de rezultatele postoperatorii</a:t>
            </a:r>
            <a:endPara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xplic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proceduril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diagnostic</a:t>
            </a:r>
          </a:p>
          <a:p>
            <a:pPr algn="just">
              <a:lnSpc>
                <a:spcPct val="150000"/>
              </a:lnSpc>
            </a:pP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xplic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modul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administrare şi efectul tratamentului medical</a:t>
            </a:r>
          </a:p>
          <a:p>
            <a:pPr algn="just">
              <a:lnSpc>
                <a:spcPct val="150000"/>
              </a:lnSpc>
            </a:pP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xplic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efectel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secundare şi interacţiunile medicamentoase</a:t>
            </a:r>
          </a:p>
          <a:p>
            <a:pPr>
              <a:buFont typeface="Wingdings" pitchFamily="2" charset="2"/>
              <a:buNone/>
            </a:pPr>
            <a:endParaRPr lang="en-US" altLang="en-US" sz="2800" dirty="0">
              <a:latin typeface="Calibri" panose="020F0502020204030204" pitchFamily="34" charset="0"/>
            </a:endParaRPr>
          </a:p>
        </p:txBody>
      </p:sp>
      <p:pic>
        <p:nvPicPr>
          <p:cNvPr id="20482" name="Picture 2" descr="http://i.telegraph.co.uk/multimedia/archive/01991/nu_1991826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767"/>
            <a:ext cx="2278668" cy="142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52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237832"/>
            <a:ext cx="6336704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ECHIPA  DE ASISTENȚI MEDICALI</a:t>
            </a:r>
            <a:b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  OPERATOR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2204864"/>
            <a:ext cx="8856984" cy="3805882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ro-RO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Asistenta </a:t>
            </a:r>
            <a:r>
              <a:rPr lang="ro-RO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Circulantă</a:t>
            </a:r>
          </a:p>
          <a:p>
            <a:pPr>
              <a:lnSpc>
                <a:spcPct val="90000"/>
              </a:lnSpc>
              <a:defRPr/>
            </a:pPr>
            <a:r>
              <a:rPr lang="ro-RO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defRPr/>
            </a:pPr>
            <a:r>
              <a:rPr lang="ro-R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ocupă de documentarea pieselor operatorii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siguran</a:t>
            </a:r>
            <a:r>
              <a:rPr lang="ro-R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ro-R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actului chirurgical</a:t>
            </a:r>
            <a:endParaRPr lang="ro-RO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defRPr/>
            </a:pPr>
            <a:r>
              <a:rPr lang="ro-R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evidența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</a:t>
            </a:r>
            <a:r>
              <a:rPr lang="ro-R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arului utilizat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ro-R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consumabile</a:t>
            </a:r>
            <a:r>
              <a:rPr lang="ro-R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o-R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comprese, fire, tuburi, </a:t>
            </a:r>
            <a:r>
              <a:rPr lang="ro-R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etc.)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http://www.brooksidepress.org/Products/Military_OBGYN/Procedures/Scrubbing/scrub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664"/>
            <a:ext cx="2195736" cy="164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5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4519</TotalTime>
  <Words>1969</Words>
  <Application>Microsoft Office PowerPoint</Application>
  <PresentationFormat>Экран (4:3)</PresentationFormat>
  <Paragraphs>269</Paragraphs>
  <Slides>30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Gill Sans</vt:lpstr>
      <vt:lpstr>Helvetica</vt:lpstr>
      <vt:lpstr>Times New Roman</vt:lpstr>
      <vt:lpstr>Wingdings</vt:lpstr>
      <vt:lpstr>ヒラギノ角ゴ ProN W3</vt:lpstr>
      <vt:lpstr>Ретро</vt:lpstr>
      <vt:lpstr>Comunicarea medic-asistent medical-pacient</vt:lpstr>
      <vt:lpstr>CINE  ESTE  UN  ASISTENT  MEDICAL?</vt:lpstr>
      <vt:lpstr>ROLUL  MODERN  AL  ASISTENTULUI MEDICAL</vt:lpstr>
      <vt:lpstr>ROLUL  TRADIȚIONAL  AL ASISTENTULUI  MEDICAL</vt:lpstr>
      <vt:lpstr>DATE  DESPRE                     ASISTENT  MEDICAL</vt:lpstr>
      <vt:lpstr>Презентация PowerPoint</vt:lpstr>
      <vt:lpstr>CALITĂȚILE NECESARE UNEI ASISTENTE MEDICALE  PENTRU A ACTIVA ÎN UROLOGIE</vt:lpstr>
      <vt:lpstr>ROLUL  ASISTENTULUI  MEDECAL  ÎN  SECTIA  UROLOGIE</vt:lpstr>
      <vt:lpstr>ECHIPA  DE ASISTENȚI MEDICALI BLOC  OPERATOR</vt:lpstr>
      <vt:lpstr>ECHIPA  DE ASISTENȚI MEDICALI BLOC  OPERATOR</vt:lpstr>
      <vt:lpstr>ECHIPA  DE ASISTENȚI  MEDICALI BLOC  OPERATOR</vt:lpstr>
      <vt:lpstr>DE  CE  E  NEVOIE  DE  COMUNICARE?</vt:lpstr>
      <vt:lpstr>COMUNICAREA – CU CINE??</vt:lpstr>
      <vt:lpstr>Презентация PowerPoint</vt:lpstr>
      <vt:lpstr>O  ZI  ÎN  SECȚIA  UROLOGIE</vt:lpstr>
      <vt:lpstr>PROBLEME  DE  COMUNICARE   MEDIC - ASISTENT  MEDICAL</vt:lpstr>
      <vt:lpstr>Evans (1997)</vt:lpstr>
      <vt:lpstr>Презентация PowerPoint</vt:lpstr>
      <vt:lpstr>CONSECINTELE  VIOLENȚEI                                   LA  LOCUL  DE  MUNCĂ</vt:lpstr>
      <vt:lpstr>CONSECINTELE  VIOLENȚEI  LA  LOCUL  DE  MUNCĂ</vt:lpstr>
      <vt:lpstr>SEMNE  DE  AVERTIZARE                            BULLIYNG</vt:lpstr>
      <vt:lpstr>EXEMPLE  DE  COMPORTAMENT  ANORMAL  DIN  PARTEA ASISTENȚILOR  MEDICALI</vt:lpstr>
      <vt:lpstr>EXEMPLE  DE  COMPORTAMENT  ANORMAL  DIN PARTEA  MEDICILOR</vt:lpstr>
      <vt:lpstr>CUM  PUTEM  COMBATE  VIOLENȚA                              LA  LOCUL  DE  MUNCĂ</vt:lpstr>
      <vt:lpstr>ROLUL  SPITALELOR</vt:lpstr>
      <vt:lpstr>EFECTELE  NEGLIJĂRII ASISTENȚILOR  MEDICALI</vt:lpstr>
      <vt:lpstr>Презентация PowerPoint</vt:lpstr>
      <vt:lpstr>INTEGRARE  ȘI  MENTORAT</vt:lpstr>
      <vt:lpstr>CONCLUZII (1)</vt:lpstr>
      <vt:lpstr>CONCLUZII (2)</vt:lpstr>
    </vt:vector>
  </TitlesOfParts>
  <Company>Mata 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Cyph3r</dc:creator>
  <cp:lastModifiedBy>Hornet</cp:lastModifiedBy>
  <cp:revision>178</cp:revision>
  <cp:lastPrinted>2016-06-06T08:53:41Z</cp:lastPrinted>
  <dcterms:created xsi:type="dcterms:W3CDTF">2016-06-03T06:14:43Z</dcterms:created>
  <dcterms:modified xsi:type="dcterms:W3CDTF">2023-06-09T12:18:35Z</dcterms:modified>
</cp:coreProperties>
</file>