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rts/chart2.xml" ContentType="application/vnd.openxmlformats-officedocument.drawingml.chart+xml"/>
  <Override PartName="/ppt/drawings/drawing1.xml" ContentType="application/vnd.openxmlformats-officedocument.drawingml.chartshapes+xml"/>
  <Override PartName="/ppt/charts/chart3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4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5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6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7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8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9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10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1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charts/chart12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charts/chart13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charts/chart14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charts/chart15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charts/chart16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charts/chart17.xml" ContentType="application/vnd.openxmlformats-officedocument.drawingml.chart+xml"/>
  <Override PartName="/ppt/charts/style16.xml" ContentType="application/vnd.ms-office.chartstyle+xml"/>
  <Override PartName="/ppt/charts/colors16.xml" ContentType="application/vnd.ms-office.chartcolorstyle+xml"/>
  <Override PartName="/ppt/drawings/drawing2.xml" ContentType="application/vnd.openxmlformats-officedocument.drawingml.chartshapes+xml"/>
  <Override PartName="/ppt/charts/chart18.xml" ContentType="application/vnd.openxmlformats-officedocument.drawingml.chart+xml"/>
  <Override PartName="/ppt/charts/style17.xml" ContentType="application/vnd.ms-office.chartstyle+xml"/>
  <Override PartName="/ppt/charts/colors17.xml" ContentType="application/vnd.ms-office.chartcolorstyle+xml"/>
  <Override PartName="/ppt/charts/chart19.xml" ContentType="application/vnd.openxmlformats-officedocument.drawingml.chart+xml"/>
  <Override PartName="/ppt/charts/style18.xml" ContentType="application/vnd.ms-office.chartstyle+xml"/>
  <Override PartName="/ppt/charts/colors18.xml" ContentType="application/vnd.ms-office.chartcolorstyle+xml"/>
  <Override PartName="/ppt/charts/chart20.xml" ContentType="application/vnd.openxmlformats-officedocument.drawingml.chart+xml"/>
  <Override PartName="/ppt/charts/style19.xml" ContentType="application/vnd.ms-office.chartstyle+xml"/>
  <Override PartName="/ppt/charts/colors19.xml" ContentType="application/vnd.ms-office.chartcolorstyle+xml"/>
  <Override PartName="/ppt/charts/chart21.xml" ContentType="application/vnd.openxmlformats-officedocument.drawingml.chart+xml"/>
  <Override PartName="/ppt/charts/style20.xml" ContentType="application/vnd.ms-office.chartstyle+xml"/>
  <Override PartName="/ppt/charts/colors20.xml" ContentType="application/vnd.ms-office.chartcolorstyle+xml"/>
  <Override PartName="/ppt/charts/chart22.xml" ContentType="application/vnd.openxmlformats-officedocument.drawingml.chart+xml"/>
  <Override PartName="/ppt/charts/style21.xml" ContentType="application/vnd.ms-office.chartstyle+xml"/>
  <Override PartName="/ppt/charts/colors21.xml" ContentType="application/vnd.ms-office.chartcolorstyle+xml"/>
  <Override PartName="/ppt/charts/chart23.xml" ContentType="application/vnd.openxmlformats-officedocument.drawingml.chart+xml"/>
  <Override PartName="/ppt/charts/style22.xml" ContentType="application/vnd.ms-office.chartstyle+xml"/>
  <Override PartName="/ppt/charts/colors22.xml" ContentType="application/vnd.ms-office.chartcolorstyle+xml"/>
  <Override PartName="/ppt/charts/chart24.xml" ContentType="application/vnd.openxmlformats-officedocument.drawingml.chart+xml"/>
  <Override PartName="/ppt/charts/style23.xml" ContentType="application/vnd.ms-office.chartstyle+xml"/>
  <Override PartName="/ppt/charts/colors23.xml" ContentType="application/vnd.ms-office.chartcolorstyle+xml"/>
  <Override PartName="/ppt/charts/chart25.xml" ContentType="application/vnd.openxmlformats-officedocument.drawingml.chart+xml"/>
  <Override PartName="/ppt/charts/style24.xml" ContentType="application/vnd.ms-office.chartstyle+xml"/>
  <Override PartName="/ppt/charts/colors24.xml" ContentType="application/vnd.ms-office.chartcolorstyle+xml"/>
  <Override PartName="/ppt/charts/chart26.xml" ContentType="application/vnd.openxmlformats-officedocument.drawingml.chart+xml"/>
  <Override PartName="/ppt/charts/style25.xml" ContentType="application/vnd.ms-office.chartstyle+xml"/>
  <Override PartName="/ppt/charts/colors25.xml" ContentType="application/vnd.ms-office.chartcolorstyle+xml"/>
  <Override PartName="/ppt/charts/chart27.xml" ContentType="application/vnd.openxmlformats-officedocument.drawingml.chart+xml"/>
  <Override PartName="/ppt/charts/style26.xml" ContentType="application/vnd.ms-office.chartstyle+xml"/>
  <Override PartName="/ppt/charts/colors26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67"/>
  </p:notesMasterIdLst>
  <p:sldIdLst>
    <p:sldId id="256" r:id="rId2"/>
    <p:sldId id="307" r:id="rId3"/>
    <p:sldId id="257" r:id="rId4"/>
    <p:sldId id="258" r:id="rId5"/>
    <p:sldId id="268" r:id="rId6"/>
    <p:sldId id="269" r:id="rId7"/>
    <p:sldId id="259" r:id="rId8"/>
    <p:sldId id="265" r:id="rId9"/>
    <p:sldId id="277" r:id="rId10"/>
    <p:sldId id="278" r:id="rId11"/>
    <p:sldId id="279" r:id="rId12"/>
    <p:sldId id="270" r:id="rId13"/>
    <p:sldId id="280" r:id="rId14"/>
    <p:sldId id="281" r:id="rId15"/>
    <p:sldId id="272" r:id="rId16"/>
    <p:sldId id="282" r:id="rId17"/>
    <p:sldId id="283" r:id="rId18"/>
    <p:sldId id="284" r:id="rId19"/>
    <p:sldId id="285" r:id="rId20"/>
    <p:sldId id="286" r:id="rId21"/>
    <p:sldId id="287" r:id="rId22"/>
    <p:sldId id="289" r:id="rId23"/>
    <p:sldId id="290" r:id="rId24"/>
    <p:sldId id="291" r:id="rId25"/>
    <p:sldId id="288" r:id="rId26"/>
    <p:sldId id="292" r:id="rId27"/>
    <p:sldId id="308" r:id="rId28"/>
    <p:sldId id="293" r:id="rId29"/>
    <p:sldId id="296" r:id="rId30"/>
    <p:sldId id="295" r:id="rId31"/>
    <p:sldId id="298" r:id="rId32"/>
    <p:sldId id="297" r:id="rId33"/>
    <p:sldId id="299" r:id="rId34"/>
    <p:sldId id="309" r:id="rId35"/>
    <p:sldId id="310" r:id="rId36"/>
    <p:sldId id="312" r:id="rId37"/>
    <p:sldId id="313" r:id="rId38"/>
    <p:sldId id="314" r:id="rId39"/>
    <p:sldId id="311" r:id="rId40"/>
    <p:sldId id="315" r:id="rId41"/>
    <p:sldId id="316" r:id="rId42"/>
    <p:sldId id="320" r:id="rId43"/>
    <p:sldId id="321" r:id="rId44"/>
    <p:sldId id="322" r:id="rId45"/>
    <p:sldId id="323" r:id="rId46"/>
    <p:sldId id="260" r:id="rId47"/>
    <p:sldId id="334" r:id="rId48"/>
    <p:sldId id="335" r:id="rId49"/>
    <p:sldId id="336" r:id="rId50"/>
    <p:sldId id="330" r:id="rId51"/>
    <p:sldId id="331" r:id="rId52"/>
    <p:sldId id="324" r:id="rId53"/>
    <p:sldId id="345" r:id="rId54"/>
    <p:sldId id="332" r:id="rId55"/>
    <p:sldId id="333" r:id="rId56"/>
    <p:sldId id="329" r:id="rId57"/>
    <p:sldId id="328" r:id="rId58"/>
    <p:sldId id="300" r:id="rId59"/>
    <p:sldId id="301" r:id="rId60"/>
    <p:sldId id="302" r:id="rId61"/>
    <p:sldId id="303" r:id="rId62"/>
    <p:sldId id="304" r:id="rId63"/>
    <p:sldId id="305" r:id="rId64"/>
    <p:sldId id="337" r:id="rId65"/>
    <p:sldId id="263" r:id="rId6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A111915-BE36-4E01-A7E5-04B1672EAD32}" styleName="Светлый стиль 2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7DF18680-E054-41AD-8BC1-D1AEF772440D}" styleName="Средний стиль 2 —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85BE263C-DBD7-4A20-BB59-AAB30ACAA65A}" styleName="Средний стиль 3 — акцент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3296810-A885-4BE3-A3E7-6D5BEEA58F35}" styleName="Средний стиль 2 —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76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14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0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1.xlsx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2.xlsx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3.xlsx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4.xlsx"/><Relationship Id="rId2" Type="http://schemas.microsoft.com/office/2011/relationships/chartColorStyle" Target="colors13.xml"/><Relationship Id="rId1" Type="http://schemas.microsoft.com/office/2011/relationships/chartStyle" Target="style13.xml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microsoft.com/office/2011/relationships/chartColorStyle" Target="colors14.xml"/><Relationship Id="rId1" Type="http://schemas.microsoft.com/office/2011/relationships/chartStyle" Target="style14.xml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Utilizator1\Desktop\contract%202019-2024%20(1)%20(1)%20(Recovered).xlsx" TargetMode="External"/><Relationship Id="rId2" Type="http://schemas.microsoft.com/office/2011/relationships/chartColorStyle" Target="colors15.xml"/><Relationship Id="rId1" Type="http://schemas.microsoft.com/office/2011/relationships/chartStyle" Target="style15.xml"/></Relationships>
</file>

<file path=ppt/charts/_rels/chart1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5.xlsx"/><Relationship Id="rId2" Type="http://schemas.microsoft.com/office/2011/relationships/chartColorStyle" Target="colors16.xml"/><Relationship Id="rId1" Type="http://schemas.microsoft.com/office/2011/relationships/chartStyle" Target="style16.xml"/><Relationship Id="rId4" Type="http://schemas.openxmlformats.org/officeDocument/2006/relationships/chartUserShapes" Target="../drawings/drawing2.xml"/></Relationships>
</file>

<file path=ppt/charts/_rels/chart1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6.xlsx"/><Relationship Id="rId2" Type="http://schemas.microsoft.com/office/2011/relationships/chartColorStyle" Target="colors17.xml"/><Relationship Id="rId1" Type="http://schemas.microsoft.com/office/2011/relationships/chartStyle" Target="style17.xml"/></Relationships>
</file>

<file path=ppt/charts/_rels/chart1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7.xlsx"/><Relationship Id="rId2" Type="http://schemas.microsoft.com/office/2011/relationships/chartColorStyle" Target="colors18.xml"/><Relationship Id="rId1" Type="http://schemas.microsoft.com/office/2011/relationships/chartStyle" Target="style18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2.xlsx"/></Relationships>
</file>

<file path=ppt/charts/_rels/chart2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8.xlsx"/><Relationship Id="rId2" Type="http://schemas.microsoft.com/office/2011/relationships/chartColorStyle" Target="colors19.xml"/><Relationship Id="rId1" Type="http://schemas.microsoft.com/office/2011/relationships/chartStyle" Target="style19.xml"/></Relationships>
</file>

<file path=ppt/charts/_rels/chart2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9.xlsx"/><Relationship Id="rId2" Type="http://schemas.microsoft.com/office/2011/relationships/chartColorStyle" Target="colors20.xml"/><Relationship Id="rId1" Type="http://schemas.microsoft.com/office/2011/relationships/chartStyle" Target="style20.xml"/></Relationships>
</file>

<file path=ppt/charts/_rels/chart2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0.xlsx"/><Relationship Id="rId2" Type="http://schemas.microsoft.com/office/2011/relationships/chartColorStyle" Target="colors21.xml"/><Relationship Id="rId1" Type="http://schemas.microsoft.com/office/2011/relationships/chartStyle" Target="style21.xml"/></Relationships>
</file>

<file path=ppt/charts/_rels/chart2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1.xlsx"/><Relationship Id="rId2" Type="http://schemas.microsoft.com/office/2011/relationships/chartColorStyle" Target="colors22.xml"/><Relationship Id="rId1" Type="http://schemas.microsoft.com/office/2011/relationships/chartStyle" Target="style22.xml"/></Relationships>
</file>

<file path=ppt/charts/_rels/chart2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2.xlsx"/><Relationship Id="rId2" Type="http://schemas.microsoft.com/office/2011/relationships/chartColorStyle" Target="colors23.xml"/><Relationship Id="rId1" Type="http://schemas.microsoft.com/office/2011/relationships/chartStyle" Target="style23.xml"/></Relationships>
</file>

<file path=ppt/charts/_rels/chart2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3.xlsx"/><Relationship Id="rId2" Type="http://schemas.microsoft.com/office/2011/relationships/chartColorStyle" Target="colors24.xml"/><Relationship Id="rId1" Type="http://schemas.microsoft.com/office/2011/relationships/chartStyle" Target="style24.xml"/></Relationships>
</file>

<file path=ppt/charts/_rels/chart2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4.xlsx"/><Relationship Id="rId2" Type="http://schemas.microsoft.com/office/2011/relationships/chartColorStyle" Target="colors25.xml"/><Relationship Id="rId1" Type="http://schemas.microsoft.com/office/2011/relationships/chartStyle" Target="style25.xml"/></Relationships>
</file>

<file path=ppt/charts/_rels/chart2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5.xlsx"/><Relationship Id="rId2" Type="http://schemas.microsoft.com/office/2011/relationships/chartColorStyle" Target="colors26.xml"/><Relationship Id="rId1" Type="http://schemas.microsoft.com/office/2011/relationships/chartStyle" Target="style26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8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9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6.2741314318486702E-2"/>
          <c:y val="5.5082623935903859E-2"/>
          <c:w val="0.93725868568151327"/>
          <c:h val="0.74091854109634137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2022</c:v>
                </c:pt>
              </c:strCache>
            </c:strRef>
          </c:tx>
          <c:spPr>
            <a:gradFill>
              <a:gsLst>
                <a:gs pos="100000">
                  <a:schemeClr val="accent1">
                    <a:alpha val="0"/>
                  </a:schemeClr>
                </a:gs>
                <a:gs pos="50000">
                  <a:schemeClr val="accent1"/>
                </a:gs>
              </a:gsLst>
              <a:lin ang="5400000" scaled="0"/>
            </a:gradFill>
            <a:ln>
              <a:noFill/>
            </a:ln>
            <a:effectLst/>
            <a:sp3d/>
          </c:spPr>
          <c:invertIfNegative val="0"/>
          <c:dLbls>
            <c:dLbl>
              <c:idx val="1"/>
              <c:layout>
                <c:manualLayout>
                  <c:x val="1.2626262626262627E-3"/>
                  <c:y val="-2.44844921909893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5A76-4F2D-8E60-D3DCB7329DA6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9.2591522967418133E-17"/>
                  <c:y val="-2.176399305865717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5A76-4F2D-8E60-D3DCB7329DA6}"/>
                </c:ex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2.5252525252525255E-3"/>
                  <c:y val="-2.176399305865717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5A76-4F2D-8E60-D3DCB7329DA6}"/>
                </c:ex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0"/>
                  <c:y val="-3.536648872031791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5A76-4F2D-8E60-D3DCB7329DA6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Лист1!$A$2:$A$6</c:f>
              <c:strCache>
                <c:ptCount val="5"/>
                <c:pt idx="0">
                  <c:v>TOTAL</c:v>
                </c:pt>
                <c:pt idx="1">
                  <c:v>Medici</c:v>
                </c:pt>
                <c:pt idx="2">
                  <c:v>Asistenți medicali</c:v>
                </c:pt>
                <c:pt idx="3">
                  <c:v>Infirmiere</c:v>
                </c:pt>
                <c:pt idx="4">
                  <c:v>Alt personal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13.6</c:v>
                </c:pt>
                <c:pt idx="1">
                  <c:v>6.94</c:v>
                </c:pt>
                <c:pt idx="2">
                  <c:v>14.02</c:v>
                </c:pt>
                <c:pt idx="3">
                  <c:v>8.2100000000000009</c:v>
                </c:pt>
                <c:pt idx="4">
                  <c:v>10.34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5A76-4F2D-8E60-D3DCB7329DA6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2023</c:v>
                </c:pt>
              </c:strCache>
            </c:strRef>
          </c:tx>
          <c:spPr>
            <a:gradFill>
              <a:gsLst>
                <a:gs pos="100000">
                  <a:schemeClr val="accent2">
                    <a:alpha val="0"/>
                  </a:schemeClr>
                </a:gs>
                <a:gs pos="50000">
                  <a:schemeClr val="accent2"/>
                </a:gs>
              </a:gsLst>
              <a:lin ang="5400000" scaled="0"/>
            </a:gra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0"/>
                  <c:y val="-2.176399305865717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5A76-4F2D-8E60-D3DCB7329DA6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1.2626262626262627E-3"/>
                  <c:y val="-2.448449219098932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6-5A76-4F2D-8E60-D3DCB7329DA6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7.575757575757576E-3"/>
                  <c:y val="-2.176399305865717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7-5A76-4F2D-8E60-D3DCB7329DA6}"/>
                </c:ex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5.0505050505049581E-3"/>
                  <c:y val="-2.992549045565361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8-5A76-4F2D-8E60-D3DCB7329DA6}"/>
                </c:ex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-9.2591522967418133E-17"/>
                  <c:y val="-1.904349392632502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9-5A76-4F2D-8E60-D3DCB7329DA6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Лист1!$A$2:$A$6</c:f>
              <c:strCache>
                <c:ptCount val="5"/>
                <c:pt idx="0">
                  <c:v>TOTAL</c:v>
                </c:pt>
                <c:pt idx="1">
                  <c:v>Medici</c:v>
                </c:pt>
                <c:pt idx="2">
                  <c:v>Asistenți medicali</c:v>
                </c:pt>
                <c:pt idx="3">
                  <c:v>Infirmiere</c:v>
                </c:pt>
                <c:pt idx="4">
                  <c:v>Alt personal</c:v>
                </c:pt>
              </c:strCache>
            </c:strRef>
          </c:cat>
          <c:val>
            <c:numRef>
              <c:f>Лист1!$C$2:$C$6</c:f>
              <c:numCache>
                <c:formatCode>0.00</c:formatCode>
                <c:ptCount val="5"/>
                <c:pt idx="0" formatCode="General">
                  <c:v>13.08</c:v>
                </c:pt>
                <c:pt idx="1">
                  <c:v>9.7799999999999994</c:v>
                </c:pt>
                <c:pt idx="2" formatCode="General">
                  <c:v>12.06</c:v>
                </c:pt>
                <c:pt idx="3" formatCode="General">
                  <c:v>8.2200000000000006</c:v>
                </c:pt>
                <c:pt idx="4" formatCode="General">
                  <c:v>14.4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A-5A76-4F2D-8E60-D3DCB7329DA6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2024</c:v>
                </c:pt>
              </c:strCache>
            </c:strRef>
          </c:tx>
          <c:spPr>
            <a:gradFill>
              <a:gsLst>
                <a:gs pos="100000">
                  <a:schemeClr val="accent3">
                    <a:alpha val="0"/>
                  </a:schemeClr>
                </a:gs>
                <a:gs pos="50000">
                  <a:schemeClr val="accent3"/>
                </a:gs>
              </a:gsLst>
              <a:lin ang="5400000" scaled="0"/>
            </a:gra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2.5252525252525255E-3"/>
                  <c:y val="-1.904349392632502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B-5A76-4F2D-8E60-D3DCB7329DA6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5.0505050505050509E-3"/>
                  <c:y val="-1.904349392632507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C-5A76-4F2D-8E60-D3DCB7329DA6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7.575757575757576E-3"/>
                  <c:y val="-2.176399305865717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D-5A76-4F2D-8E60-D3DCB7329DA6}"/>
                </c:ex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5.0505050505050509E-3"/>
                  <c:y val="-2.448449219098932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E-5A76-4F2D-8E60-D3DCB7329DA6}"/>
                </c:ex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0"/>
                  <c:y val="-1.632299479399288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F-5A76-4F2D-8E60-D3DCB7329DA6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Лист1!$A$2:$A$6</c:f>
              <c:strCache>
                <c:ptCount val="5"/>
                <c:pt idx="0">
                  <c:v>TOTAL</c:v>
                </c:pt>
                <c:pt idx="1">
                  <c:v>Medici</c:v>
                </c:pt>
                <c:pt idx="2">
                  <c:v>Asistenți medicali</c:v>
                </c:pt>
                <c:pt idx="3">
                  <c:v>Infirmiere</c:v>
                </c:pt>
                <c:pt idx="4">
                  <c:v>Alt personal</c:v>
                </c:pt>
              </c:strCache>
            </c:strRef>
          </c:cat>
          <c:val>
            <c:numRef>
              <c:f>Лист1!$D$2:$D$6</c:f>
              <c:numCache>
                <c:formatCode>0.00</c:formatCode>
                <c:ptCount val="5"/>
                <c:pt idx="0" formatCode="General">
                  <c:v>8.8000000000000007</c:v>
                </c:pt>
                <c:pt idx="1">
                  <c:v>3.7</c:v>
                </c:pt>
                <c:pt idx="2" formatCode="General">
                  <c:v>9.6999999999999993</c:v>
                </c:pt>
                <c:pt idx="3" formatCode="General">
                  <c:v>9.4</c:v>
                </c:pt>
                <c:pt idx="4" formatCode="General">
                  <c:v>12.6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0-5A76-4F2D-8E60-D3DCB7329DA6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gapDepth val="0"/>
        <c:shape val="box"/>
        <c:axId val="914206112"/>
        <c:axId val="914206656"/>
        <c:axId val="0"/>
      </c:bar3DChart>
      <c:catAx>
        <c:axId val="9142061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914206656"/>
        <c:crosses val="autoZero"/>
        <c:auto val="1"/>
        <c:lblAlgn val="ctr"/>
        <c:lblOffset val="100"/>
        <c:noMultiLvlLbl val="0"/>
      </c:catAx>
      <c:valAx>
        <c:axId val="91420665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97" b="0" i="0" u="none" strike="noStrike" kern="1200" cap="all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ro-MD"/>
                  <a:t>%</a:t>
                </a:r>
                <a:endParaRPr lang="ru-RU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197" b="0" i="0" u="none" strike="noStrike" kern="1200" cap="all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ru-RU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91420611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Adresări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2019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</c:numCache>
            </c:num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31618</c:v>
                </c:pt>
                <c:pt idx="1">
                  <c:v>26720</c:v>
                </c:pt>
                <c:pt idx="2">
                  <c:v>35656</c:v>
                </c:pt>
                <c:pt idx="3">
                  <c:v>39195</c:v>
                </c:pt>
                <c:pt idx="4">
                  <c:v>40524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676D-401C-9B1E-FE800A56A3B1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Spitalizări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2019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</c:numCache>
            </c:numRef>
          </c:cat>
          <c:val>
            <c:numRef>
              <c:f>Лист1!$C$2:$C$6</c:f>
              <c:numCache>
                <c:formatCode>General</c:formatCode>
                <c:ptCount val="5"/>
                <c:pt idx="0">
                  <c:v>28063</c:v>
                </c:pt>
                <c:pt idx="1">
                  <c:v>23444</c:v>
                </c:pt>
                <c:pt idx="2">
                  <c:v>31228</c:v>
                </c:pt>
                <c:pt idx="3">
                  <c:v>35139</c:v>
                </c:pt>
                <c:pt idx="4">
                  <c:v>36496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676D-401C-9B1E-FE800A56A3B1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Refuzuri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2019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</c:numCache>
            </c:numRef>
          </c:cat>
          <c:val>
            <c:numRef>
              <c:f>Лист1!$D$2:$D$6</c:f>
              <c:numCache>
                <c:formatCode>General</c:formatCode>
                <c:ptCount val="5"/>
                <c:pt idx="0">
                  <c:v>3555</c:v>
                </c:pt>
                <c:pt idx="1">
                  <c:v>3276</c:v>
                </c:pt>
                <c:pt idx="2">
                  <c:v>4428</c:v>
                </c:pt>
                <c:pt idx="3">
                  <c:v>4056</c:v>
                </c:pt>
                <c:pt idx="4">
                  <c:v>4028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676D-401C-9B1E-FE800A56A3B1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25"/>
        <c:axId val="914202304"/>
        <c:axId val="914203936"/>
      </c:barChart>
      <c:catAx>
        <c:axId val="9142023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914203936"/>
        <c:crosses val="autoZero"/>
        <c:auto val="1"/>
        <c:lblAlgn val="ctr"/>
        <c:lblOffset val="100"/>
        <c:noMultiLvlLbl val="0"/>
      </c:catAx>
      <c:valAx>
        <c:axId val="914203936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91420230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/>
      </a:pPr>
      <a:endParaRPr lang="ru-RU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percent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Rata spitalizărilor programate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  <a:effectLst/>
            <a:sp3d>
              <a:contourClr>
                <a:schemeClr val="accent1">
                  <a:lumMod val="75000"/>
                </a:schemeClr>
              </a:contourClr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</c:numCache>
            </c:num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55</c:v>
                </c:pt>
                <c:pt idx="1">
                  <c:v>64</c:v>
                </c:pt>
                <c:pt idx="2">
                  <c:v>72</c:v>
                </c:pt>
                <c:pt idx="3">
                  <c:v>78</c:v>
                </c:pt>
                <c:pt idx="4">
                  <c:v>81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7C2D-4D84-A28E-10423FF67210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Rata spitalizărilor urgente</c:v>
                </c:pt>
              </c:strCache>
            </c:strRef>
          </c:tx>
          <c:spPr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  <a:effectLst/>
            <a:sp3d>
              <a:contourClr>
                <a:schemeClr val="accent2">
                  <a:lumMod val="75000"/>
                </a:schemeClr>
              </a:contourClr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</c:numCache>
            </c:numRef>
          </c:cat>
          <c:val>
            <c:numRef>
              <c:f>Лист1!$C$2:$C$6</c:f>
              <c:numCache>
                <c:formatCode>General</c:formatCode>
                <c:ptCount val="5"/>
                <c:pt idx="0">
                  <c:v>45</c:v>
                </c:pt>
                <c:pt idx="1">
                  <c:v>36</c:v>
                </c:pt>
                <c:pt idx="2">
                  <c:v>28</c:v>
                </c:pt>
                <c:pt idx="3">
                  <c:v>22</c:v>
                </c:pt>
                <c:pt idx="4">
                  <c:v>19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7C2D-4D84-A28E-10423FF67210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828823200"/>
        <c:axId val="828824288"/>
        <c:axId val="0"/>
      </c:bar3DChart>
      <c:catAx>
        <c:axId val="8288232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828824288"/>
        <c:crosses val="autoZero"/>
        <c:auto val="1"/>
        <c:lblAlgn val="ctr"/>
        <c:lblOffset val="100"/>
        <c:noMultiLvlLbl val="0"/>
      </c:catAx>
      <c:valAx>
        <c:axId val="82882428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ro-MD"/>
                  <a:t>%</a:t>
                </a:r>
                <a:endParaRPr lang="ru-RU"/>
              </a:p>
            </c:rich>
          </c:tx>
          <c:layout>
            <c:manualLayout>
              <c:xMode val="edge"/>
              <c:yMode val="edge"/>
              <c:x val="6.2306153789751968E-2"/>
              <c:y val="0.41491450499998828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ru-RU"/>
            </a:p>
          </c:txPr>
        </c:title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82882320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bg1"/>
      </a:solidFill>
      <a:round/>
    </a:ln>
    <a:effectLst/>
  </c:spPr>
  <c:txPr>
    <a:bodyPr/>
    <a:lstStyle/>
    <a:p>
      <a:pPr>
        <a:defRPr sz="1200"/>
      </a:pPr>
      <a:endParaRPr lang="ru-RU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4521168743810034E-2"/>
          <c:y val="5.3892249649924548E-2"/>
          <c:w val="0.9361551409334703"/>
          <c:h val="0.77340961462233049"/>
        </c:manualLayout>
      </c:layout>
      <c:lineChart>
        <c:grouping val="standard"/>
        <c:varyColors val="0"/>
        <c:ser>
          <c:idx val="0"/>
          <c:order val="0"/>
          <c:tx>
            <c:strRef>
              <c:f>Foaie1!$B$1</c:f>
              <c:strCache>
                <c:ptCount val="1"/>
                <c:pt idx="0">
                  <c:v>Anestezie rahidiana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Foaie1!$A$2:$A$15</c:f>
              <c:numCache>
                <c:formatCode>General</c:formatCode>
                <c:ptCount val="14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  <c:pt idx="6">
                  <c:v>2017</c:v>
                </c:pt>
                <c:pt idx="7">
                  <c:v>2018</c:v>
                </c:pt>
                <c:pt idx="8">
                  <c:v>2019</c:v>
                </c:pt>
                <c:pt idx="9">
                  <c:v>2020</c:v>
                </c:pt>
                <c:pt idx="10">
                  <c:v>2021</c:v>
                </c:pt>
                <c:pt idx="11">
                  <c:v>2022</c:v>
                </c:pt>
                <c:pt idx="12">
                  <c:v>2023</c:v>
                </c:pt>
                <c:pt idx="13">
                  <c:v>2024</c:v>
                </c:pt>
              </c:numCache>
            </c:numRef>
          </c:cat>
          <c:val>
            <c:numRef>
              <c:f>Foaie1!$B$2:$B$15</c:f>
              <c:numCache>
                <c:formatCode>General</c:formatCode>
                <c:ptCount val="14"/>
                <c:pt idx="0">
                  <c:v>2979</c:v>
                </c:pt>
                <c:pt idx="1">
                  <c:v>2967</c:v>
                </c:pt>
                <c:pt idx="2">
                  <c:v>2948</c:v>
                </c:pt>
                <c:pt idx="3">
                  <c:v>4266</c:v>
                </c:pt>
                <c:pt idx="4">
                  <c:v>4640</c:v>
                </c:pt>
                <c:pt idx="5">
                  <c:v>4544</c:v>
                </c:pt>
                <c:pt idx="6">
                  <c:v>3920</c:v>
                </c:pt>
                <c:pt idx="7">
                  <c:v>3335</c:v>
                </c:pt>
                <c:pt idx="8">
                  <c:v>3058</c:v>
                </c:pt>
                <c:pt idx="9">
                  <c:v>1779</c:v>
                </c:pt>
                <c:pt idx="10">
                  <c:v>2607</c:v>
                </c:pt>
                <c:pt idx="11">
                  <c:v>3258</c:v>
                </c:pt>
                <c:pt idx="12">
                  <c:v>3488</c:v>
                </c:pt>
                <c:pt idx="13">
                  <c:v>3278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1311-4747-912F-33439F7FED0D}"/>
            </c:ext>
          </c:extLst>
        </c:ser>
        <c:ser>
          <c:idx val="1"/>
          <c:order val="1"/>
          <c:tx>
            <c:strRef>
              <c:f>Foaie1!$C$1</c:f>
              <c:strCache>
                <c:ptCount val="1"/>
                <c:pt idx="0">
                  <c:v>SAM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Foaie1!$A$2:$A$15</c:f>
              <c:numCache>
                <c:formatCode>General</c:formatCode>
                <c:ptCount val="14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  <c:pt idx="6">
                  <c:v>2017</c:v>
                </c:pt>
                <c:pt idx="7">
                  <c:v>2018</c:v>
                </c:pt>
                <c:pt idx="8">
                  <c:v>2019</c:v>
                </c:pt>
                <c:pt idx="9">
                  <c:v>2020</c:v>
                </c:pt>
                <c:pt idx="10">
                  <c:v>2021</c:v>
                </c:pt>
                <c:pt idx="11">
                  <c:v>2022</c:v>
                </c:pt>
                <c:pt idx="12">
                  <c:v>2023</c:v>
                </c:pt>
                <c:pt idx="13">
                  <c:v>2024</c:v>
                </c:pt>
              </c:numCache>
            </c:numRef>
          </c:cat>
          <c:val>
            <c:numRef>
              <c:f>Foaie1!$C$2:$C$15</c:f>
              <c:numCache>
                <c:formatCode>General</c:formatCode>
                <c:ptCount val="14"/>
                <c:pt idx="0">
                  <c:v>1009</c:v>
                </c:pt>
                <c:pt idx="1">
                  <c:v>693</c:v>
                </c:pt>
                <c:pt idx="2">
                  <c:v>440</c:v>
                </c:pt>
                <c:pt idx="3">
                  <c:v>3973</c:v>
                </c:pt>
                <c:pt idx="4">
                  <c:v>4110</c:v>
                </c:pt>
                <c:pt idx="5">
                  <c:v>3925</c:v>
                </c:pt>
                <c:pt idx="6">
                  <c:v>4097</c:v>
                </c:pt>
                <c:pt idx="7">
                  <c:v>3497</c:v>
                </c:pt>
                <c:pt idx="8">
                  <c:v>4634</c:v>
                </c:pt>
                <c:pt idx="9">
                  <c:v>2413</c:v>
                </c:pt>
                <c:pt idx="10">
                  <c:v>4125</c:v>
                </c:pt>
                <c:pt idx="11">
                  <c:v>5701</c:v>
                </c:pt>
                <c:pt idx="12">
                  <c:v>7325</c:v>
                </c:pt>
                <c:pt idx="13">
                  <c:v>8333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1-1311-4747-912F-33439F7FED0D}"/>
            </c:ext>
          </c:extLst>
        </c:ser>
        <c:ser>
          <c:idx val="2"/>
          <c:order val="2"/>
          <c:tx>
            <c:strRef>
              <c:f>Foaie1!$D$1</c:f>
              <c:strCache>
                <c:ptCount val="1"/>
                <c:pt idx="0">
                  <c:v>AGRM</c:v>
                </c:pt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Foaie1!$A$2:$A$15</c:f>
              <c:numCache>
                <c:formatCode>General</c:formatCode>
                <c:ptCount val="14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  <c:pt idx="6">
                  <c:v>2017</c:v>
                </c:pt>
                <c:pt idx="7">
                  <c:v>2018</c:v>
                </c:pt>
                <c:pt idx="8">
                  <c:v>2019</c:v>
                </c:pt>
                <c:pt idx="9">
                  <c:v>2020</c:v>
                </c:pt>
                <c:pt idx="10">
                  <c:v>2021</c:v>
                </c:pt>
                <c:pt idx="11">
                  <c:v>2022</c:v>
                </c:pt>
                <c:pt idx="12">
                  <c:v>2023</c:v>
                </c:pt>
                <c:pt idx="13">
                  <c:v>2024</c:v>
                </c:pt>
              </c:numCache>
            </c:numRef>
          </c:cat>
          <c:val>
            <c:numRef>
              <c:f>Foaie1!$D$2:$D$15</c:f>
              <c:numCache>
                <c:formatCode>General</c:formatCode>
                <c:ptCount val="14"/>
                <c:pt idx="7">
                  <c:v>5260</c:v>
                </c:pt>
                <c:pt idx="8">
                  <c:v>4872</c:v>
                </c:pt>
                <c:pt idx="9">
                  <c:v>3160</c:v>
                </c:pt>
                <c:pt idx="10">
                  <c:v>4422</c:v>
                </c:pt>
                <c:pt idx="11">
                  <c:v>5426</c:v>
                </c:pt>
                <c:pt idx="12">
                  <c:v>6098</c:v>
                </c:pt>
                <c:pt idx="13">
                  <c:v>6285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2-1311-4747-912F-33439F7FED0D}"/>
            </c:ext>
          </c:extLst>
        </c:ser>
        <c:ser>
          <c:idx val="3"/>
          <c:order val="3"/>
          <c:tx>
            <c:strRef>
              <c:f>Foaie1!$E$1</c:f>
              <c:strCache>
                <c:ptCount val="1"/>
                <c:pt idx="0">
                  <c:v>Epidurala</c:v>
                </c:pt>
              </c:strCache>
            </c:strRef>
          </c:tx>
          <c:spPr>
            <a:ln w="28575" cap="rnd">
              <a:solidFill>
                <a:schemeClr val="accent1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Foaie1!$A$2:$A$15</c:f>
              <c:numCache>
                <c:formatCode>General</c:formatCode>
                <c:ptCount val="14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  <c:pt idx="6">
                  <c:v>2017</c:v>
                </c:pt>
                <c:pt idx="7">
                  <c:v>2018</c:v>
                </c:pt>
                <c:pt idx="8">
                  <c:v>2019</c:v>
                </c:pt>
                <c:pt idx="9">
                  <c:v>2020</c:v>
                </c:pt>
                <c:pt idx="10">
                  <c:v>2021</c:v>
                </c:pt>
                <c:pt idx="11">
                  <c:v>2022</c:v>
                </c:pt>
                <c:pt idx="12">
                  <c:v>2023</c:v>
                </c:pt>
                <c:pt idx="13">
                  <c:v>2024</c:v>
                </c:pt>
              </c:numCache>
            </c:numRef>
          </c:cat>
          <c:val>
            <c:numRef>
              <c:f>Foaie1!$E$2:$E$15</c:f>
              <c:numCache>
                <c:formatCode>General</c:formatCode>
                <c:ptCount val="14"/>
                <c:pt idx="12">
                  <c:v>60</c:v>
                </c:pt>
                <c:pt idx="13">
                  <c:v>69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3-1311-4747-912F-33439F7FED0D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828828640"/>
        <c:axId val="828824832"/>
      </c:lineChart>
      <c:catAx>
        <c:axId val="8288286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828824832"/>
        <c:crosses val="autoZero"/>
        <c:auto val="1"/>
        <c:lblAlgn val="ctr"/>
        <c:lblOffset val="100"/>
        <c:noMultiLvlLbl val="0"/>
      </c:catAx>
      <c:valAx>
        <c:axId val="82882483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82882864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</c:legendEntry>
      <c:legendEntry>
        <c:idx val="2"/>
        <c:txPr>
          <a:bodyPr rot="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</c:legendEntry>
      <c:layout>
        <c:manualLayout>
          <c:xMode val="edge"/>
          <c:yMode val="edge"/>
          <c:x val="0.12163144286546895"/>
          <c:y val="6.7487098054783645E-2"/>
          <c:w val="0.6590758713300372"/>
          <c:h val="6.613712759589261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2400"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19685</c:v>
                </c:pt>
                <c:pt idx="1">
                  <c:v>16659</c:v>
                </c:pt>
                <c:pt idx="2">
                  <c:v>25317</c:v>
                </c:pt>
                <c:pt idx="3">
                  <c:v>32854</c:v>
                </c:pt>
                <c:pt idx="4">
                  <c:v>36007</c:v>
                </c:pt>
                <c:pt idx="5">
                  <c:v>36780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4932-4E54-8AA1-63A342738E2B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Departament Chirurgie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Лист1!$C$2:$C$7</c:f>
              <c:numCache>
                <c:formatCode>General</c:formatCode>
                <c:ptCount val="6"/>
                <c:pt idx="0">
                  <c:v>13685</c:v>
                </c:pt>
                <c:pt idx="1">
                  <c:v>11252</c:v>
                </c:pt>
                <c:pt idx="2">
                  <c:v>16998</c:v>
                </c:pt>
                <c:pt idx="3">
                  <c:v>22854</c:v>
                </c:pt>
                <c:pt idx="4">
                  <c:v>25596</c:v>
                </c:pt>
                <c:pt idx="5">
                  <c:v>26486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4932-4E54-8AA1-63A342738E2B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Departament Chirurgie cardiovascular și toracică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Лист1!$D$2:$D$7</c:f>
              <c:numCache>
                <c:formatCode>General</c:formatCode>
                <c:ptCount val="6"/>
                <c:pt idx="0">
                  <c:v>3904</c:v>
                </c:pt>
                <c:pt idx="1">
                  <c:v>4569</c:v>
                </c:pt>
                <c:pt idx="2">
                  <c:v>6959</c:v>
                </c:pt>
                <c:pt idx="3">
                  <c:v>8273</c:v>
                </c:pt>
                <c:pt idx="4">
                  <c:v>8600</c:v>
                </c:pt>
                <c:pt idx="5">
                  <c:v>8687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4932-4E54-8AA1-63A342738E2B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Departament terapie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Лист1!$E$2:$E$7</c:f>
              <c:numCache>
                <c:formatCode>General</c:formatCode>
                <c:ptCount val="6"/>
                <c:pt idx="0">
                  <c:v>2096</c:v>
                </c:pt>
                <c:pt idx="1">
                  <c:v>839</c:v>
                </c:pt>
                <c:pt idx="2">
                  <c:v>1360</c:v>
                </c:pt>
                <c:pt idx="3">
                  <c:v>1727</c:v>
                </c:pt>
                <c:pt idx="4">
                  <c:v>1811</c:v>
                </c:pt>
                <c:pt idx="5">
                  <c:v>1607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4932-4E54-8AA1-63A342738E2B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axId val="828838432"/>
        <c:axId val="828831360"/>
      </c:barChart>
      <c:catAx>
        <c:axId val="8288384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828831360"/>
        <c:crosses val="autoZero"/>
        <c:auto val="1"/>
        <c:lblAlgn val="ctr"/>
        <c:lblOffset val="100"/>
        <c:noMultiLvlLbl val="0"/>
      </c:catAx>
      <c:valAx>
        <c:axId val="82883136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82883843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/>
      </a:pPr>
      <a:endParaRPr lang="ru-RU"/>
    </a:p>
  </c:txPr>
  <c:externalData r:id="rId3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9.0958734324876056E-2"/>
          <c:y val="4.3650793650793648E-2"/>
          <c:w val="0.90904126567512389"/>
          <c:h val="0.61431281317108077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2019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cat>
            <c:strRef>
              <c:f>Лист1!$A$2:$A$10</c:f>
              <c:strCache>
                <c:ptCount val="9"/>
                <c:pt idx="0">
                  <c:v>Tratament pentru cataractă</c:v>
                </c:pt>
                <c:pt idx="1">
                  <c:v>Cardiochirurgie</c:v>
                </c:pt>
                <c:pt idx="2">
                  <c:v>Proteze valvulare</c:v>
                </c:pt>
                <c:pt idx="3">
                  <c:v>Chirurgie endovasculară</c:v>
                </c:pt>
                <c:pt idx="4">
                  <c:v>Neurochirurgie fracturilor coloanei vertebrale</c:v>
                </c:pt>
                <c:pt idx="5">
                  <c:v>Cardiologie intervențională congenitală</c:v>
                </c:pt>
                <c:pt idx="6">
                  <c:v>Cardiologie intervențională</c:v>
                </c:pt>
                <c:pt idx="7">
                  <c:v>Neuroradiologia intervențională</c:v>
                </c:pt>
                <c:pt idx="8">
                  <c:v>Implant cohlear</c:v>
                </c:pt>
              </c:strCache>
            </c:strRef>
          </c:cat>
          <c:val>
            <c:numRef>
              <c:f>Лист1!$B$2:$B$10</c:f>
              <c:numCache>
                <c:formatCode>General</c:formatCode>
                <c:ptCount val="9"/>
                <c:pt idx="0">
                  <c:v>1662</c:v>
                </c:pt>
                <c:pt idx="1">
                  <c:v>658</c:v>
                </c:pt>
                <c:pt idx="2">
                  <c:v>485</c:v>
                </c:pt>
                <c:pt idx="3">
                  <c:v>443</c:v>
                </c:pt>
                <c:pt idx="4">
                  <c:v>109</c:v>
                </c:pt>
                <c:pt idx="5">
                  <c:v>17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67B8-4FAB-8009-9AB2FF4B78E3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2020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cat>
            <c:strRef>
              <c:f>Лист1!$A$2:$A$10</c:f>
              <c:strCache>
                <c:ptCount val="9"/>
                <c:pt idx="0">
                  <c:v>Tratament pentru cataractă</c:v>
                </c:pt>
                <c:pt idx="1">
                  <c:v>Cardiochirurgie</c:v>
                </c:pt>
                <c:pt idx="2">
                  <c:v>Proteze valvulare</c:v>
                </c:pt>
                <c:pt idx="3">
                  <c:v>Chirurgie endovasculară</c:v>
                </c:pt>
                <c:pt idx="4">
                  <c:v>Neurochirurgie fracturilor coloanei vertebrale</c:v>
                </c:pt>
                <c:pt idx="5">
                  <c:v>Cardiologie intervențională congenitală</c:v>
                </c:pt>
                <c:pt idx="6">
                  <c:v>Cardiologie intervențională</c:v>
                </c:pt>
                <c:pt idx="7">
                  <c:v>Neuroradiologia intervențională</c:v>
                </c:pt>
                <c:pt idx="8">
                  <c:v>Implant cohlear</c:v>
                </c:pt>
              </c:strCache>
            </c:strRef>
          </c:cat>
          <c:val>
            <c:numRef>
              <c:f>Лист1!$C$2:$C$10</c:f>
              <c:numCache>
                <c:formatCode>General</c:formatCode>
                <c:ptCount val="9"/>
                <c:pt idx="0">
                  <c:v>742</c:v>
                </c:pt>
                <c:pt idx="1">
                  <c:v>318</c:v>
                </c:pt>
                <c:pt idx="2">
                  <c:v>310</c:v>
                </c:pt>
                <c:pt idx="3">
                  <c:v>235</c:v>
                </c:pt>
                <c:pt idx="4">
                  <c:v>118</c:v>
                </c:pt>
                <c:pt idx="5">
                  <c:v>19</c:v>
                </c:pt>
                <c:pt idx="6">
                  <c:v>2</c:v>
                </c:pt>
                <c:pt idx="7">
                  <c:v>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67B8-4FAB-8009-9AB2FF4B78E3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2021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  <a:sp3d/>
          </c:spPr>
          <c:invertIfNegative val="0"/>
          <c:cat>
            <c:strRef>
              <c:f>Лист1!$A$2:$A$10</c:f>
              <c:strCache>
                <c:ptCount val="9"/>
                <c:pt idx="0">
                  <c:v>Tratament pentru cataractă</c:v>
                </c:pt>
                <c:pt idx="1">
                  <c:v>Cardiochirurgie</c:v>
                </c:pt>
                <c:pt idx="2">
                  <c:v>Proteze valvulare</c:v>
                </c:pt>
                <c:pt idx="3">
                  <c:v>Chirurgie endovasculară</c:v>
                </c:pt>
                <c:pt idx="4">
                  <c:v>Neurochirurgie fracturilor coloanei vertebrale</c:v>
                </c:pt>
                <c:pt idx="5">
                  <c:v>Cardiologie intervențională congenitală</c:v>
                </c:pt>
                <c:pt idx="6">
                  <c:v>Cardiologie intervențională</c:v>
                </c:pt>
                <c:pt idx="7">
                  <c:v>Neuroradiologia intervențională</c:v>
                </c:pt>
                <c:pt idx="8">
                  <c:v>Implant cohlear</c:v>
                </c:pt>
              </c:strCache>
            </c:strRef>
          </c:cat>
          <c:val>
            <c:numRef>
              <c:f>Лист1!$D$2:$D$10</c:f>
              <c:numCache>
                <c:formatCode>General</c:formatCode>
                <c:ptCount val="9"/>
                <c:pt idx="0">
                  <c:v>1500</c:v>
                </c:pt>
                <c:pt idx="1">
                  <c:v>448</c:v>
                </c:pt>
                <c:pt idx="2">
                  <c:v>428</c:v>
                </c:pt>
                <c:pt idx="3">
                  <c:v>472</c:v>
                </c:pt>
                <c:pt idx="4">
                  <c:v>194</c:v>
                </c:pt>
                <c:pt idx="5">
                  <c:v>35</c:v>
                </c:pt>
                <c:pt idx="6">
                  <c:v>4</c:v>
                </c:pt>
                <c:pt idx="7">
                  <c:v>11</c:v>
                </c:pt>
                <c:pt idx="8">
                  <c:v>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67B8-4FAB-8009-9AB2FF4B78E3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  <a:sp3d/>
          </c:spPr>
          <c:invertIfNegative val="0"/>
          <c:cat>
            <c:strRef>
              <c:f>Лист1!$A$2:$A$10</c:f>
              <c:strCache>
                <c:ptCount val="9"/>
                <c:pt idx="0">
                  <c:v>Tratament pentru cataractă</c:v>
                </c:pt>
                <c:pt idx="1">
                  <c:v>Cardiochirurgie</c:v>
                </c:pt>
                <c:pt idx="2">
                  <c:v>Proteze valvulare</c:v>
                </c:pt>
                <c:pt idx="3">
                  <c:v>Chirurgie endovasculară</c:v>
                </c:pt>
                <c:pt idx="4">
                  <c:v>Neurochirurgie fracturilor coloanei vertebrale</c:v>
                </c:pt>
                <c:pt idx="5">
                  <c:v>Cardiologie intervențională congenitală</c:v>
                </c:pt>
                <c:pt idx="6">
                  <c:v>Cardiologie intervențională</c:v>
                </c:pt>
                <c:pt idx="7">
                  <c:v>Neuroradiologia intervențională</c:v>
                </c:pt>
                <c:pt idx="8">
                  <c:v>Implant cohlear</c:v>
                </c:pt>
              </c:strCache>
            </c:strRef>
          </c:cat>
          <c:val>
            <c:numRef>
              <c:f>Лист1!$E$2:$E$10</c:f>
              <c:numCache>
                <c:formatCode>General</c:formatCode>
                <c:ptCount val="9"/>
                <c:pt idx="0">
                  <c:v>1882</c:v>
                </c:pt>
                <c:pt idx="1">
                  <c:v>517</c:v>
                </c:pt>
                <c:pt idx="2">
                  <c:v>483</c:v>
                </c:pt>
                <c:pt idx="3">
                  <c:v>510</c:v>
                </c:pt>
                <c:pt idx="4">
                  <c:v>177</c:v>
                </c:pt>
                <c:pt idx="5">
                  <c:v>33</c:v>
                </c:pt>
                <c:pt idx="6">
                  <c:v>1</c:v>
                </c:pt>
                <c:pt idx="7">
                  <c:v>16</c:v>
                </c:pt>
                <c:pt idx="8">
                  <c:v>10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67B8-4FAB-8009-9AB2FF4B78E3}"/>
            </c:ext>
          </c:extLst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  <a:sp3d/>
          </c:spPr>
          <c:invertIfNegative val="0"/>
          <c:cat>
            <c:strRef>
              <c:f>Лист1!$A$2:$A$10</c:f>
              <c:strCache>
                <c:ptCount val="9"/>
                <c:pt idx="0">
                  <c:v>Tratament pentru cataractă</c:v>
                </c:pt>
                <c:pt idx="1">
                  <c:v>Cardiochirurgie</c:v>
                </c:pt>
                <c:pt idx="2">
                  <c:v>Proteze valvulare</c:v>
                </c:pt>
                <c:pt idx="3">
                  <c:v>Chirurgie endovasculară</c:v>
                </c:pt>
                <c:pt idx="4">
                  <c:v>Neurochirurgie fracturilor coloanei vertebrale</c:v>
                </c:pt>
                <c:pt idx="5">
                  <c:v>Cardiologie intervențională congenitală</c:v>
                </c:pt>
                <c:pt idx="6">
                  <c:v>Cardiologie intervențională</c:v>
                </c:pt>
                <c:pt idx="7">
                  <c:v>Neuroradiologia intervențională</c:v>
                </c:pt>
                <c:pt idx="8">
                  <c:v>Implant cohlear</c:v>
                </c:pt>
              </c:strCache>
            </c:strRef>
          </c:cat>
          <c:val>
            <c:numRef>
              <c:f>Лист1!$F$2:$F$10</c:f>
              <c:numCache>
                <c:formatCode>General</c:formatCode>
                <c:ptCount val="9"/>
                <c:pt idx="0">
                  <c:v>2425</c:v>
                </c:pt>
                <c:pt idx="1">
                  <c:v>572</c:v>
                </c:pt>
                <c:pt idx="2">
                  <c:v>508</c:v>
                </c:pt>
                <c:pt idx="3">
                  <c:v>561</c:v>
                </c:pt>
                <c:pt idx="4">
                  <c:v>183</c:v>
                </c:pt>
                <c:pt idx="5">
                  <c:v>39</c:v>
                </c:pt>
                <c:pt idx="7">
                  <c:v>21</c:v>
                </c:pt>
                <c:pt idx="8">
                  <c:v>22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67B8-4FAB-8009-9AB2FF4B78E3}"/>
            </c:ext>
          </c:extLst>
        </c:ser>
        <c:ser>
          <c:idx val="5"/>
          <c:order val="5"/>
          <c:tx>
            <c:strRef>
              <c:f>Лист1!$G$1</c:f>
              <c:strCache>
                <c:ptCount val="1"/>
                <c:pt idx="0">
                  <c:v>2024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  <a:sp3d/>
          </c:spPr>
          <c:invertIfNegative val="0"/>
          <c:cat>
            <c:strRef>
              <c:f>Лист1!$A$2:$A$10</c:f>
              <c:strCache>
                <c:ptCount val="9"/>
                <c:pt idx="0">
                  <c:v>Tratament pentru cataractă</c:v>
                </c:pt>
                <c:pt idx="1">
                  <c:v>Cardiochirurgie</c:v>
                </c:pt>
                <c:pt idx="2">
                  <c:v>Proteze valvulare</c:v>
                </c:pt>
                <c:pt idx="3">
                  <c:v>Chirurgie endovasculară</c:v>
                </c:pt>
                <c:pt idx="4">
                  <c:v>Neurochirurgie fracturilor coloanei vertebrale</c:v>
                </c:pt>
                <c:pt idx="5">
                  <c:v>Cardiologie intervențională congenitală</c:v>
                </c:pt>
                <c:pt idx="6">
                  <c:v>Cardiologie intervențională</c:v>
                </c:pt>
                <c:pt idx="7">
                  <c:v>Neuroradiologia intervențională</c:v>
                </c:pt>
                <c:pt idx="8">
                  <c:v>Implant cohlear</c:v>
                </c:pt>
              </c:strCache>
            </c:strRef>
          </c:cat>
          <c:val>
            <c:numRef>
              <c:f>Лист1!$G$2:$G$10</c:f>
              <c:numCache>
                <c:formatCode>General</c:formatCode>
                <c:ptCount val="9"/>
                <c:pt idx="0">
                  <c:v>2488</c:v>
                </c:pt>
                <c:pt idx="1">
                  <c:v>619</c:v>
                </c:pt>
                <c:pt idx="2">
                  <c:v>500</c:v>
                </c:pt>
                <c:pt idx="3">
                  <c:v>624</c:v>
                </c:pt>
                <c:pt idx="4">
                  <c:v>199</c:v>
                </c:pt>
                <c:pt idx="5">
                  <c:v>29</c:v>
                </c:pt>
                <c:pt idx="7">
                  <c:v>14</c:v>
                </c:pt>
                <c:pt idx="8">
                  <c:v>35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67B8-4FAB-8009-9AB2FF4B78E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828831904"/>
        <c:axId val="828832992"/>
        <c:axId val="0"/>
      </c:bar3DChart>
      <c:catAx>
        <c:axId val="8288319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828832992"/>
        <c:crosses val="autoZero"/>
        <c:auto val="1"/>
        <c:lblAlgn val="ctr"/>
        <c:lblOffset val="100"/>
        <c:noMultiLvlLbl val="0"/>
      </c:catAx>
      <c:valAx>
        <c:axId val="82883299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ro-MD"/>
                  <a:t>Număr de cazuri</a:t>
                </a:r>
                <a:endParaRPr lang="ru-RU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ru-RU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828831904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/>
      </a:pPr>
      <a:endParaRPr lang="ru-RU"/>
    </a:p>
  </c:txPr>
  <c:externalData r:id="rId3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5039836102890962E-2"/>
          <c:y val="0.29698824917527511"/>
          <c:w val="0.94992032779421809"/>
          <c:h val="0.58817511707884651"/>
        </c:manualLayout>
      </c:layout>
      <c:lineChart>
        <c:grouping val="standard"/>
        <c:varyColors val="0"/>
        <c:ser>
          <c:idx val="1"/>
          <c:order val="0"/>
          <c:tx>
            <c:strRef>
              <c:f>'[contract 2019-2024 (1) (1) (Recovered).xlsx]transplant'!$C$2</c:f>
              <c:strCache>
                <c:ptCount val="1"/>
                <c:pt idx="0">
                  <c:v>transplant de ficat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square"/>
            <c:size val="6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dLbls>
            <c:spPr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'[contract 2019-2024 (1) (1) (Recovered).xlsx]transplant'!$B$3:$B$12</c:f>
              <c:strCache>
                <c:ptCount val="10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</c:v>
                </c:pt>
                <c:pt idx="8">
                  <c:v>2024</c:v>
                </c:pt>
                <c:pt idx="9">
                  <c:v>2025 trim.I</c:v>
                </c:pt>
              </c:strCache>
            </c:strRef>
          </c:cat>
          <c:val>
            <c:numRef>
              <c:f>'[contract 2019-2024 (1) (1) (Recovered).xlsx]transplant'!$C$3:$C$12</c:f>
              <c:numCache>
                <c:formatCode>General</c:formatCode>
                <c:ptCount val="10"/>
                <c:pt idx="0">
                  <c:v>9</c:v>
                </c:pt>
                <c:pt idx="1">
                  <c:v>12</c:v>
                </c:pt>
                <c:pt idx="2">
                  <c:v>12</c:v>
                </c:pt>
                <c:pt idx="3">
                  <c:v>7</c:v>
                </c:pt>
                <c:pt idx="4">
                  <c:v>2</c:v>
                </c:pt>
                <c:pt idx="5">
                  <c:v>3</c:v>
                </c:pt>
                <c:pt idx="6">
                  <c:v>7</c:v>
                </c:pt>
                <c:pt idx="7">
                  <c:v>3</c:v>
                </c:pt>
                <c:pt idx="8">
                  <c:v>3</c:v>
                </c:pt>
                <c:pt idx="9">
                  <c:v>3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1-2A32-4931-9635-B2AF3B1F990D}"/>
            </c:ext>
          </c:extLst>
        </c:ser>
        <c:ser>
          <c:idx val="2"/>
          <c:order val="1"/>
          <c:tx>
            <c:strRef>
              <c:f>'[contract 2019-2024 (1) (1) (Recovered).xlsx]transplant'!$D$2</c:f>
              <c:strCache>
                <c:ptCount val="1"/>
                <c:pt idx="0">
                  <c:v>Prelevare ficat de la donator viu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diamond"/>
            <c:size val="10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dLbls>
            <c:spPr>
              <a:solidFill>
                <a:schemeClr val="bg1">
                  <a:lumMod val="75000"/>
                </a:schemeClr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'[contract 2019-2024 (1) (1) (Recovered).xlsx]transplant'!$B$3:$B$12</c:f>
              <c:strCache>
                <c:ptCount val="10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</c:v>
                </c:pt>
                <c:pt idx="8">
                  <c:v>2024</c:v>
                </c:pt>
                <c:pt idx="9">
                  <c:v>2025 trim.I</c:v>
                </c:pt>
              </c:strCache>
            </c:strRef>
          </c:cat>
          <c:val>
            <c:numRef>
              <c:f>'[contract 2019-2024 (1) (1) (Recovered).xlsx]transplant'!$D$3:$D$12</c:f>
              <c:numCache>
                <c:formatCode>General</c:formatCode>
                <c:ptCount val="10"/>
                <c:pt idx="5" formatCode="#,##0">
                  <c:v>3</c:v>
                </c:pt>
                <c:pt idx="6" formatCode="#,##0">
                  <c:v>4</c:v>
                </c:pt>
                <c:pt idx="7" formatCode="#,##0">
                  <c:v>1</c:v>
                </c:pt>
                <c:pt idx="8" formatCode="#,##0">
                  <c:v>2</c:v>
                </c:pt>
                <c:pt idx="9" formatCode="#,##0">
                  <c:v>1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2-2A32-4931-9635-B2AF3B1F990D}"/>
            </c:ext>
          </c:extLst>
        </c:ser>
        <c:ser>
          <c:idx val="3"/>
          <c:order val="2"/>
          <c:tx>
            <c:strRef>
              <c:f>'[contract 2019-2024 (1) (1) (Recovered).xlsx]transplant'!$E$2</c:f>
              <c:strCache>
                <c:ptCount val="1"/>
                <c:pt idx="0">
                  <c:v>transplant de rinichi</c:v>
                </c:pt>
              </c:strCache>
            </c:strRef>
          </c:tx>
          <c:spPr>
            <a:ln w="28575" cap="rnd">
              <a:solidFill>
                <a:srgbClr val="FFC00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9525">
                <a:solidFill>
                  <a:schemeClr val="accent4"/>
                </a:solidFill>
              </a:ln>
              <a:effectLst/>
            </c:spPr>
          </c:marker>
          <c:dLbls>
            <c:spPr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'[contract 2019-2024 (1) (1) (Recovered).xlsx]transplant'!$B$3:$B$12</c:f>
              <c:strCache>
                <c:ptCount val="10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</c:v>
                </c:pt>
                <c:pt idx="8">
                  <c:v>2024</c:v>
                </c:pt>
                <c:pt idx="9">
                  <c:v>2025 trim.I</c:v>
                </c:pt>
              </c:strCache>
            </c:strRef>
          </c:cat>
          <c:val>
            <c:numRef>
              <c:f>'[contract 2019-2024 (1) (1) (Recovered).xlsx]transplant'!$E$3:$E$12</c:f>
              <c:numCache>
                <c:formatCode>General</c:formatCode>
                <c:ptCount val="10"/>
                <c:pt idx="0">
                  <c:v>22</c:v>
                </c:pt>
                <c:pt idx="1">
                  <c:v>18</c:v>
                </c:pt>
                <c:pt idx="2">
                  <c:v>13</c:v>
                </c:pt>
                <c:pt idx="3">
                  <c:v>8</c:v>
                </c:pt>
                <c:pt idx="4">
                  <c:v>3</c:v>
                </c:pt>
                <c:pt idx="6">
                  <c:v>1</c:v>
                </c:pt>
                <c:pt idx="7">
                  <c:v>3</c:v>
                </c:pt>
                <c:pt idx="8">
                  <c:v>1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3-2A32-4931-9635-B2AF3B1F990D}"/>
            </c:ext>
          </c:extLst>
        </c:ser>
        <c:ser>
          <c:idx val="4"/>
          <c:order val="3"/>
          <c:tx>
            <c:strRef>
              <c:f>'[contract 2019-2024 (1) (1) (Recovered).xlsx]transplant'!$F$2</c:f>
              <c:strCache>
                <c:ptCount val="1"/>
                <c:pt idx="0">
                  <c:v>Prelevare rinichi de la donator viu</c:v>
                </c:pt>
              </c:strCache>
            </c:strRef>
          </c:tx>
          <c:spPr>
            <a:ln w="28575" cap="rnd">
              <a:solidFill>
                <a:srgbClr val="7030A0"/>
              </a:solidFill>
              <a:round/>
            </a:ln>
            <a:effectLst/>
          </c:spPr>
          <c:marker>
            <c:symbol val="triangle"/>
            <c:size val="5"/>
            <c:spPr>
              <a:solidFill>
                <a:srgbClr val="7030A0"/>
              </a:solidFill>
              <a:ln w="9525">
                <a:solidFill>
                  <a:srgbClr val="7030A0"/>
                </a:solidFill>
              </a:ln>
              <a:effectLst/>
            </c:spPr>
          </c:marker>
          <c:dLbls>
            <c:spPr>
              <a:solidFill>
                <a:srgbClr val="CCCCFF"/>
              </a:solidFill>
              <a:ln>
                <a:noFill/>
              </a:ln>
              <a:effectLst>
                <a:outerShdw blurRad="50800" dist="50800" dir="5400000" algn="ctr" rotWithShape="0">
                  <a:srgbClr val="7030A0"/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rgbClr val="7030A0"/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'[contract 2019-2024 (1) (1) (Recovered).xlsx]transplant'!$B$3:$B$12</c:f>
              <c:strCache>
                <c:ptCount val="10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</c:v>
                </c:pt>
                <c:pt idx="8">
                  <c:v>2024</c:v>
                </c:pt>
                <c:pt idx="9">
                  <c:v>2025 trim.I</c:v>
                </c:pt>
              </c:strCache>
            </c:strRef>
          </c:cat>
          <c:val>
            <c:numRef>
              <c:f>'[contract 2019-2024 (1) (1) (Recovered).xlsx]transplant'!$F$3:$F$12</c:f>
              <c:numCache>
                <c:formatCode>General</c:formatCode>
                <c:ptCount val="10"/>
                <c:pt idx="7">
                  <c:v>1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4-2A32-4931-9635-B2AF3B1F990D}"/>
            </c:ext>
          </c:extLst>
        </c:ser>
        <c:ser>
          <c:idx val="0"/>
          <c:order val="4"/>
          <c:tx>
            <c:strRef>
              <c:f>'[contract 2019-2024 (1) (1) (Recovered).xlsx]transplant'!$G$2</c:f>
              <c:strCache>
                <c:ptCount val="1"/>
                <c:pt idx="0">
                  <c:v>Cornee, fără costul corneii</c:v>
                </c:pt>
              </c:strCache>
            </c:strRef>
          </c:tx>
          <c:spPr>
            <a:ln w="28575" cap="rnd">
              <a:solidFill>
                <a:schemeClr val="accent1">
                  <a:lumMod val="75000"/>
                </a:schemeClr>
              </a:solidFill>
              <a:round/>
            </a:ln>
            <a:effectLst/>
          </c:spPr>
          <c:marker>
            <c:symbol val="star"/>
            <c:size val="10"/>
            <c:spPr>
              <a:noFill/>
              <a:ln w="9525">
                <a:solidFill>
                  <a:schemeClr val="accent1"/>
                </a:solidFill>
              </a:ln>
              <a:effectLst/>
            </c:spPr>
          </c:marker>
          <c:dLbls>
            <c:spPr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'[contract 2019-2024 (1) (1) (Recovered).xlsx]transplant'!$B$3:$B$12</c:f>
              <c:strCache>
                <c:ptCount val="10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</c:v>
                </c:pt>
                <c:pt idx="8">
                  <c:v>2024</c:v>
                </c:pt>
                <c:pt idx="9">
                  <c:v>2025 trim.I</c:v>
                </c:pt>
              </c:strCache>
            </c:strRef>
          </c:cat>
          <c:val>
            <c:numRef>
              <c:f>'[contract 2019-2024 (1) (1) (Recovered).xlsx]transplant'!$G$3:$G$12</c:f>
              <c:numCache>
                <c:formatCode>General</c:formatCode>
                <c:ptCount val="10"/>
                <c:pt idx="2">
                  <c:v>1</c:v>
                </c:pt>
                <c:pt idx="3">
                  <c:v>5</c:v>
                </c:pt>
                <c:pt idx="4">
                  <c:v>7</c:v>
                </c:pt>
                <c:pt idx="5">
                  <c:v>17</c:v>
                </c:pt>
                <c:pt idx="6">
                  <c:v>11</c:v>
                </c:pt>
                <c:pt idx="7">
                  <c:v>18</c:v>
                </c:pt>
                <c:pt idx="8">
                  <c:v>12</c:v>
                </c:pt>
                <c:pt idx="9">
                  <c:v>3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1-1C16-4272-8AA9-BD24A9D946DA}"/>
            </c:ext>
          </c:extLst>
        </c:ser>
        <c:ser>
          <c:idx val="5"/>
          <c:order val="5"/>
          <c:tx>
            <c:strRef>
              <c:f>'[contract 2019-2024 (1) (1) (Recovered).xlsx]transplant'!$H$2</c:f>
              <c:strCache>
                <c:ptCount val="1"/>
                <c:pt idx="0">
                  <c:v>Membrană amniotică, fără costul grefei din amnion</c:v>
                </c:pt>
              </c:strCache>
            </c:strRef>
          </c:tx>
          <c:spPr>
            <a:ln w="28575" cap="rnd">
              <a:solidFill>
                <a:schemeClr val="accent6">
                  <a:lumMod val="75000"/>
                </a:schemeClr>
              </a:solidFill>
              <a:round/>
            </a:ln>
            <a:effectLst/>
          </c:spPr>
          <c:marker>
            <c:symbol val="triangle"/>
            <c:size val="7"/>
            <c:spPr>
              <a:solidFill>
                <a:schemeClr val="accent6"/>
              </a:solidFill>
              <a:ln w="9525">
                <a:solidFill>
                  <a:schemeClr val="accent6"/>
                </a:solidFill>
              </a:ln>
              <a:effectLst/>
            </c:spPr>
          </c:marker>
          <c:dLbls>
            <c:spPr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'[contract 2019-2024 (1) (1) (Recovered).xlsx]transplant'!$B$3:$B$12</c:f>
              <c:strCache>
                <c:ptCount val="10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</c:v>
                </c:pt>
                <c:pt idx="8">
                  <c:v>2024</c:v>
                </c:pt>
                <c:pt idx="9">
                  <c:v>2025 trim.I</c:v>
                </c:pt>
              </c:strCache>
            </c:strRef>
          </c:cat>
          <c:val>
            <c:numRef>
              <c:f>'[contract 2019-2024 (1) (1) (Recovered).xlsx]transplant'!$H$3:$H$12</c:f>
              <c:numCache>
                <c:formatCode>General</c:formatCode>
                <c:ptCount val="10"/>
                <c:pt idx="6">
                  <c:v>12</c:v>
                </c:pt>
                <c:pt idx="7">
                  <c:v>14</c:v>
                </c:pt>
                <c:pt idx="8">
                  <c:v>12</c:v>
                </c:pt>
                <c:pt idx="9">
                  <c:v>3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2-1C16-4272-8AA9-BD24A9D946DA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828835168"/>
        <c:axId val="828835712"/>
      </c:lineChart>
      <c:dateAx>
        <c:axId val="8288351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828835712"/>
        <c:crosses val="autoZero"/>
        <c:auto val="0"/>
        <c:lblOffset val="100"/>
        <c:baseTimeUnit val="days"/>
      </c:dateAx>
      <c:valAx>
        <c:axId val="828835712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82883516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6.1614307658389968E-2"/>
          <c:y val="2.2935779816513763E-2"/>
          <c:w val="0.9200220106791227"/>
          <c:h val="0.2472940595728286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>
          <a:solidFill>
            <a:sysClr val="windowText" lastClr="000000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3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1"/>
          <c:order val="0"/>
          <c:tx>
            <c:strRef>
              <c:f>'[contract 2019-2024 (1) (1) (Recovered).xlsx]transplant'!$B$34</c:f>
              <c:strCache>
                <c:ptCount val="1"/>
                <c:pt idx="0">
                  <c:v>2016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shade val="55000"/>
                    <a:satMod val="103000"/>
                    <a:lumMod val="102000"/>
                    <a:tint val="94000"/>
                  </a:schemeClr>
                </a:gs>
                <a:gs pos="50000">
                  <a:schemeClr val="accent5">
                    <a:shade val="55000"/>
                    <a:satMod val="110000"/>
                    <a:lumMod val="100000"/>
                    <a:shade val="100000"/>
                  </a:schemeClr>
                </a:gs>
                <a:gs pos="100000">
                  <a:schemeClr val="accent5">
                    <a:shade val="55000"/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9800000"/>
              </a:lightRig>
            </a:scene3d>
            <a:sp3d prstMaterial="flat">
              <a:bevelT w="25400" h="31750"/>
            </a:sp3d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fld id="{F1C6E2E3-9287-4597-A9AB-A48AC8F80C71}" type="SERIESNAME">
                      <a:rPr lang="en-US"/>
                      <a:pPr/>
                      <a:t>[ИМЯ РЯДА]</a:t>
                    </a:fld>
                    <a:r>
                      <a:rPr lang="en-US" baseline="0"/>
                      <a:t> - </a:t>
                    </a:r>
                    <a:fld id="{29979F88-A330-4D8C-85B9-F0EB97657561}" type="VALUE">
                      <a:rPr lang="en-US" sz="1000" b="1" baseline="0"/>
                      <a:pPr/>
                      <a:t>[ЗНАЧЕНИЕ]</a:t>
                    </a:fld>
                    <a:endParaRPr lang="en-US" baseline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separator> </c:separator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0-FE8A-4FAA-8972-81648E4F7D22}"/>
                </c:ex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'[contract 2019-2024 (1) (1) (Recovered).xlsx]transplant'!$D$33</c:f>
              <c:strCache>
                <c:ptCount val="1"/>
                <c:pt idx="0">
                  <c:v>Suma, lei</c:v>
                </c:pt>
              </c:strCache>
            </c:strRef>
          </c:cat>
          <c:val>
            <c:numRef>
              <c:f>'[contract 2019-2024 (1) (1) (Recovered).xlsx]transplant'!$D$34</c:f>
              <c:numCache>
                <c:formatCode>#,##0</c:formatCode>
                <c:ptCount val="1"/>
                <c:pt idx="0">
                  <c:v>8050000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FE8A-4FAA-8972-81648E4F7D22}"/>
            </c:ext>
          </c:extLst>
        </c:ser>
        <c:ser>
          <c:idx val="0"/>
          <c:order val="1"/>
          <c:tx>
            <c:strRef>
              <c:f>'[contract 2019-2024 (1) (1) (Recovered).xlsx]transplant'!$B$35</c:f>
              <c:strCache>
                <c:ptCount val="1"/>
                <c:pt idx="0">
                  <c:v>2017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shade val="42000"/>
                    <a:satMod val="103000"/>
                    <a:lumMod val="102000"/>
                    <a:tint val="94000"/>
                  </a:schemeClr>
                </a:gs>
                <a:gs pos="50000">
                  <a:schemeClr val="accent5">
                    <a:shade val="42000"/>
                    <a:satMod val="110000"/>
                    <a:lumMod val="100000"/>
                    <a:shade val="100000"/>
                  </a:schemeClr>
                </a:gs>
                <a:gs pos="100000">
                  <a:schemeClr val="accent5">
                    <a:shade val="42000"/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9800000"/>
              </a:lightRig>
            </a:scene3d>
            <a:sp3d prstMaterial="flat">
              <a:bevelT w="25400" h="31750"/>
            </a:sp3d>
          </c:spPr>
          <c:invertIfNegative val="0"/>
          <c:dLbls>
            <c:dLbl>
              <c:idx val="0"/>
              <c:layout>
                <c:manualLayout>
                  <c:x val="-0.10879605870881674"/>
                  <c:y val="-1.0525690568421869E-16"/>
                </c:manualLayout>
              </c:layout>
              <c:tx>
                <c:rich>
                  <a:bodyPr/>
                  <a:lstStyle/>
                  <a:p>
                    <a:fld id="{CEFE16F5-7F82-4F82-A27F-B03D454FAAE4}" type="SERIESNAME">
                      <a:rPr lang="en-US"/>
                      <a:pPr/>
                      <a:t>[ИМЯ РЯДА]</a:t>
                    </a:fld>
                    <a:r>
                      <a:rPr lang="en-US"/>
                      <a:t> - </a:t>
                    </a:r>
                    <a:fld id="{66FE124A-1FC2-4313-AC33-2DAE3EE7E84D}" type="VALUE">
                      <a:rPr lang="en-US"/>
                      <a:pPr/>
                      <a:t>[ЗНАЧЕНИЕ]</a:t>
                    </a:fld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separator> </c:separator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1-FE8A-4FAA-8972-81648E4F7D22}"/>
                </c:ex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'[contract 2019-2024 (1) (1) (Recovered).xlsx]transplant'!$D$33</c:f>
              <c:strCache>
                <c:ptCount val="1"/>
                <c:pt idx="0">
                  <c:v>Suma, lei</c:v>
                </c:pt>
              </c:strCache>
            </c:strRef>
          </c:cat>
          <c:val>
            <c:numRef>
              <c:f>'[contract 2019-2024 (1) (1) (Recovered).xlsx]transplant'!$D$35</c:f>
              <c:numCache>
                <c:formatCode>#,##0</c:formatCode>
                <c:ptCount val="1"/>
                <c:pt idx="0">
                  <c:v>12721740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7-FE8A-4FAA-8972-81648E4F7D22}"/>
            </c:ext>
          </c:extLst>
        </c:ser>
        <c:ser>
          <c:idx val="2"/>
          <c:order val="2"/>
          <c:tx>
            <c:strRef>
              <c:f>'[contract 2019-2024 (1) (1) (Recovered).xlsx]transplant'!$B$36</c:f>
              <c:strCache>
                <c:ptCount val="1"/>
                <c:pt idx="0">
                  <c:v>2018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shade val="68000"/>
                    <a:satMod val="103000"/>
                    <a:lumMod val="102000"/>
                    <a:tint val="94000"/>
                  </a:schemeClr>
                </a:gs>
                <a:gs pos="50000">
                  <a:schemeClr val="accent5">
                    <a:shade val="68000"/>
                    <a:satMod val="110000"/>
                    <a:lumMod val="100000"/>
                    <a:shade val="100000"/>
                  </a:schemeClr>
                </a:gs>
                <a:gs pos="100000">
                  <a:schemeClr val="accent5">
                    <a:shade val="68000"/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9800000"/>
              </a:lightRig>
            </a:scene3d>
            <a:sp3d prstMaterial="flat">
              <a:bevelT w="25400" h="31750"/>
            </a:sp3d>
          </c:spPr>
          <c:invertIfNegative val="0"/>
          <c:dPt>
            <c:idx val="0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12-FE8A-4FAA-8972-81648E4F7D22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2018 - </a:t>
                    </a:r>
                    <a:fld id="{AD516199-08A9-429C-81B0-AD9DD904C975}" type="VALUE">
                      <a:rPr lang="en-US"/>
                      <a:pPr/>
                      <a:t>[ЗНАЧЕНИЕ]</a:t>
                    </a:fld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2-FE8A-4FAA-8972-81648E4F7D22}"/>
                </c:ex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'[contract 2019-2024 (1) (1) (Recovered).xlsx]transplant'!$D$33</c:f>
              <c:strCache>
                <c:ptCount val="1"/>
                <c:pt idx="0">
                  <c:v>Suma, lei</c:v>
                </c:pt>
              </c:strCache>
            </c:strRef>
          </c:cat>
          <c:val>
            <c:numRef>
              <c:f>'[contract 2019-2024 (1) (1) (Recovered).xlsx]transplant'!$D$36</c:f>
              <c:numCache>
                <c:formatCode>#,##0</c:formatCode>
                <c:ptCount val="1"/>
                <c:pt idx="0">
                  <c:v>11847834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FE8A-4FAA-8972-81648E4F7D22}"/>
            </c:ext>
          </c:extLst>
        </c:ser>
        <c:ser>
          <c:idx val="3"/>
          <c:order val="3"/>
          <c:tx>
            <c:strRef>
              <c:f>'[contract 2019-2024 (1) (1) (Recovered).xlsx]transplant'!$B$37</c:f>
              <c:strCache>
                <c:ptCount val="1"/>
                <c:pt idx="0">
                  <c:v>2019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shade val="80000"/>
                    <a:satMod val="103000"/>
                    <a:lumMod val="102000"/>
                    <a:tint val="94000"/>
                  </a:schemeClr>
                </a:gs>
                <a:gs pos="50000">
                  <a:schemeClr val="accent5">
                    <a:shade val="80000"/>
                    <a:satMod val="110000"/>
                    <a:lumMod val="100000"/>
                    <a:shade val="100000"/>
                  </a:schemeClr>
                </a:gs>
                <a:gs pos="100000">
                  <a:schemeClr val="accent5">
                    <a:shade val="80000"/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9800000"/>
              </a:lightRig>
            </a:scene3d>
            <a:sp3d prstMaterial="flat">
              <a:bevelT w="25400" h="31750"/>
            </a:sp3d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fld id="{9214EA77-6997-4449-8D34-8FD792EB41A4}" type="SERIESNAME">
                      <a:rPr lang="en-US"/>
                      <a:pPr/>
                      <a:t>[ИМЯ РЯДА]</a:t>
                    </a:fld>
                    <a:r>
                      <a:rPr lang="en-US"/>
                      <a:t> - </a:t>
                    </a:r>
                    <a:fld id="{7158A077-B4CF-4930-BA97-92F18F4280D9}" type="VALUE">
                      <a:rPr lang="en-US"/>
                      <a:pPr/>
                      <a:t>[ЗНАЧЕНИЕ]</a:t>
                    </a:fld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separator> </c:separator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3-FE8A-4FAA-8972-81648E4F7D22}"/>
                </c:ex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'[contract 2019-2024 (1) (1) (Recovered).xlsx]transplant'!$D$33</c:f>
              <c:strCache>
                <c:ptCount val="1"/>
                <c:pt idx="0">
                  <c:v>Suma, lei</c:v>
                </c:pt>
              </c:strCache>
            </c:strRef>
          </c:cat>
          <c:val>
            <c:numRef>
              <c:f>'[contract 2019-2024 (1) (1) (Recovered).xlsx]transplant'!$D$37</c:f>
              <c:numCache>
                <c:formatCode>#,##0</c:formatCode>
                <c:ptCount val="1"/>
                <c:pt idx="0">
                  <c:v>7089840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9-FE8A-4FAA-8972-81648E4F7D22}"/>
            </c:ext>
          </c:extLst>
        </c:ser>
        <c:ser>
          <c:idx val="4"/>
          <c:order val="4"/>
          <c:tx>
            <c:strRef>
              <c:f>'[contract 2019-2024 (1) (1) (Recovered).xlsx]transplant'!$B$38</c:f>
              <c:strCache>
                <c:ptCount val="1"/>
                <c:pt idx="0">
                  <c:v>2020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shade val="93000"/>
                    <a:satMod val="103000"/>
                    <a:lumMod val="102000"/>
                    <a:tint val="94000"/>
                  </a:schemeClr>
                </a:gs>
                <a:gs pos="50000">
                  <a:schemeClr val="accent5">
                    <a:shade val="93000"/>
                    <a:satMod val="110000"/>
                    <a:lumMod val="100000"/>
                    <a:shade val="100000"/>
                  </a:schemeClr>
                </a:gs>
                <a:gs pos="100000">
                  <a:schemeClr val="accent5">
                    <a:shade val="93000"/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9800000"/>
              </a:lightRig>
            </a:scene3d>
            <a:sp3d prstMaterial="flat">
              <a:bevelT w="25400" h="31750"/>
            </a:sp3d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fld id="{A1AD9BFE-017C-42D8-9A87-91CBF4403430}" type="SERIESNAME">
                      <a:rPr lang="en-US"/>
                      <a:pPr/>
                      <a:t>[ИМЯ РЯДА]</a:t>
                    </a:fld>
                    <a:r>
                      <a:rPr lang="en-US"/>
                      <a:t> - </a:t>
                    </a:r>
                    <a:fld id="{41400C14-B192-4B11-ABD2-8E29840BB7DF}" type="VALUE">
                      <a:rPr lang="en-US"/>
                      <a:pPr/>
                      <a:t>[ЗНАЧЕНИЕ]</a:t>
                    </a:fld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separator> </c:separator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4-FE8A-4FAA-8972-81648E4F7D22}"/>
                </c:ex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'[contract 2019-2024 (1) (1) (Recovered).xlsx]transplant'!$D$33</c:f>
              <c:strCache>
                <c:ptCount val="1"/>
                <c:pt idx="0">
                  <c:v>Suma, lei</c:v>
                </c:pt>
              </c:strCache>
            </c:strRef>
          </c:cat>
          <c:val>
            <c:numRef>
              <c:f>'[contract 2019-2024 (1) (1) (Recovered).xlsx]transplant'!$D$38</c:f>
              <c:numCache>
                <c:formatCode>#,##0</c:formatCode>
                <c:ptCount val="1"/>
                <c:pt idx="0">
                  <c:v>2287905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A-FE8A-4FAA-8972-81648E4F7D22}"/>
            </c:ext>
          </c:extLst>
        </c:ser>
        <c:ser>
          <c:idx val="5"/>
          <c:order val="5"/>
          <c:tx>
            <c:strRef>
              <c:f>'[contract 2019-2024 (1) (1) (Recovered).xlsx]transplant'!$B$39</c:f>
              <c:strCache>
                <c:ptCount val="1"/>
                <c:pt idx="0">
                  <c:v>2021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tint val="94000"/>
                    <a:satMod val="103000"/>
                    <a:lumMod val="102000"/>
                    <a:tint val="94000"/>
                  </a:schemeClr>
                </a:gs>
                <a:gs pos="50000">
                  <a:schemeClr val="accent5">
                    <a:tint val="94000"/>
                    <a:satMod val="110000"/>
                    <a:lumMod val="100000"/>
                    <a:shade val="100000"/>
                  </a:schemeClr>
                </a:gs>
                <a:gs pos="100000">
                  <a:schemeClr val="accent5">
                    <a:tint val="94000"/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9800000"/>
              </a:lightRig>
            </a:scene3d>
            <a:sp3d prstMaterial="flat">
              <a:bevelT w="25400" h="31750"/>
            </a:sp3d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fld id="{D740C666-B461-4D84-89B5-485755F61B71}" type="SERIESNAME">
                      <a:rPr lang="en-US" sz="900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rPr>
                      <a:pPr/>
                      <a:t>[ИМЯ РЯДА]</a:t>
                    </a:fld>
                    <a:r>
                      <a:rPr lang="en-US" sz="900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rPr>
                      <a:t> - </a:t>
                    </a:r>
                    <a:fld id="{C9A71942-A4F3-43D1-B610-B163D332215D}" type="VALUE">
                      <a:rPr lang="en-US" sz="1000" b="1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rPr>
                      <a:pPr/>
                      <a:t>[ЗНАЧЕНИЕ]</a:t>
                    </a:fld>
                    <a:endParaRPr lang="en-US" sz="9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endParaRP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separator> </c:separator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5-FE8A-4FAA-8972-81648E4F7D22}"/>
                </c:ex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'[contract 2019-2024 (1) (1) (Recovered).xlsx]transplant'!$D$33</c:f>
              <c:strCache>
                <c:ptCount val="1"/>
                <c:pt idx="0">
                  <c:v>Suma, lei</c:v>
                </c:pt>
              </c:strCache>
            </c:strRef>
          </c:cat>
          <c:val>
            <c:numRef>
              <c:f>'[contract 2019-2024 (1) (1) (Recovered).xlsx]transplant'!$D$39</c:f>
              <c:numCache>
                <c:formatCode>#,##0</c:formatCode>
                <c:ptCount val="1"/>
                <c:pt idx="0">
                  <c:v>3187709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B-FE8A-4FAA-8972-81648E4F7D22}"/>
            </c:ext>
          </c:extLst>
        </c:ser>
        <c:ser>
          <c:idx val="6"/>
          <c:order val="6"/>
          <c:tx>
            <c:strRef>
              <c:f>'[contract 2019-2024 (1) (1) (Recovered).xlsx]transplant'!$B$40</c:f>
              <c:strCache>
                <c:ptCount val="1"/>
                <c:pt idx="0">
                  <c:v>2022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tint val="81000"/>
                    <a:satMod val="103000"/>
                    <a:lumMod val="102000"/>
                    <a:tint val="94000"/>
                  </a:schemeClr>
                </a:gs>
                <a:gs pos="50000">
                  <a:schemeClr val="accent5">
                    <a:tint val="81000"/>
                    <a:satMod val="110000"/>
                    <a:lumMod val="100000"/>
                    <a:shade val="100000"/>
                  </a:schemeClr>
                </a:gs>
                <a:gs pos="100000">
                  <a:schemeClr val="accent5">
                    <a:tint val="81000"/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9800000"/>
              </a:lightRig>
            </a:scene3d>
            <a:sp3d prstMaterial="flat">
              <a:bevelT w="25400" h="31750"/>
            </a:sp3d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fld id="{67FFAF98-CE10-4ADD-BFCA-F1CF398A98DD}" type="SERIESNAME">
                      <a:rPr lang="en-US"/>
                      <a:pPr/>
                      <a:t>[ИМЯ РЯДА]</a:t>
                    </a:fld>
                    <a:r>
                      <a:rPr lang="en-US"/>
                      <a:t> - </a:t>
                    </a:r>
                    <a:fld id="{F75CF2F6-2603-4E36-BF0A-F8637DE9C438}" type="VALUE">
                      <a:rPr lang="en-US"/>
                      <a:pPr/>
                      <a:t>[ЗНАЧЕНИЕ]</a:t>
                    </a:fld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separator> </c:separator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6-FE8A-4FAA-8972-81648E4F7D22}"/>
                </c:ex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'[contract 2019-2024 (1) (1) (Recovered).xlsx]transplant'!$D$33</c:f>
              <c:strCache>
                <c:ptCount val="1"/>
                <c:pt idx="0">
                  <c:v>Suma, lei</c:v>
                </c:pt>
              </c:strCache>
            </c:strRef>
          </c:cat>
          <c:val>
            <c:numRef>
              <c:f>'[contract 2019-2024 (1) (1) (Recovered).xlsx]transplant'!$D$40</c:f>
              <c:numCache>
                <c:formatCode>#,##0</c:formatCode>
                <c:ptCount val="1"/>
                <c:pt idx="0">
                  <c:v>6755642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C-FE8A-4FAA-8972-81648E4F7D22}"/>
            </c:ext>
          </c:extLst>
        </c:ser>
        <c:ser>
          <c:idx val="7"/>
          <c:order val="7"/>
          <c:tx>
            <c:strRef>
              <c:f>'[contract 2019-2024 (1) (1) (Recovered).xlsx]transplant'!$B$41</c:f>
              <c:strCache>
                <c:ptCount val="1"/>
                <c:pt idx="0">
                  <c:v>2023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tint val="69000"/>
                    <a:satMod val="103000"/>
                    <a:lumMod val="102000"/>
                    <a:tint val="94000"/>
                  </a:schemeClr>
                </a:gs>
                <a:gs pos="50000">
                  <a:schemeClr val="accent5">
                    <a:tint val="69000"/>
                    <a:satMod val="110000"/>
                    <a:lumMod val="100000"/>
                    <a:shade val="100000"/>
                  </a:schemeClr>
                </a:gs>
                <a:gs pos="100000">
                  <a:schemeClr val="accent5">
                    <a:tint val="69000"/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9800000"/>
              </a:lightRig>
            </a:scene3d>
            <a:sp3d prstMaterial="flat">
              <a:bevelT w="25400" h="31750"/>
            </a:sp3d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fld id="{A243D560-2AEE-493D-9ACA-D68C2389C118}" type="SERIESNAME">
                      <a:rPr lang="en-US"/>
                      <a:pPr/>
                      <a:t>[ИМЯ РЯДА]</a:t>
                    </a:fld>
                    <a:r>
                      <a:rPr lang="en-US"/>
                      <a:t> -  </a:t>
                    </a:r>
                    <a:fld id="{49C675C5-0421-43E3-8E0E-CB28D6CCB079}" type="VALUE">
                      <a:rPr lang="en-US"/>
                      <a:pPr/>
                      <a:t>[ЗНАЧЕНИЕ]</a:t>
                    </a:fld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separator> </c:separator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7-FE8A-4FAA-8972-81648E4F7D22}"/>
                </c:ex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'[contract 2019-2024 (1) (1) (Recovered).xlsx]transplant'!$D$33</c:f>
              <c:strCache>
                <c:ptCount val="1"/>
                <c:pt idx="0">
                  <c:v>Suma, lei</c:v>
                </c:pt>
              </c:strCache>
            </c:strRef>
          </c:cat>
          <c:val>
            <c:numRef>
              <c:f>'[contract 2019-2024 (1) (1) (Recovered).xlsx]transplant'!$D$41</c:f>
              <c:numCache>
                <c:formatCode>#,##0</c:formatCode>
                <c:ptCount val="1"/>
                <c:pt idx="0">
                  <c:v>3727575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D-FE8A-4FAA-8972-81648E4F7D22}"/>
            </c:ext>
          </c:extLst>
        </c:ser>
        <c:ser>
          <c:idx val="8"/>
          <c:order val="8"/>
          <c:tx>
            <c:strRef>
              <c:f>'[contract 2019-2024 (1) (1) (Recovered).xlsx]transplant'!$B$42</c:f>
              <c:strCache>
                <c:ptCount val="1"/>
                <c:pt idx="0">
                  <c:v>2024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tint val="56000"/>
                    <a:satMod val="103000"/>
                    <a:lumMod val="102000"/>
                    <a:tint val="94000"/>
                  </a:schemeClr>
                </a:gs>
                <a:gs pos="50000">
                  <a:schemeClr val="accent5">
                    <a:tint val="56000"/>
                    <a:satMod val="110000"/>
                    <a:lumMod val="100000"/>
                    <a:shade val="100000"/>
                  </a:schemeClr>
                </a:gs>
                <a:gs pos="100000">
                  <a:schemeClr val="accent5">
                    <a:tint val="56000"/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9800000"/>
              </a:lightRig>
            </a:scene3d>
            <a:sp3d prstMaterial="flat">
              <a:bevelT w="25400" h="31750"/>
            </a:sp3d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fld id="{AF96B4EF-47CD-4066-89BB-1B99B3644382}" type="SERIESNAME">
                      <a:rPr lang="en-US"/>
                      <a:pPr/>
                      <a:t>[ИМЯ РЯДА]</a:t>
                    </a:fld>
                    <a:r>
                      <a:rPr lang="en-US"/>
                      <a:t> - </a:t>
                    </a:r>
                    <a:fld id="{E2FB2AC2-C7FB-450A-9088-580E7F3697AE}" type="VALUE">
                      <a:rPr lang="en-US"/>
                      <a:pPr/>
                      <a:t>[ЗНАЧЕНИЕ]</a:t>
                    </a:fld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separator> </c:separator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8-FE8A-4FAA-8972-81648E4F7D22}"/>
                </c:ex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'[contract 2019-2024 (1) (1) (Recovered).xlsx]transplant'!$D$33</c:f>
              <c:strCache>
                <c:ptCount val="1"/>
                <c:pt idx="0">
                  <c:v>Suma, lei</c:v>
                </c:pt>
              </c:strCache>
            </c:strRef>
          </c:cat>
          <c:val>
            <c:numRef>
              <c:f>'[contract 2019-2024 (1) (1) (Recovered).xlsx]transplant'!$D$42</c:f>
              <c:numCache>
                <c:formatCode>#,##0</c:formatCode>
                <c:ptCount val="1"/>
                <c:pt idx="0">
                  <c:v>3321257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E-FE8A-4FAA-8972-81648E4F7D22}"/>
            </c:ext>
          </c:extLst>
        </c:ser>
        <c:ser>
          <c:idx val="9"/>
          <c:order val="9"/>
          <c:tx>
            <c:strRef>
              <c:f>'[contract 2019-2024 (1) (1) (Recovered).xlsx]transplant'!$B$43</c:f>
              <c:strCache>
                <c:ptCount val="1"/>
                <c:pt idx="0">
                  <c:v>2025 trim.I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tint val="43000"/>
                    <a:satMod val="103000"/>
                    <a:lumMod val="102000"/>
                    <a:tint val="94000"/>
                  </a:schemeClr>
                </a:gs>
                <a:gs pos="50000">
                  <a:schemeClr val="accent5">
                    <a:tint val="43000"/>
                    <a:satMod val="110000"/>
                    <a:lumMod val="100000"/>
                    <a:shade val="100000"/>
                  </a:schemeClr>
                </a:gs>
                <a:gs pos="100000">
                  <a:schemeClr val="accent5">
                    <a:tint val="43000"/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9800000"/>
              </a:lightRig>
            </a:scene3d>
            <a:sp3d prstMaterial="flat">
              <a:bevelT w="25400" h="31750"/>
            </a:sp3d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fld id="{1849E2CB-F8E1-4BE4-83B5-F079EF2F22AB}" type="SERIESNAME">
                      <a:rPr lang="en-US" sz="900" b="0" i="0" u="none" strike="noStrike" kern="1200" baseline="0">
                        <a:solidFill>
                          <a:sysClr val="windowText" lastClr="000000">
                            <a:lumMod val="75000"/>
                            <a:lumOff val="25000"/>
                          </a:sysClr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rPr>
                      <a:pPr/>
                      <a:t>[ИМЯ РЯДА]</a:t>
                    </a:fld>
                    <a:r>
                      <a:rPr lang="en-US" sz="900" b="0" i="0" u="none" strike="noStrike" kern="1200" baseline="0">
                        <a:solidFill>
                          <a:sysClr val="windowText" lastClr="000000">
                            <a:lumMod val="75000"/>
                            <a:lumOff val="25000"/>
                          </a:sysClr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rPr>
                      <a:t>  -  </a:t>
                    </a:r>
                    <a:fld id="{E5CAFF46-2ECC-446A-A1CE-353A1DA86312}" type="VALUE">
                      <a:rPr lang="en-US" sz="1000" b="1" i="0" u="none" strike="noStrike" kern="1200" baseline="0">
                        <a:solidFill>
                          <a:sysClr val="windowText" lastClr="000000">
                            <a:lumMod val="75000"/>
                            <a:lumOff val="25000"/>
                          </a:sysClr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rPr>
                      <a:pPr/>
                      <a:t>[ЗНАЧЕНИЕ]</a:t>
                    </a:fld>
                    <a:endParaRPr lang="en-US" sz="900" b="0" i="0" u="none" strike="noStrike" kern="1200" baseline="0">
                      <a:solidFill>
                        <a:sysClr val="windowText" lastClr="000000">
                          <a:lumMod val="75000"/>
                          <a:lumOff val="25000"/>
                        </a:sysClr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endParaRP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separator> </c:separator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9-FE8A-4FAA-8972-81648E4F7D22}"/>
                </c:ex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'[contract 2019-2024 (1) (1) (Recovered).xlsx]transplant'!$D$33</c:f>
              <c:strCache>
                <c:ptCount val="1"/>
                <c:pt idx="0">
                  <c:v>Suma, lei</c:v>
                </c:pt>
              </c:strCache>
            </c:strRef>
          </c:cat>
          <c:val>
            <c:numRef>
              <c:f>'[contract 2019-2024 (1) (1) (Recovered).xlsx]transplant'!$D$43</c:f>
              <c:numCache>
                <c:formatCode>#,##0</c:formatCode>
                <c:ptCount val="1"/>
                <c:pt idx="0">
                  <c:v>3829363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F-FE8A-4FAA-8972-81648E4F7D22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25"/>
        <c:axId val="914207200"/>
        <c:axId val="914197952"/>
      </c:barChart>
      <c:dateAx>
        <c:axId val="91420720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914197952"/>
        <c:crosses val="autoZero"/>
        <c:auto val="0"/>
        <c:lblOffset val="100"/>
        <c:baseTimeUnit val="days"/>
      </c:dateAx>
      <c:valAx>
        <c:axId val="914197952"/>
        <c:scaling>
          <c:orientation val="minMax"/>
        </c:scaling>
        <c:delete val="1"/>
        <c:axPos val="b"/>
        <c:numFmt formatCode="#,##0" sourceLinked="1"/>
        <c:majorTickMark val="none"/>
        <c:minorTickMark val="none"/>
        <c:tickLblPos val="none"/>
        <c:crossAx val="91420720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200"/>
      </a:pPr>
      <a:endParaRPr lang="ru-RU"/>
    </a:p>
  </c:txPr>
  <c:externalData r:id="rId3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4630072606629785"/>
          <c:y val="3.853057713784086E-2"/>
          <c:w val="0.85369927393370215"/>
          <c:h val="0.79613322441648715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Total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lumMod val="110000"/>
                    <a:satMod val="105000"/>
                    <a:tint val="67000"/>
                  </a:schemeClr>
                </a:gs>
                <a:gs pos="50000">
                  <a:schemeClr val="accent1">
                    <a:lumMod val="105000"/>
                    <a:satMod val="103000"/>
                    <a:tint val="73000"/>
                  </a:schemeClr>
                </a:gs>
                <a:gs pos="100000">
                  <a:schemeClr val="accent1">
                    <a:lumMod val="105000"/>
                    <a:satMod val="109000"/>
                    <a:tint val="81000"/>
                  </a:schemeClr>
                </a:gs>
              </a:gsLst>
              <a:lin ang="5400000" scaled="0"/>
            </a:gradFill>
            <a:ln w="9525" cap="flat" cmpd="sng" algn="ctr">
              <a:solidFill>
                <a:schemeClr val="accent1">
                  <a:shade val="95000"/>
                </a:schemeClr>
              </a:solidFill>
              <a:round/>
            </a:ln>
            <a:effectLst/>
            <a:sp3d contourW="9525">
              <a:contourClr>
                <a:schemeClr val="accent1">
                  <a:shade val="95000"/>
                </a:schemeClr>
              </a:contourClr>
            </a:sp3d>
          </c:spPr>
          <c:invertIfNegative val="0"/>
          <c:dLbls>
            <c:dLbl>
              <c:idx val="0"/>
              <c:layout>
                <c:manualLayout>
                  <c:x val="8.218192201795857E-2"/>
                  <c:y val="-3.398054966777736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1 480 151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9-B569-42AA-9B4E-E692E7C99EFF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0"/>
                  <c:y val="-3.1553398058252427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1 516</a:t>
                    </a:r>
                    <a:r>
                      <a:rPr lang="en-US" baseline="0" dirty="0"/>
                      <a:t> 706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A-B569-42AA-9B4E-E692E7C99EFF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3.48516772987151E-3"/>
                  <c:y val="-3.253372583620642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B-B569-42AA-9B4E-E692E7C99EFF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Sheet1!$A$2:$A$4</c:f>
              <c:numCache>
                <c:formatCode>General</c:formatCode>
                <c:ptCount val="3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</c:numCache>
            </c:numRef>
          </c:cat>
          <c:val>
            <c:numRef>
              <c:f>Sheet1!$B$2:$B$4</c:f>
              <c:numCache>
                <c:formatCode>#,##0</c:formatCode>
                <c:ptCount val="3"/>
                <c:pt idx="0">
                  <c:v>1480151</c:v>
                </c:pt>
                <c:pt idx="1">
                  <c:v>1593578</c:v>
                </c:pt>
                <c:pt idx="2">
                  <c:v>1616496</c:v>
                </c:pt>
              </c:numCache>
            </c:numRef>
          </c:val>
          <c:shape val="cylinder"/>
          <c:extLst xmlns:c16r2="http://schemas.microsoft.com/office/drawing/2015/06/chart">
            <c:ext xmlns:c16="http://schemas.microsoft.com/office/drawing/2014/chart" uri="{C3380CC4-5D6E-409C-BE32-E72D297353CC}">
              <c16:uniqueId val="{00000000-B569-42AA-9B4E-E692E7C99EFF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Staționar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lumMod val="110000"/>
                    <a:satMod val="105000"/>
                    <a:tint val="67000"/>
                  </a:schemeClr>
                </a:gs>
                <a:gs pos="50000">
                  <a:schemeClr val="accent2">
                    <a:lumMod val="105000"/>
                    <a:satMod val="103000"/>
                    <a:tint val="73000"/>
                  </a:schemeClr>
                </a:gs>
                <a:gs pos="100000">
                  <a:schemeClr val="accent2">
                    <a:lumMod val="105000"/>
                    <a:satMod val="109000"/>
                    <a:tint val="81000"/>
                  </a:schemeClr>
                </a:gs>
              </a:gsLst>
              <a:lin ang="5400000" scaled="0"/>
            </a:gradFill>
            <a:ln w="9525" cap="flat" cmpd="sng" algn="ctr">
              <a:solidFill>
                <a:schemeClr val="accent2">
                  <a:shade val="95000"/>
                </a:schemeClr>
              </a:solidFill>
              <a:round/>
            </a:ln>
            <a:effectLst/>
            <a:sp3d contourW="9525">
              <a:contourClr>
                <a:schemeClr val="accent2">
                  <a:shade val="95000"/>
                </a:schemeClr>
              </a:contourClr>
            </a:sp3d>
          </c:spPr>
          <c:invertIfNegative val="0"/>
          <c:dLbls>
            <c:dLbl>
              <c:idx val="0"/>
              <c:layout>
                <c:manualLayout>
                  <c:x val="6.802436094353724E-2"/>
                  <c:y val="-2.857913028623283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1 282 229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6-B569-42AA-9B4E-E692E7C99EFF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7.8004198001774064E-2"/>
                  <c:y val="-2.587909290280641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7-B569-42AA-9B4E-E692E7C99EFF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7.0804419782999714E-2"/>
                  <c:y val="-2.408102774471446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CE39-4ABB-97C5-9BD933CBFA28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Sheet1!$A$2:$A$4</c:f>
              <c:numCache>
                <c:formatCode>General</c:formatCode>
                <c:ptCount val="3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</c:numCache>
            </c:numRef>
          </c:cat>
          <c:val>
            <c:numRef>
              <c:f>Sheet1!$C$2:$C$4</c:f>
              <c:numCache>
                <c:formatCode>#,##0</c:formatCode>
                <c:ptCount val="3"/>
                <c:pt idx="0">
                  <c:v>1282229</c:v>
                </c:pt>
                <c:pt idx="1">
                  <c:v>1397578</c:v>
                </c:pt>
                <c:pt idx="2">
                  <c:v>1398065</c:v>
                </c:pt>
              </c:numCache>
            </c:numRef>
          </c:val>
          <c:shape val="cylinder"/>
          <c:extLst xmlns:c16r2="http://schemas.microsoft.com/office/drawing/2015/06/chart">
            <c:ext xmlns:c16="http://schemas.microsoft.com/office/drawing/2014/chart" uri="{C3380CC4-5D6E-409C-BE32-E72D297353CC}">
              <c16:uniqueId val="{00000001-B569-42AA-9B4E-E692E7C99EFF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Secția Consultativă</c:v>
                </c:pt>
              </c:strCache>
            </c:strRef>
          </c:tx>
          <c:spPr>
            <a:gradFill rotWithShape="1">
              <a:gsLst>
                <a:gs pos="0">
                  <a:schemeClr val="accent3">
                    <a:lumMod val="110000"/>
                    <a:satMod val="105000"/>
                    <a:tint val="67000"/>
                  </a:schemeClr>
                </a:gs>
                <a:gs pos="50000">
                  <a:schemeClr val="accent3">
                    <a:lumMod val="105000"/>
                    <a:satMod val="103000"/>
                    <a:tint val="73000"/>
                  </a:schemeClr>
                </a:gs>
                <a:gs pos="100000">
                  <a:schemeClr val="accent3">
                    <a:lumMod val="105000"/>
                    <a:satMod val="109000"/>
                    <a:tint val="81000"/>
                  </a:schemeClr>
                </a:gs>
              </a:gsLst>
              <a:lin ang="5400000" scaled="0"/>
            </a:gradFill>
            <a:ln w="9525" cap="flat" cmpd="sng" algn="ctr">
              <a:solidFill>
                <a:schemeClr val="accent3">
                  <a:shade val="95000"/>
                </a:schemeClr>
              </a:solidFill>
              <a:round/>
            </a:ln>
            <a:effectLst/>
            <a:sp3d contourW="9525">
              <a:contourClr>
                <a:schemeClr val="accent3">
                  <a:shade val="95000"/>
                </a:schemeClr>
              </a:contourClr>
            </a:sp3d>
          </c:spPr>
          <c:invertIfNegative val="0"/>
          <c:dLbls>
            <c:dLbl>
              <c:idx val="0"/>
              <c:layout>
                <c:manualLayout>
                  <c:x val="8.0713399457348567E-2"/>
                  <c:y val="-2.180973499920685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197 922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B569-42AA-9B4E-E692E7C99EFF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5.6748573349003073E-2"/>
                  <c:y val="-1.938103251470655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B569-42AA-9B4E-E692E7C99EFF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6.6248870536481846E-2"/>
                  <c:y val="-1.449522945325906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4-B569-42AA-9B4E-E692E7C99EFF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Sheet1!$A$2:$A$4</c:f>
              <c:numCache>
                <c:formatCode>General</c:formatCode>
                <c:ptCount val="3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</c:numCache>
            </c:numRef>
          </c:cat>
          <c:val>
            <c:numRef>
              <c:f>Sheet1!$D$2:$D$4</c:f>
              <c:numCache>
                <c:formatCode>#,##0</c:formatCode>
                <c:ptCount val="3"/>
                <c:pt idx="0">
                  <c:v>197922</c:v>
                </c:pt>
                <c:pt idx="1">
                  <c:v>195601</c:v>
                </c:pt>
                <c:pt idx="2">
                  <c:v>218431</c:v>
                </c:pt>
              </c:numCache>
            </c:numRef>
          </c:val>
          <c:shape val="cylinder"/>
          <c:extLst xmlns:c16r2="http://schemas.microsoft.com/office/drawing/2015/06/chart">
            <c:ext xmlns:c16="http://schemas.microsoft.com/office/drawing/2014/chart" uri="{C3380CC4-5D6E-409C-BE32-E72D297353CC}">
              <c16:uniqueId val="{00000002-B569-42AA-9B4E-E692E7C99EFF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Столбец1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lumMod val="110000"/>
                    <a:satMod val="105000"/>
                    <a:tint val="67000"/>
                  </a:schemeClr>
                </a:gs>
                <a:gs pos="50000">
                  <a:schemeClr val="accent4">
                    <a:lumMod val="105000"/>
                    <a:satMod val="103000"/>
                    <a:tint val="73000"/>
                  </a:schemeClr>
                </a:gs>
                <a:gs pos="100000">
                  <a:schemeClr val="accent4">
                    <a:lumMod val="105000"/>
                    <a:satMod val="109000"/>
                    <a:tint val="81000"/>
                  </a:schemeClr>
                </a:gs>
              </a:gsLst>
              <a:lin ang="5400000" scaled="0"/>
            </a:gradFill>
            <a:ln w="9525" cap="flat" cmpd="sng" algn="ctr">
              <a:solidFill>
                <a:schemeClr val="accent4">
                  <a:shade val="95000"/>
                </a:schemeClr>
              </a:solidFill>
              <a:round/>
            </a:ln>
            <a:effectLst/>
            <a:sp3d contourW="9525">
              <a:contourClr>
                <a:schemeClr val="accent4">
                  <a:shade val="95000"/>
                </a:schemeClr>
              </a:contourClr>
            </a:sp3d>
          </c:spPr>
          <c:invertIfNegative val="0"/>
          <c:dLbls>
            <c:dLbl>
              <c:idx val="0"/>
              <c:layout>
                <c:manualLayout>
                  <c:x val="2.4108053781150642E-2"/>
                  <c:y val="-1.685708152911355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05AE-4373-B391-3DE80030B398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3.0682977539646272E-2"/>
                  <c:y val="-9.632618016636364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05AE-4373-B391-3DE80030B398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2.5203874407566419E-2"/>
                  <c:y val="-1.92652360332728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05AE-4373-B391-3DE80030B398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Sheet1!$A$2:$A$4</c:f>
              <c:numCache>
                <c:formatCode>General</c:formatCode>
                <c:ptCount val="3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</c:numCache>
            </c:numRef>
          </c:cat>
          <c:val>
            <c:numRef>
              <c:f>Sheet1!$E$2:$E$4</c:f>
              <c:numCache>
                <c:formatCode>General</c:formatCode>
                <c:ptCount val="3"/>
              </c:numCache>
            </c:numRef>
          </c:val>
          <c:shape val="cylinder"/>
          <c:extLst xmlns:c16r2="http://schemas.microsoft.com/office/drawing/2015/06/chart">
            <c:ext xmlns:c16="http://schemas.microsoft.com/office/drawing/2014/chart" uri="{C3380CC4-5D6E-409C-BE32-E72D297353CC}">
              <c16:uniqueId val="{00000003-05AE-4373-B391-3DE80030B398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828825920"/>
        <c:axId val="828826464"/>
        <c:axId val="0"/>
      </c:bar3DChart>
      <c:catAx>
        <c:axId val="8288259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828826464"/>
        <c:crosses val="autoZero"/>
        <c:auto val="1"/>
        <c:lblAlgn val="ctr"/>
        <c:lblOffset val="100"/>
        <c:noMultiLvlLbl val="0"/>
      </c:catAx>
      <c:valAx>
        <c:axId val="82882646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cap="all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ro-MD"/>
                  <a:t>număr de investigații</a:t>
                </a:r>
                <a:endParaRPr lang="ru-RU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0" i="0" u="none" strike="noStrike" kern="1200" cap="all" baseline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ru-RU"/>
            </a:p>
          </c:txPr>
        </c:title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82882592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3"/>
        <c:delete val="1"/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/>
      </a:pPr>
      <a:endParaRPr lang="ru-RU"/>
    </a:p>
  </c:txPr>
  <c:externalData r:id="rId3">
    <c:autoUpdate val="0"/>
  </c:externalData>
  <c:userShapes r:id="rId4"/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1934160241892267"/>
          <c:y val="3.7890806374376411E-2"/>
          <c:w val="0.85880047408380955"/>
          <c:h val="0.78937692834585038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2022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lumMod val="110000"/>
                    <a:satMod val="105000"/>
                    <a:tint val="67000"/>
                  </a:schemeClr>
                </a:gs>
                <a:gs pos="50000">
                  <a:schemeClr val="accent1">
                    <a:lumMod val="105000"/>
                    <a:satMod val="103000"/>
                    <a:tint val="73000"/>
                  </a:schemeClr>
                </a:gs>
                <a:gs pos="100000">
                  <a:schemeClr val="accent1">
                    <a:lumMod val="105000"/>
                    <a:satMod val="109000"/>
                    <a:tint val="81000"/>
                  </a:schemeClr>
                </a:gs>
              </a:gsLst>
              <a:lin ang="5400000" scaled="0"/>
            </a:gradFill>
            <a:ln w="9525" cap="flat" cmpd="sng" algn="ctr">
              <a:solidFill>
                <a:schemeClr val="accent1">
                  <a:shade val="95000"/>
                </a:schemeClr>
              </a:solidFill>
              <a:round/>
            </a:ln>
            <a:effectLst/>
            <a:sp3d contourW="9525">
              <a:contourClr>
                <a:schemeClr val="accent1">
                  <a:shade val="95000"/>
                </a:schemeClr>
              </a:contourClr>
            </a:sp3d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83</a:t>
                    </a:r>
                    <a:r>
                      <a:rPr lang="en-US" baseline="0"/>
                      <a:t> 717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7AAC-4505-8EEE-33F4697E01DC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187</a:t>
                    </a:r>
                    <a:r>
                      <a:rPr lang="en-US" baseline="0"/>
                      <a:t> 972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7AAC-4505-8EEE-33F4697E01DC}"/>
                </c:ex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2.2875814050252938E-2"/>
                  <c:y val="-4.0410046138080314E-17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956</a:t>
                    </a:r>
                    <a:r>
                      <a:rPr lang="en-US" baseline="0" dirty="0"/>
                      <a:t> 003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8-80F5-4F7B-96B3-F3B737CC01F4}"/>
                </c:ext>
                <c:ext xmlns:c15="http://schemas.microsoft.com/office/drawing/2012/chart" uri="{CE6537A1-D6FC-4f65-9D91-7224C49458BB}"/>
              </c:extLst>
            </c:dLbl>
            <c:dLbl>
              <c:idx val="4"/>
              <c:tx>
                <c:rich>
                  <a:bodyPr/>
                  <a:lstStyle/>
                  <a:p>
                    <a:r>
                      <a:rPr lang="en-US"/>
                      <a:t>68</a:t>
                    </a:r>
                    <a:r>
                      <a:rPr lang="en-US" baseline="0"/>
                      <a:t> 141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7AAC-4505-8EEE-33F4697E01DC}"/>
                </c:ex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-4.575162810050588E-3"/>
                  <c:y val="-1.3225258786379441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183</a:t>
                    </a:r>
                    <a:r>
                      <a:rPr lang="en-US" baseline="0" dirty="0"/>
                      <a:t> 556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DC7E-4B5C-9365-0B0AAAA04C09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Sheet1!$A$2:$A$7</c:f>
              <c:strCache>
                <c:ptCount val="6"/>
                <c:pt idx="0">
                  <c:v>Clinice</c:v>
                </c:pt>
                <c:pt idx="1">
                  <c:v>Hematologice</c:v>
                </c:pt>
                <c:pt idx="2">
                  <c:v>Citologice</c:v>
                </c:pt>
                <c:pt idx="3">
                  <c:v>Biochimice</c:v>
                </c:pt>
                <c:pt idx="4">
                  <c:v>Microbiologice</c:v>
                </c:pt>
                <c:pt idx="5">
                  <c:v>Imunologice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83717</c:v>
                </c:pt>
                <c:pt idx="1">
                  <c:v>187972</c:v>
                </c:pt>
                <c:pt idx="2">
                  <c:v>761</c:v>
                </c:pt>
                <c:pt idx="3">
                  <c:v>956003</c:v>
                </c:pt>
                <c:pt idx="4">
                  <c:v>68141</c:v>
                </c:pt>
                <c:pt idx="5">
                  <c:v>183556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EE92-4051-9890-CA911317B64D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2023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lumMod val="110000"/>
                    <a:satMod val="105000"/>
                    <a:tint val="67000"/>
                  </a:schemeClr>
                </a:gs>
                <a:gs pos="50000">
                  <a:schemeClr val="accent2">
                    <a:lumMod val="105000"/>
                    <a:satMod val="103000"/>
                    <a:tint val="73000"/>
                  </a:schemeClr>
                </a:gs>
                <a:gs pos="100000">
                  <a:schemeClr val="accent2">
                    <a:lumMod val="105000"/>
                    <a:satMod val="109000"/>
                    <a:tint val="81000"/>
                  </a:schemeClr>
                </a:gs>
              </a:gsLst>
              <a:lin ang="5400000" scaled="0"/>
            </a:gradFill>
            <a:ln w="9525" cap="flat" cmpd="sng" algn="ctr">
              <a:solidFill>
                <a:schemeClr val="accent2">
                  <a:shade val="95000"/>
                </a:schemeClr>
              </a:solidFill>
              <a:round/>
            </a:ln>
            <a:effectLst/>
            <a:sp3d contourW="9525">
              <a:contourClr>
                <a:schemeClr val="accent2">
                  <a:shade val="95000"/>
                </a:schemeClr>
              </a:contourClr>
            </a:sp3d>
          </c:spPr>
          <c:invertIfNegative val="0"/>
          <c:dLbls>
            <c:dLbl>
              <c:idx val="0"/>
              <c:layout>
                <c:manualLayout>
                  <c:x val="2.2875814050252959E-2"/>
                  <c:y val="-2.4246307775028977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79</a:t>
                    </a:r>
                    <a:r>
                      <a:rPr lang="en-US" baseline="0" dirty="0"/>
                      <a:t> 987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7-80F5-4F7B-96B3-F3B737CC01F4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1.3725488430151764E-2"/>
                  <c:y val="-3.5267356763678592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181</a:t>
                    </a:r>
                    <a:r>
                      <a:rPr lang="en-US" baseline="0" dirty="0"/>
                      <a:t> 576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80F5-4F7B-96B3-F3B737CC01F4}"/>
                </c:ex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0"/>
                  <c:y val="-3.3063146965948614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1</a:t>
                    </a:r>
                    <a:r>
                      <a:rPr lang="en-US" baseline="0" dirty="0"/>
                      <a:t> 043 967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DC7E-4B5C-9365-0B0AAAA04C09}"/>
                </c:ex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2.534476223112234E-2"/>
                  <c:y val="-2.9987414278204561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34</a:t>
                    </a:r>
                    <a:r>
                      <a:rPr lang="en-US" baseline="0" dirty="0"/>
                      <a:t> 700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80F5-4F7B-96B3-F3B737CC01F4}"/>
                </c:ex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1.6013069835177057E-2"/>
                  <c:y val="-2.4246307775028977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215</a:t>
                    </a:r>
                    <a:r>
                      <a:rPr lang="en-US" baseline="0" dirty="0"/>
                      <a:t> 416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DC7E-4B5C-9365-0B0AAAA04C09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Sheet1!$A$2:$A$7</c:f>
              <c:strCache>
                <c:ptCount val="6"/>
                <c:pt idx="0">
                  <c:v>Clinice</c:v>
                </c:pt>
                <c:pt idx="1">
                  <c:v>Hematologice</c:v>
                </c:pt>
                <c:pt idx="2">
                  <c:v>Citologice</c:v>
                </c:pt>
                <c:pt idx="3">
                  <c:v>Biochimice</c:v>
                </c:pt>
                <c:pt idx="4">
                  <c:v>Microbiologice</c:v>
                </c:pt>
                <c:pt idx="5">
                  <c:v>Imunologice</c:v>
                </c:pt>
              </c:strCache>
            </c:strRef>
          </c:cat>
          <c:val>
            <c:numRef>
              <c:f>Sheet1!$C$2:$C$7</c:f>
              <c:numCache>
                <c:formatCode>General</c:formatCode>
                <c:ptCount val="6"/>
                <c:pt idx="0">
                  <c:v>79987</c:v>
                </c:pt>
                <c:pt idx="1">
                  <c:v>181576</c:v>
                </c:pt>
                <c:pt idx="2">
                  <c:v>478</c:v>
                </c:pt>
                <c:pt idx="3">
                  <c:v>1043967</c:v>
                </c:pt>
                <c:pt idx="4">
                  <c:v>34700</c:v>
                </c:pt>
                <c:pt idx="5">
                  <c:v>215416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EE92-4051-9890-CA911317B64D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2024</c:v>
                </c:pt>
              </c:strCache>
            </c:strRef>
          </c:tx>
          <c:spPr>
            <a:gradFill rotWithShape="1">
              <a:gsLst>
                <a:gs pos="0">
                  <a:schemeClr val="accent3">
                    <a:lumMod val="110000"/>
                    <a:satMod val="105000"/>
                    <a:tint val="67000"/>
                  </a:schemeClr>
                </a:gs>
                <a:gs pos="50000">
                  <a:schemeClr val="accent3">
                    <a:lumMod val="105000"/>
                    <a:satMod val="103000"/>
                    <a:tint val="73000"/>
                  </a:schemeClr>
                </a:gs>
                <a:gs pos="100000">
                  <a:schemeClr val="accent3">
                    <a:lumMod val="105000"/>
                    <a:satMod val="109000"/>
                    <a:tint val="81000"/>
                  </a:schemeClr>
                </a:gs>
              </a:gsLst>
              <a:lin ang="5400000" scaled="0"/>
            </a:gradFill>
            <a:ln w="9525" cap="flat" cmpd="sng" algn="ctr">
              <a:solidFill>
                <a:schemeClr val="accent3">
                  <a:shade val="95000"/>
                </a:schemeClr>
              </a:solidFill>
              <a:round/>
            </a:ln>
            <a:effectLst/>
            <a:sp3d contourW="9525">
              <a:contourClr>
                <a:schemeClr val="accent3">
                  <a:shade val="95000"/>
                </a:schemeClr>
              </a:contourClr>
            </a:sp3d>
          </c:spPr>
          <c:invertIfNegative val="0"/>
          <c:dLbls>
            <c:dLbl>
              <c:idx val="0"/>
              <c:layout>
                <c:manualLayout>
                  <c:x val="3.4313721075379368E-2"/>
                  <c:y val="-1.1021048988649534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73</a:t>
                    </a:r>
                    <a:r>
                      <a:rPr lang="en-US" baseline="0" dirty="0"/>
                      <a:t> 915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6-80F5-4F7B-96B3-F3B737CC01F4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3.4313721075379409E-2"/>
                  <c:y val="-4.4084195954598136E-3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183</a:t>
                    </a:r>
                    <a:r>
                      <a:rPr lang="en-US" baseline="0" dirty="0"/>
                      <a:t> 008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4-80F5-4F7B-96B3-F3B737CC01F4}"/>
                </c:ex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5.1948242185405252E-2"/>
                  <c:y val="-8.8168391909196446E-3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1</a:t>
                    </a:r>
                    <a:r>
                      <a:rPr lang="en-US" baseline="0" dirty="0"/>
                      <a:t> 108 276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80F5-4F7B-96B3-F3B737CC01F4}"/>
                </c:ex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3.0882348967841467E-2"/>
                  <c:y val="-7.4327298106647991E-3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37</a:t>
                    </a:r>
                    <a:r>
                      <a:rPr lang="en-US" baseline="0" dirty="0"/>
                      <a:t> 749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80F5-4F7B-96B3-F3B737CC01F4}"/>
                </c:ex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4.1176465290455294E-2"/>
                  <c:y val="-1.3225258786379441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213</a:t>
                    </a:r>
                    <a:r>
                      <a:rPr lang="en-US" baseline="0" dirty="0"/>
                      <a:t> 116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80F5-4F7B-96B3-F3B737CC01F4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Sheet1!$A$2:$A$7</c:f>
              <c:strCache>
                <c:ptCount val="6"/>
                <c:pt idx="0">
                  <c:v>Clinice</c:v>
                </c:pt>
                <c:pt idx="1">
                  <c:v>Hematologice</c:v>
                </c:pt>
                <c:pt idx="2">
                  <c:v>Citologice</c:v>
                </c:pt>
                <c:pt idx="3">
                  <c:v>Biochimice</c:v>
                </c:pt>
                <c:pt idx="4">
                  <c:v>Microbiologice</c:v>
                </c:pt>
                <c:pt idx="5">
                  <c:v>Imunologice</c:v>
                </c:pt>
              </c:strCache>
            </c:strRef>
          </c:cat>
          <c:val>
            <c:numRef>
              <c:f>Sheet1!$D$2:$D$7</c:f>
              <c:numCache>
                <c:formatCode>General</c:formatCode>
                <c:ptCount val="6"/>
                <c:pt idx="0">
                  <c:v>73915</c:v>
                </c:pt>
                <c:pt idx="1">
                  <c:v>183008</c:v>
                </c:pt>
                <c:pt idx="2">
                  <c:v>432</c:v>
                </c:pt>
                <c:pt idx="3">
                  <c:v>1108276</c:v>
                </c:pt>
                <c:pt idx="4">
                  <c:v>37749</c:v>
                </c:pt>
                <c:pt idx="5">
                  <c:v>213116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DC7E-4B5C-9365-0B0AAAA04C09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828828096"/>
        <c:axId val="828827552"/>
        <c:axId val="0"/>
      </c:bar3DChart>
      <c:catAx>
        <c:axId val="8288280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828827552"/>
        <c:crosses val="autoZero"/>
        <c:auto val="0"/>
        <c:lblAlgn val="ctr"/>
        <c:lblOffset val="100"/>
        <c:noMultiLvlLbl val="0"/>
      </c:catAx>
      <c:valAx>
        <c:axId val="82882755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82882809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/>
      </a:pPr>
      <a:endParaRPr lang="ru-RU"/>
    </a:p>
  </c:txPr>
  <c:externalData r:id="rId3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1"/>
          <c:order val="1"/>
          <c:tx>
            <c:strRef>
              <c:f>Лист1!$C$1</c:f>
              <c:strCache>
                <c:ptCount val="1"/>
                <c:pt idx="0">
                  <c:v>total lei 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solidFill>
                <a:sysClr val="window" lastClr="FFFFFF"/>
              </a:solidFill>
              <a:ln>
                <a:solidFill>
                  <a:sysClr val="windowText" lastClr="000000">
                    <a:lumMod val="25000"/>
                    <a:lumOff val="75000"/>
                  </a:sysClr>
                </a:solidFill>
              </a:ln>
              <a:effectLst/>
            </c:spPr>
            <c:txPr>
              <a:bodyPr rot="0" spcFirstLastPara="1" vertOverflow="clip" horzOverflow="clip" vert="horz" wrap="square" lIns="36576" tIns="18288" rIns="36576" bIns="18288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  <c15:showLeaderLines val="0"/>
              </c:ext>
            </c:extLst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Лист1!$C$2:$C$7</c:f>
              <c:numCache>
                <c:formatCode>General</c:formatCode>
                <c:ptCount val="6"/>
                <c:pt idx="0">
                  <c:v>914888</c:v>
                </c:pt>
                <c:pt idx="1">
                  <c:v>1117603</c:v>
                </c:pt>
                <c:pt idx="2">
                  <c:v>2378914</c:v>
                </c:pt>
                <c:pt idx="3">
                  <c:v>4373685</c:v>
                </c:pt>
                <c:pt idx="4">
                  <c:v>6068277</c:v>
                </c:pt>
                <c:pt idx="5">
                  <c:v>5398555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FD23-4EC8-9707-6D2EBDFA3DF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69"/>
        <c:axId val="789303632"/>
        <c:axId val="789298192"/>
      </c:barChart>
      <c:lineChart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total investigații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1653</c:v>
                </c:pt>
                <c:pt idx="1">
                  <c:v>764</c:v>
                </c:pt>
                <c:pt idx="2">
                  <c:v>1163</c:v>
                </c:pt>
                <c:pt idx="3">
                  <c:v>1531</c:v>
                </c:pt>
                <c:pt idx="4">
                  <c:v>2105</c:v>
                </c:pt>
                <c:pt idx="5">
                  <c:v>1955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1-FD23-4EC8-9707-6D2EBDFA3DF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789295472"/>
        <c:axId val="789296560"/>
      </c:lineChart>
      <c:catAx>
        <c:axId val="7892954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789296560"/>
        <c:crosses val="autoZero"/>
        <c:auto val="1"/>
        <c:lblAlgn val="ctr"/>
        <c:lblOffset val="100"/>
        <c:noMultiLvlLbl val="0"/>
      </c:catAx>
      <c:valAx>
        <c:axId val="78929656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789295472"/>
        <c:crosses val="autoZero"/>
        <c:crossBetween val="between"/>
      </c:valAx>
      <c:valAx>
        <c:axId val="789298192"/>
        <c:scaling>
          <c:orientation val="minMax"/>
        </c:scaling>
        <c:delete val="0"/>
        <c:axPos val="r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789303632"/>
        <c:crosses val="max"/>
        <c:crossBetween val="between"/>
      </c:valAx>
      <c:catAx>
        <c:axId val="789303632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789298192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 w="6350">
          <a:noFill/>
        </a:ln>
        <a:effectLst/>
        <a:sp3d/>
      </c:spPr>
    </c:floor>
    <c:sideWall>
      <c:thickness val="0"/>
      <c:spPr>
        <a:noFill/>
        <a:ln w="6350">
          <a:noFill/>
        </a:ln>
        <a:effectLst/>
        <a:sp3d/>
      </c:spPr>
    </c:sideWall>
    <c:backWall>
      <c:thickness val="0"/>
      <c:spPr>
        <a:noFill/>
        <a:ln w="6350"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8.887868390711598E-2"/>
          <c:y val="0.14642558569067757"/>
          <c:w val="0.89126332382818763"/>
          <c:h val="0.69711237484203359"/>
        </c:manualLayout>
      </c:layout>
      <c:bar3DChart>
        <c:barDir val="col"/>
        <c:grouping val="standard"/>
        <c:varyColors val="0"/>
        <c:ser>
          <c:idx val="0"/>
          <c:order val="0"/>
          <c:spPr>
            <a:solidFill>
              <a:srgbClr val="92D050"/>
            </a:solidFill>
            <a:ln w="6350">
              <a:solidFill>
                <a:srgbClr val="92D050"/>
              </a:solidFill>
            </a:ln>
            <a:effectLst/>
            <a:sp3d/>
          </c:spPr>
          <c:invertIfNegative val="0"/>
          <c:dPt>
            <c:idx val="0"/>
            <c:invertIfNegative val="0"/>
            <c:bubble3D val="0"/>
            <c:spPr>
              <a:solidFill>
                <a:srgbClr val="92D050"/>
              </a:solidFill>
              <a:ln>
                <a:solidFill>
                  <a:srgbClr val="92D050"/>
                </a:solidFill>
              </a:ln>
              <a:effectLst/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E385-4880-8E84-6BECBFEA341A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1"/>
              </a:solidFill>
              <a:ln w="6350">
                <a:solidFill>
                  <a:schemeClr val="accent1">
                    <a:lumMod val="60000"/>
                    <a:lumOff val="40000"/>
                  </a:schemeClr>
                </a:solidFill>
              </a:ln>
              <a:effectLst/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E385-4880-8E84-6BECBFEA341A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1"/>
              </a:solidFill>
              <a:ln w="6350">
                <a:solidFill>
                  <a:schemeClr val="accent1">
                    <a:lumMod val="60000"/>
                    <a:lumOff val="40000"/>
                  </a:schemeClr>
                </a:solidFill>
              </a:ln>
              <a:effectLst/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E385-4880-8E84-6BECBFEA341A}"/>
              </c:ext>
            </c:extLst>
          </c:dPt>
          <c:dPt>
            <c:idx val="5"/>
            <c:invertIfNegative val="0"/>
            <c:bubble3D val="0"/>
            <c:spPr>
              <a:solidFill>
                <a:schemeClr val="accent1"/>
              </a:solidFill>
              <a:ln w="6350">
                <a:solidFill>
                  <a:schemeClr val="accent1">
                    <a:lumMod val="60000"/>
                    <a:lumOff val="40000"/>
                  </a:schemeClr>
                </a:solidFill>
              </a:ln>
              <a:effectLst/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E385-4880-8E84-6BECBFEA341A}"/>
              </c:ext>
            </c:extLst>
          </c:dPt>
          <c:dPt>
            <c:idx val="7"/>
            <c:invertIfNegative val="0"/>
            <c:bubble3D val="0"/>
            <c:spPr>
              <a:solidFill>
                <a:schemeClr val="accent1"/>
              </a:solidFill>
              <a:ln w="6350">
                <a:solidFill>
                  <a:schemeClr val="accent1">
                    <a:lumMod val="60000"/>
                    <a:lumOff val="40000"/>
                  </a:schemeClr>
                </a:solidFill>
              </a:ln>
              <a:effectLst/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E385-4880-8E84-6BECBFEA341A}"/>
              </c:ext>
            </c:extLst>
          </c:dPt>
          <c:dPt>
            <c:idx val="9"/>
            <c:invertIfNegative val="0"/>
            <c:bubble3D val="0"/>
            <c:spPr>
              <a:solidFill>
                <a:schemeClr val="accent1"/>
              </a:solidFill>
              <a:ln w="6350">
                <a:solidFill>
                  <a:schemeClr val="accent1">
                    <a:lumMod val="60000"/>
                    <a:lumOff val="40000"/>
                  </a:schemeClr>
                </a:solidFill>
              </a:ln>
              <a:effectLst/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B-E385-4880-8E84-6BECBFEA341A}"/>
              </c:ext>
            </c:extLst>
          </c:dPt>
          <c:dPt>
            <c:idx val="11"/>
            <c:invertIfNegative val="0"/>
            <c:bubble3D val="0"/>
            <c:spPr>
              <a:solidFill>
                <a:schemeClr val="accent1"/>
              </a:solidFill>
              <a:ln w="6350">
                <a:solidFill>
                  <a:schemeClr val="accent1">
                    <a:lumMod val="60000"/>
                    <a:lumOff val="40000"/>
                  </a:schemeClr>
                </a:solidFill>
              </a:ln>
              <a:effectLst/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D-E385-4880-8E84-6BECBFEA341A}"/>
              </c:ext>
            </c:extLst>
          </c:dPt>
          <c:cat>
            <c:strRef>
              <c:f>('[1]mii lei'!$B$3:$C$3,'[1]mii lei'!$E$3:$F$3,'[1]mii lei'!$H$3:$I$3,'[1]mii lei'!$K$3:$L$3,'[1]mii lei'!$N$3:$O$3,'[1]mii lei'!$Q$3:$R$3)</c:f>
              <c:strCache>
                <c:ptCount val="12"/>
                <c:pt idx="0">
                  <c:v>Contractat</c:v>
                </c:pt>
                <c:pt idx="1">
                  <c:v>Realizat
</c:v>
                </c:pt>
                <c:pt idx="2">
                  <c:v>Contractat</c:v>
                </c:pt>
                <c:pt idx="3">
                  <c:v>Realizat
</c:v>
                </c:pt>
                <c:pt idx="4">
                  <c:v>Contractat</c:v>
                </c:pt>
                <c:pt idx="5">
                  <c:v>Realizat
</c:v>
                </c:pt>
                <c:pt idx="6">
                  <c:v>Contractat</c:v>
                </c:pt>
                <c:pt idx="7">
                  <c:v>Realizat
</c:v>
                </c:pt>
                <c:pt idx="8">
                  <c:v>Contractat</c:v>
                </c:pt>
                <c:pt idx="9">
                  <c:v>Realizat
</c:v>
                </c:pt>
                <c:pt idx="10">
                  <c:v>Contractat</c:v>
                </c:pt>
                <c:pt idx="11">
                  <c:v>Realizat, 
</c:v>
                </c:pt>
              </c:strCache>
            </c:strRef>
          </c:cat>
          <c:val>
            <c:numRef>
              <c:f>('[1]mii lei'!$B$17:$C$17,'[1]mii lei'!$E$17:$F$17,'[1]mii lei'!$H$17:$I$17,'[1]mii lei'!$K$17:$L$17,'[1]mii lei'!$N$17:$O$17,'[1]mii lei'!$Q$17:$R$17)</c:f>
              <c:numCache>
                <c:formatCode>General</c:formatCode>
                <c:ptCount val="12"/>
                <c:pt idx="0">
                  <c:v>8972.7556609656967</c:v>
                </c:pt>
                <c:pt idx="1">
                  <c:v>8777.5360000000037</c:v>
                </c:pt>
                <c:pt idx="2">
                  <c:v>9502.0409999999993</c:v>
                </c:pt>
                <c:pt idx="3">
                  <c:v>6302.5469999999996</c:v>
                </c:pt>
                <c:pt idx="4">
                  <c:v>9501.9939999999988</c:v>
                </c:pt>
                <c:pt idx="5">
                  <c:v>10686.142000000002</c:v>
                </c:pt>
                <c:pt idx="6">
                  <c:v>10686.136</c:v>
                </c:pt>
                <c:pt idx="7">
                  <c:v>11892.084000000001</c:v>
                </c:pt>
                <c:pt idx="8">
                  <c:v>11590.00042</c:v>
                </c:pt>
                <c:pt idx="9">
                  <c:v>11560.264999999999</c:v>
                </c:pt>
                <c:pt idx="10">
                  <c:v>12065.573</c:v>
                </c:pt>
                <c:pt idx="11">
                  <c:v>11929.009999999998</c:v>
                </c:pt>
              </c:numCache>
            </c:numRef>
          </c:val>
          <c:shape val="cylinder"/>
          <c:extLst xmlns:c16r2="http://schemas.microsoft.com/office/drawing/2015/06/chart">
            <c:ext xmlns:c16="http://schemas.microsoft.com/office/drawing/2014/chart" uri="{C3380CC4-5D6E-409C-BE32-E72D297353CC}">
              <c16:uniqueId val="{0000000E-E385-4880-8E84-6BECBFEA341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shape val="box"/>
        <c:axId val="914202848"/>
        <c:axId val="914200672"/>
        <c:axId val="832144048"/>
      </c:bar3DChart>
      <c:catAx>
        <c:axId val="91420284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6350">
            <a:noFill/>
          </a:ln>
          <a:effectLst/>
        </c:spPr>
        <c:txPr>
          <a:bodyPr rot="-5400000" spcFirstLastPara="1" vertOverflow="ellipsis" vert="horz" wrap="square" anchor="ctr" anchorCtr="1"/>
          <a:lstStyle/>
          <a:p>
            <a:pPr>
              <a:defRPr lang="en-US" sz="1100" b="0" i="0" u="none" kern="1200" baseline="0">
                <a:solidFill>
                  <a:srgbClr val="700000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914200672"/>
        <c:crosses val="autoZero"/>
        <c:auto val="1"/>
        <c:lblAlgn val="ctr"/>
        <c:lblOffset val="100"/>
        <c:noMultiLvlLbl val="0"/>
      </c:catAx>
      <c:valAx>
        <c:axId val="914200672"/>
        <c:scaling>
          <c:orientation val="minMax"/>
        </c:scaling>
        <c:delete val="0"/>
        <c:axPos val="l"/>
        <c:majorGridlines>
          <c:spPr>
            <a:ln w="9525" cap="flat" cmpd="sng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 w="6350"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900" b="0" i="0" u="non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914202848"/>
        <c:crosses val="autoZero"/>
        <c:crossBetween val="between"/>
      </c:valAx>
      <c:serAx>
        <c:axId val="832144048"/>
        <c:scaling>
          <c:orientation val="minMax"/>
        </c:scaling>
        <c:delete val="1"/>
        <c:axPos val="b"/>
        <c:majorTickMark val="out"/>
        <c:minorTickMark val="none"/>
        <c:tickLblPos val="nextTo"/>
        <c:crossAx val="914200672"/>
        <c:crosses val="autoZero"/>
        <c:tickMarkSkip val="1"/>
      </c:serAx>
      <c:spPr>
        <a:noFill/>
        <a:ln w="6350">
          <a:noFill/>
        </a:ln>
        <a:effectLst/>
      </c:spPr>
    </c:plotArea>
    <c:legend>
      <c:legendPos val="r"/>
      <c:legendEntry>
        <c:idx val="2"/>
        <c:delete val="1"/>
      </c:legendEntry>
      <c:legendEntry>
        <c:idx val="3"/>
        <c:delete val="1"/>
      </c:legendEntry>
      <c:legendEntry>
        <c:idx val="4"/>
        <c:delete val="1"/>
      </c:legendEntry>
      <c:legendEntry>
        <c:idx val="5"/>
        <c:delete val="1"/>
      </c:legendEntry>
      <c:legendEntry>
        <c:idx val="6"/>
        <c:delete val="1"/>
      </c:legendEntry>
      <c:legendEntry>
        <c:idx val="7"/>
        <c:delete val="1"/>
      </c:legendEntry>
      <c:legendEntry>
        <c:idx val="8"/>
        <c:delete val="1"/>
      </c:legendEntry>
      <c:legendEntry>
        <c:idx val="9"/>
        <c:delete val="1"/>
      </c:legendEntry>
      <c:legendEntry>
        <c:idx val="10"/>
        <c:delete val="1"/>
      </c:legendEntry>
      <c:legendEntry>
        <c:idx val="11"/>
        <c:delete val="1"/>
      </c:legendEntry>
      <c:layout>
        <c:manualLayout>
          <c:xMode val="edge"/>
          <c:yMode val="edge"/>
          <c:x val="0.57196866040031147"/>
          <c:y val="0.11887260620200252"/>
          <c:w val="0.35563013639688479"/>
          <c:h val="8.4520587943552702E-2"/>
        </c:manualLayout>
      </c:layout>
      <c:overlay val="0"/>
      <c:txPr>
        <a:bodyPr/>
        <a:lstStyle/>
        <a:p>
          <a:pPr rtl="0">
            <a:defRPr/>
          </a:pPr>
          <a:endParaRPr lang="ru-RU"/>
        </a:p>
      </c:txPr>
    </c:legend>
    <c:plotVisOnly val="1"/>
    <c:dispBlanksAs val="gap"/>
    <c:showDLblsOverMax val="0"/>
    <c:extLst xmlns:c16r2="http://schemas.microsoft.com/office/drawing/2015/06/chart"/>
  </c:chart>
  <c:spPr>
    <a:solidFill>
      <a:schemeClr val="bg1"/>
    </a:solidFill>
    <a:ln w="9525" cap="flat" cmpd="sng">
      <a:solidFill>
        <a:schemeClr val="tx1">
          <a:lumMod val="15000"/>
          <a:lumOff val="85000"/>
        </a:schemeClr>
      </a:solidFill>
      <a:round/>
    </a:ln>
    <a:effectLst/>
  </c:spPr>
  <c:externalData r:id="rId1">
    <c:autoUpdate val="0"/>
  </c:externalData>
  <c:userShapes r:id="rId2"/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2020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Лист1!$A$2:$A$8</c:f>
              <c:strCache>
                <c:ptCount val="7"/>
                <c:pt idx="0">
                  <c:v>Sc.hepatică</c:v>
                </c:pt>
                <c:pt idx="1">
                  <c:v>Sc.scheletului</c:v>
                </c:pt>
                <c:pt idx="2">
                  <c:v>Sc.schel.SPECT/CT</c:v>
                </c:pt>
                <c:pt idx="3">
                  <c:v>Sc.renală</c:v>
                </c:pt>
                <c:pt idx="4">
                  <c:v>PET/CT</c:v>
                </c:pt>
                <c:pt idx="5">
                  <c:v>Sc.paratiroidiană</c:v>
                </c:pt>
                <c:pt idx="6">
                  <c:v>Sc.gl.tiroide</c:v>
                </c:pt>
              </c:strCache>
            </c:strRef>
          </c:cat>
          <c:val>
            <c:numRef>
              <c:f>Лист1!$B$2:$B$8</c:f>
              <c:numCache>
                <c:formatCode>General</c:formatCode>
                <c:ptCount val="7"/>
                <c:pt idx="0">
                  <c:v>39</c:v>
                </c:pt>
                <c:pt idx="1">
                  <c:v>586</c:v>
                </c:pt>
                <c:pt idx="2">
                  <c:v>7</c:v>
                </c:pt>
                <c:pt idx="3">
                  <c:v>95</c:v>
                </c:pt>
                <c:pt idx="4">
                  <c:v>5</c:v>
                </c:pt>
                <c:pt idx="5">
                  <c:v>17</c:v>
                </c:pt>
                <c:pt idx="6">
                  <c:v>38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F11E-4BA1-9954-77D7A9B37FD3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2021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Лист1!$A$2:$A$8</c:f>
              <c:strCache>
                <c:ptCount val="7"/>
                <c:pt idx="0">
                  <c:v>Sc.hepatică</c:v>
                </c:pt>
                <c:pt idx="1">
                  <c:v>Sc.scheletului</c:v>
                </c:pt>
                <c:pt idx="2">
                  <c:v>Sc.schel.SPECT/CT</c:v>
                </c:pt>
                <c:pt idx="3">
                  <c:v>Sc.renală</c:v>
                </c:pt>
                <c:pt idx="4">
                  <c:v>PET/CT</c:v>
                </c:pt>
                <c:pt idx="5">
                  <c:v>Sc.paratiroidiană</c:v>
                </c:pt>
                <c:pt idx="6">
                  <c:v>Sc.gl.tiroide</c:v>
                </c:pt>
              </c:strCache>
            </c:strRef>
          </c:cat>
          <c:val>
            <c:numRef>
              <c:f>Лист1!$C$2:$C$8</c:f>
              <c:numCache>
                <c:formatCode>General</c:formatCode>
                <c:ptCount val="7"/>
                <c:pt idx="0">
                  <c:v>0</c:v>
                </c:pt>
                <c:pt idx="1">
                  <c:v>686</c:v>
                </c:pt>
                <c:pt idx="2">
                  <c:v>16</c:v>
                </c:pt>
                <c:pt idx="3">
                  <c:v>215</c:v>
                </c:pt>
                <c:pt idx="4">
                  <c:v>30</c:v>
                </c:pt>
                <c:pt idx="5">
                  <c:v>83</c:v>
                </c:pt>
                <c:pt idx="6">
                  <c:v>133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F11E-4BA1-9954-77D7A9B37FD3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Лист1!$A$2:$A$8</c:f>
              <c:strCache>
                <c:ptCount val="7"/>
                <c:pt idx="0">
                  <c:v>Sc.hepatică</c:v>
                </c:pt>
                <c:pt idx="1">
                  <c:v>Sc.scheletului</c:v>
                </c:pt>
                <c:pt idx="2">
                  <c:v>Sc.schel.SPECT/CT</c:v>
                </c:pt>
                <c:pt idx="3">
                  <c:v>Sc.renală</c:v>
                </c:pt>
                <c:pt idx="4">
                  <c:v>PET/CT</c:v>
                </c:pt>
                <c:pt idx="5">
                  <c:v>Sc.paratiroidiană</c:v>
                </c:pt>
                <c:pt idx="6">
                  <c:v>Sc.gl.tiroide</c:v>
                </c:pt>
              </c:strCache>
            </c:strRef>
          </c:cat>
          <c:val>
            <c:numRef>
              <c:f>Лист1!$D$2:$D$8</c:f>
              <c:numCache>
                <c:formatCode>General</c:formatCode>
                <c:ptCount val="7"/>
                <c:pt idx="0">
                  <c:v>0</c:v>
                </c:pt>
                <c:pt idx="1">
                  <c:v>968</c:v>
                </c:pt>
                <c:pt idx="2">
                  <c:v>21</c:v>
                </c:pt>
                <c:pt idx="3">
                  <c:v>239</c:v>
                </c:pt>
                <c:pt idx="4">
                  <c:v>99</c:v>
                </c:pt>
                <c:pt idx="5">
                  <c:v>104</c:v>
                </c:pt>
                <c:pt idx="6">
                  <c:v>100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F11E-4BA1-9954-77D7A9B37FD3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Лист1!$A$2:$A$8</c:f>
              <c:strCache>
                <c:ptCount val="7"/>
                <c:pt idx="0">
                  <c:v>Sc.hepatică</c:v>
                </c:pt>
                <c:pt idx="1">
                  <c:v>Sc.scheletului</c:v>
                </c:pt>
                <c:pt idx="2">
                  <c:v>Sc.schel.SPECT/CT</c:v>
                </c:pt>
                <c:pt idx="3">
                  <c:v>Sc.renală</c:v>
                </c:pt>
                <c:pt idx="4">
                  <c:v>PET/CT</c:v>
                </c:pt>
                <c:pt idx="5">
                  <c:v>Sc.paratiroidiană</c:v>
                </c:pt>
                <c:pt idx="6">
                  <c:v>Sc.gl.tiroide</c:v>
                </c:pt>
              </c:strCache>
            </c:strRef>
          </c:cat>
          <c:val>
            <c:numRef>
              <c:f>Лист1!$E$2:$E$8</c:f>
              <c:numCache>
                <c:formatCode>General</c:formatCode>
                <c:ptCount val="7"/>
                <c:pt idx="0">
                  <c:v>0</c:v>
                </c:pt>
                <c:pt idx="1">
                  <c:v>1331</c:v>
                </c:pt>
                <c:pt idx="2">
                  <c:v>5</c:v>
                </c:pt>
                <c:pt idx="3">
                  <c:v>390</c:v>
                </c:pt>
                <c:pt idx="4">
                  <c:v>184</c:v>
                </c:pt>
                <c:pt idx="5">
                  <c:v>98</c:v>
                </c:pt>
                <c:pt idx="6">
                  <c:v>97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F11E-4BA1-9954-77D7A9B37FD3}"/>
            </c:ext>
          </c:extLst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2024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Лист1!$A$2:$A$8</c:f>
              <c:strCache>
                <c:ptCount val="7"/>
                <c:pt idx="0">
                  <c:v>Sc.hepatică</c:v>
                </c:pt>
                <c:pt idx="1">
                  <c:v>Sc.scheletului</c:v>
                </c:pt>
                <c:pt idx="2">
                  <c:v>Sc.schel.SPECT/CT</c:v>
                </c:pt>
                <c:pt idx="3">
                  <c:v>Sc.renală</c:v>
                </c:pt>
                <c:pt idx="4">
                  <c:v>PET/CT</c:v>
                </c:pt>
                <c:pt idx="5">
                  <c:v>Sc.paratiroidiană</c:v>
                </c:pt>
                <c:pt idx="6">
                  <c:v>Sc.gl.tiroide</c:v>
                </c:pt>
              </c:strCache>
            </c:strRef>
          </c:cat>
          <c:val>
            <c:numRef>
              <c:f>Лист1!$F$2:$F$8</c:f>
              <c:numCache>
                <c:formatCode>General</c:formatCode>
                <c:ptCount val="7"/>
                <c:pt idx="0">
                  <c:v>22</c:v>
                </c:pt>
                <c:pt idx="1">
                  <c:v>1300</c:v>
                </c:pt>
                <c:pt idx="2">
                  <c:v>2</c:v>
                </c:pt>
                <c:pt idx="3">
                  <c:v>329</c:v>
                </c:pt>
                <c:pt idx="4">
                  <c:v>126</c:v>
                </c:pt>
                <c:pt idx="5">
                  <c:v>77</c:v>
                </c:pt>
                <c:pt idx="6">
                  <c:v>99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F11E-4BA1-9954-77D7A9B37FD3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789299280"/>
        <c:axId val="789304720"/>
      </c:barChart>
      <c:catAx>
        <c:axId val="7892992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789304720"/>
        <c:crosses val="autoZero"/>
        <c:auto val="1"/>
        <c:lblAlgn val="ctr"/>
        <c:lblOffset val="100"/>
        <c:noMultiLvlLbl val="0"/>
      </c:catAx>
      <c:valAx>
        <c:axId val="78930472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78929928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/>
      </a:pPr>
      <a:endParaRPr lang="ru-RU"/>
    </a:p>
  </c:txPr>
  <c:externalData r:id="rId3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2021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Лист1!$A$2:$A$3</c:f>
              <c:strCache>
                <c:ptCount val="2"/>
                <c:pt idx="0">
                  <c:v>Consultații solicitate</c:v>
                </c:pt>
                <c:pt idx="1">
                  <c:v>Consultații prestate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238</c:v>
                </c:pt>
                <c:pt idx="1">
                  <c:v>388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0BD3-490B-9D75-8CAC5D2857E7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2022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atMod val="103000"/>
                    <a:lumMod val="102000"/>
                    <a:tint val="94000"/>
                  </a:schemeClr>
                </a:gs>
                <a:gs pos="50000">
                  <a:schemeClr val="accent2">
                    <a:satMod val="110000"/>
                    <a:lumMod val="100000"/>
                    <a:shade val="100000"/>
                  </a:schemeClr>
                </a:gs>
                <a:gs pos="100000">
                  <a:schemeClr val="accent2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Лист1!$A$2:$A$3</c:f>
              <c:strCache>
                <c:ptCount val="2"/>
                <c:pt idx="0">
                  <c:v>Consultații solicitate</c:v>
                </c:pt>
                <c:pt idx="1">
                  <c:v>Consultații prestate</c:v>
                </c:pt>
              </c:strCache>
            </c:strRef>
          </c:cat>
          <c:val>
            <c:numRef>
              <c:f>Лист1!$C$2:$C$3</c:f>
              <c:numCache>
                <c:formatCode>General</c:formatCode>
                <c:ptCount val="2"/>
                <c:pt idx="0">
                  <c:v>319</c:v>
                </c:pt>
                <c:pt idx="1">
                  <c:v>592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0BD3-490B-9D75-8CAC5D2857E7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2023</c:v>
                </c:pt>
              </c:strCache>
            </c:strRef>
          </c:tx>
          <c:spPr>
            <a:gradFill rotWithShape="1">
              <a:gsLst>
                <a:gs pos="0">
                  <a:schemeClr val="accent3">
                    <a:satMod val="103000"/>
                    <a:lumMod val="102000"/>
                    <a:tint val="94000"/>
                  </a:schemeClr>
                </a:gs>
                <a:gs pos="50000">
                  <a:schemeClr val="accent3">
                    <a:satMod val="110000"/>
                    <a:lumMod val="100000"/>
                    <a:shade val="100000"/>
                  </a:schemeClr>
                </a:gs>
                <a:gs pos="100000">
                  <a:schemeClr val="accent3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Лист1!$A$2:$A$3</c:f>
              <c:strCache>
                <c:ptCount val="2"/>
                <c:pt idx="0">
                  <c:v>Consultații solicitate</c:v>
                </c:pt>
                <c:pt idx="1">
                  <c:v>Consultații prestate</c:v>
                </c:pt>
              </c:strCache>
            </c:strRef>
          </c:cat>
          <c:val>
            <c:numRef>
              <c:f>Лист1!$D$2:$D$3</c:f>
              <c:numCache>
                <c:formatCode>General</c:formatCode>
                <c:ptCount val="2"/>
                <c:pt idx="0">
                  <c:v>319</c:v>
                </c:pt>
                <c:pt idx="1">
                  <c:v>698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0BD3-490B-9D75-8CAC5D2857E7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2024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satMod val="103000"/>
                    <a:lumMod val="102000"/>
                    <a:tint val="94000"/>
                  </a:schemeClr>
                </a:gs>
                <a:gs pos="50000">
                  <a:schemeClr val="accent4">
                    <a:satMod val="110000"/>
                    <a:lumMod val="100000"/>
                    <a:shade val="100000"/>
                  </a:schemeClr>
                </a:gs>
                <a:gs pos="100000">
                  <a:schemeClr val="accent4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Лист1!$A$2:$A$3</c:f>
              <c:strCache>
                <c:ptCount val="2"/>
                <c:pt idx="0">
                  <c:v>Consultații solicitate</c:v>
                </c:pt>
                <c:pt idx="1">
                  <c:v>Consultații prestate</c:v>
                </c:pt>
              </c:strCache>
            </c:strRef>
          </c:cat>
          <c:val>
            <c:numRef>
              <c:f>Лист1!$E$2:$E$3</c:f>
              <c:numCache>
                <c:formatCode>General</c:formatCode>
                <c:ptCount val="2"/>
                <c:pt idx="0">
                  <c:v>488</c:v>
                </c:pt>
                <c:pt idx="1">
                  <c:v>721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0BD3-490B-9D75-8CAC5D2857E7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4"/>
        <c:axId val="601904608"/>
        <c:axId val="601893728"/>
      </c:barChart>
      <c:catAx>
        <c:axId val="6019046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601893728"/>
        <c:crosses val="autoZero"/>
        <c:auto val="1"/>
        <c:lblAlgn val="ctr"/>
        <c:lblOffset val="100"/>
        <c:noMultiLvlLbl val="0"/>
      </c:catAx>
      <c:valAx>
        <c:axId val="60189372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60190460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/>
      </a:pPr>
      <a:endParaRPr lang="ru-RU"/>
    </a:p>
  </c:txPr>
  <c:externalData r:id="rId3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2021</c:v>
                </c:pt>
              </c:strCache>
            </c:strRef>
          </c:tx>
          <c:spPr>
            <a:pattFill prst="narHorz">
              <a:fgClr>
                <a:schemeClr val="accent1"/>
              </a:fgClr>
              <a:bgClr>
                <a:schemeClr val="accent1">
                  <a:lumMod val="20000"/>
                  <a:lumOff val="80000"/>
                </a:schemeClr>
              </a:bgClr>
            </a:pattFill>
            <a:ln>
              <a:noFill/>
            </a:ln>
            <a:effectLst>
              <a:innerShdw blurRad="114300">
                <a:schemeClr val="accent1"/>
              </a:inn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Лист1!$A$2:$A$13</c:f>
              <c:strCache>
                <c:ptCount val="12"/>
                <c:pt idx="0">
                  <c:v>Chirurg</c:v>
                </c:pt>
                <c:pt idx="1">
                  <c:v>Urolog</c:v>
                </c:pt>
                <c:pt idx="2">
                  <c:v>Hepatolog</c:v>
                </c:pt>
                <c:pt idx="3">
                  <c:v>Chirurg vascular</c:v>
                </c:pt>
                <c:pt idx="4">
                  <c:v>Endocrinolog </c:v>
                </c:pt>
                <c:pt idx="5">
                  <c:v>Nefrolog </c:v>
                </c:pt>
                <c:pt idx="6">
                  <c:v>ORL</c:v>
                </c:pt>
                <c:pt idx="7">
                  <c:v>Reumatolog</c:v>
                </c:pt>
                <c:pt idx="8">
                  <c:v>Chirurg toracal</c:v>
                </c:pt>
                <c:pt idx="9">
                  <c:v>Oftalmolog</c:v>
                </c:pt>
                <c:pt idx="10">
                  <c:v>Cardiochirurg</c:v>
                </c:pt>
                <c:pt idx="11">
                  <c:v>Alergolog</c:v>
                </c:pt>
              </c:strCache>
            </c:strRef>
          </c:cat>
          <c:val>
            <c:numRef>
              <c:f>Лист1!$B$2:$B$13</c:f>
              <c:numCache>
                <c:formatCode>General</c:formatCode>
                <c:ptCount val="12"/>
                <c:pt idx="0">
                  <c:v>66</c:v>
                </c:pt>
                <c:pt idx="1">
                  <c:v>31</c:v>
                </c:pt>
                <c:pt idx="2">
                  <c:v>42</c:v>
                </c:pt>
                <c:pt idx="3">
                  <c:v>40</c:v>
                </c:pt>
                <c:pt idx="4">
                  <c:v>84</c:v>
                </c:pt>
                <c:pt idx="5">
                  <c:v>12</c:v>
                </c:pt>
                <c:pt idx="6">
                  <c:v>12</c:v>
                </c:pt>
                <c:pt idx="7">
                  <c:v>21</c:v>
                </c:pt>
                <c:pt idx="8">
                  <c:v>71</c:v>
                </c:pt>
                <c:pt idx="9">
                  <c:v>3</c:v>
                </c:pt>
                <c:pt idx="10">
                  <c:v>4</c:v>
                </c:pt>
                <c:pt idx="11">
                  <c:v>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5658-4767-BD4F-A8E73A011D88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2022</c:v>
                </c:pt>
              </c:strCache>
            </c:strRef>
          </c:tx>
          <c:spPr>
            <a:pattFill prst="narHorz">
              <a:fgClr>
                <a:schemeClr val="accent2"/>
              </a:fgClr>
              <a:bgClr>
                <a:schemeClr val="accent2">
                  <a:lumMod val="20000"/>
                  <a:lumOff val="80000"/>
                </a:schemeClr>
              </a:bgClr>
            </a:pattFill>
            <a:ln>
              <a:noFill/>
            </a:ln>
            <a:effectLst>
              <a:innerShdw blurRad="114300">
                <a:schemeClr val="accent2"/>
              </a:inn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Лист1!$A$2:$A$13</c:f>
              <c:strCache>
                <c:ptCount val="12"/>
                <c:pt idx="0">
                  <c:v>Chirurg</c:v>
                </c:pt>
                <c:pt idx="1">
                  <c:v>Urolog</c:v>
                </c:pt>
                <c:pt idx="2">
                  <c:v>Hepatolog</c:v>
                </c:pt>
                <c:pt idx="3">
                  <c:v>Chirurg vascular</c:v>
                </c:pt>
                <c:pt idx="4">
                  <c:v>Endocrinolog </c:v>
                </c:pt>
                <c:pt idx="5">
                  <c:v>Nefrolog </c:v>
                </c:pt>
                <c:pt idx="6">
                  <c:v>ORL</c:v>
                </c:pt>
                <c:pt idx="7">
                  <c:v>Reumatolog</c:v>
                </c:pt>
                <c:pt idx="8">
                  <c:v>Chirurg toracal</c:v>
                </c:pt>
                <c:pt idx="9">
                  <c:v>Oftalmolog</c:v>
                </c:pt>
                <c:pt idx="10">
                  <c:v>Cardiochirurg</c:v>
                </c:pt>
                <c:pt idx="11">
                  <c:v>Alergolog</c:v>
                </c:pt>
              </c:strCache>
            </c:strRef>
          </c:cat>
          <c:val>
            <c:numRef>
              <c:f>Лист1!$C$2:$C$13</c:f>
              <c:numCache>
                <c:formatCode>General</c:formatCode>
                <c:ptCount val="12"/>
                <c:pt idx="0">
                  <c:v>51</c:v>
                </c:pt>
                <c:pt idx="1">
                  <c:v>45</c:v>
                </c:pt>
                <c:pt idx="2">
                  <c:v>59</c:v>
                </c:pt>
                <c:pt idx="3">
                  <c:v>65</c:v>
                </c:pt>
                <c:pt idx="4">
                  <c:v>101</c:v>
                </c:pt>
                <c:pt idx="5">
                  <c:v>16</c:v>
                </c:pt>
                <c:pt idx="6">
                  <c:v>32</c:v>
                </c:pt>
                <c:pt idx="7">
                  <c:v>64</c:v>
                </c:pt>
                <c:pt idx="8">
                  <c:v>137</c:v>
                </c:pt>
                <c:pt idx="9">
                  <c:v>9</c:v>
                </c:pt>
                <c:pt idx="10">
                  <c:v>10</c:v>
                </c:pt>
                <c:pt idx="11">
                  <c:v>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5658-4767-BD4F-A8E73A011D88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2023</c:v>
                </c:pt>
              </c:strCache>
            </c:strRef>
          </c:tx>
          <c:spPr>
            <a:pattFill prst="narHorz">
              <a:fgClr>
                <a:schemeClr val="accent3"/>
              </a:fgClr>
              <a:bgClr>
                <a:schemeClr val="accent3">
                  <a:lumMod val="20000"/>
                  <a:lumOff val="80000"/>
                </a:schemeClr>
              </a:bgClr>
            </a:pattFill>
            <a:ln>
              <a:noFill/>
            </a:ln>
            <a:effectLst>
              <a:innerShdw blurRad="114300">
                <a:schemeClr val="accent3"/>
              </a:inn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Лист1!$A$2:$A$13</c:f>
              <c:strCache>
                <c:ptCount val="12"/>
                <c:pt idx="0">
                  <c:v>Chirurg</c:v>
                </c:pt>
                <c:pt idx="1">
                  <c:v>Urolog</c:v>
                </c:pt>
                <c:pt idx="2">
                  <c:v>Hepatolog</c:v>
                </c:pt>
                <c:pt idx="3">
                  <c:v>Chirurg vascular</c:v>
                </c:pt>
                <c:pt idx="4">
                  <c:v>Endocrinolog </c:v>
                </c:pt>
                <c:pt idx="5">
                  <c:v>Nefrolog </c:v>
                </c:pt>
                <c:pt idx="6">
                  <c:v>ORL</c:v>
                </c:pt>
                <c:pt idx="7">
                  <c:v>Reumatolog</c:v>
                </c:pt>
                <c:pt idx="8">
                  <c:v>Chirurg toracal</c:v>
                </c:pt>
                <c:pt idx="9">
                  <c:v>Oftalmolog</c:v>
                </c:pt>
                <c:pt idx="10">
                  <c:v>Cardiochirurg</c:v>
                </c:pt>
                <c:pt idx="11">
                  <c:v>Alergolog</c:v>
                </c:pt>
              </c:strCache>
            </c:strRef>
          </c:cat>
          <c:val>
            <c:numRef>
              <c:f>Лист1!$D$2:$D$13</c:f>
              <c:numCache>
                <c:formatCode>General</c:formatCode>
                <c:ptCount val="12"/>
                <c:pt idx="0">
                  <c:v>61</c:v>
                </c:pt>
                <c:pt idx="1">
                  <c:v>37</c:v>
                </c:pt>
                <c:pt idx="2">
                  <c:v>89</c:v>
                </c:pt>
                <c:pt idx="3">
                  <c:v>60</c:v>
                </c:pt>
                <c:pt idx="4">
                  <c:v>115</c:v>
                </c:pt>
                <c:pt idx="5">
                  <c:v>32</c:v>
                </c:pt>
                <c:pt idx="6">
                  <c:v>34</c:v>
                </c:pt>
                <c:pt idx="7">
                  <c:v>77</c:v>
                </c:pt>
                <c:pt idx="8">
                  <c:v>148</c:v>
                </c:pt>
                <c:pt idx="9">
                  <c:v>11</c:v>
                </c:pt>
                <c:pt idx="10">
                  <c:v>21</c:v>
                </c:pt>
                <c:pt idx="11">
                  <c:v>13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5658-4767-BD4F-A8E73A011D88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2024</c:v>
                </c:pt>
              </c:strCache>
            </c:strRef>
          </c:tx>
          <c:spPr>
            <a:pattFill prst="narHorz">
              <a:fgClr>
                <a:schemeClr val="accent4"/>
              </a:fgClr>
              <a:bgClr>
                <a:schemeClr val="accent4">
                  <a:lumMod val="20000"/>
                  <a:lumOff val="80000"/>
                </a:schemeClr>
              </a:bgClr>
            </a:pattFill>
            <a:ln>
              <a:noFill/>
            </a:ln>
            <a:effectLst>
              <a:innerShdw blurRad="114300">
                <a:schemeClr val="accent4"/>
              </a:inn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Лист1!$A$2:$A$13</c:f>
              <c:strCache>
                <c:ptCount val="12"/>
                <c:pt idx="0">
                  <c:v>Chirurg</c:v>
                </c:pt>
                <c:pt idx="1">
                  <c:v>Urolog</c:v>
                </c:pt>
                <c:pt idx="2">
                  <c:v>Hepatolog</c:v>
                </c:pt>
                <c:pt idx="3">
                  <c:v>Chirurg vascular</c:v>
                </c:pt>
                <c:pt idx="4">
                  <c:v>Endocrinolog </c:v>
                </c:pt>
                <c:pt idx="5">
                  <c:v>Nefrolog </c:v>
                </c:pt>
                <c:pt idx="6">
                  <c:v>ORL</c:v>
                </c:pt>
                <c:pt idx="7">
                  <c:v>Reumatolog</c:v>
                </c:pt>
                <c:pt idx="8">
                  <c:v>Chirurg toracal</c:v>
                </c:pt>
                <c:pt idx="9">
                  <c:v>Oftalmolog</c:v>
                </c:pt>
                <c:pt idx="10">
                  <c:v>Cardiochirurg</c:v>
                </c:pt>
                <c:pt idx="11">
                  <c:v>Alergolog</c:v>
                </c:pt>
              </c:strCache>
            </c:strRef>
          </c:cat>
          <c:val>
            <c:numRef>
              <c:f>Лист1!$E$2:$E$13</c:f>
              <c:numCache>
                <c:formatCode>General</c:formatCode>
                <c:ptCount val="12"/>
                <c:pt idx="0">
                  <c:v>82</c:v>
                </c:pt>
                <c:pt idx="1">
                  <c:v>51</c:v>
                </c:pt>
                <c:pt idx="2">
                  <c:v>66</c:v>
                </c:pt>
                <c:pt idx="3">
                  <c:v>60</c:v>
                </c:pt>
                <c:pt idx="4">
                  <c:v>137</c:v>
                </c:pt>
                <c:pt idx="5">
                  <c:v>46</c:v>
                </c:pt>
                <c:pt idx="6">
                  <c:v>66</c:v>
                </c:pt>
                <c:pt idx="7">
                  <c:v>51</c:v>
                </c:pt>
                <c:pt idx="8">
                  <c:v>104</c:v>
                </c:pt>
                <c:pt idx="9">
                  <c:v>14</c:v>
                </c:pt>
                <c:pt idx="10">
                  <c:v>31</c:v>
                </c:pt>
                <c:pt idx="11">
                  <c:v>13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5658-4767-BD4F-A8E73A011D88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64"/>
        <c:overlap val="-22"/>
        <c:axId val="417394304"/>
        <c:axId val="981509600"/>
      </c:barChart>
      <c:catAx>
        <c:axId val="4173943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981509600"/>
        <c:crosses val="autoZero"/>
        <c:auto val="1"/>
        <c:lblAlgn val="ctr"/>
        <c:lblOffset val="100"/>
        <c:noMultiLvlLbl val="0"/>
      </c:catAx>
      <c:valAx>
        <c:axId val="98150960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41739430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/>
      </a:pPr>
      <a:endParaRPr lang="ru-RU"/>
    </a:p>
  </c:txPr>
  <c:externalData r:id="rId3">
    <c:autoUpdate val="0"/>
  </c:externalData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Лист1!$A$2:$A$13</c:f>
              <c:strCache>
                <c:ptCount val="12"/>
                <c:pt idx="0">
                  <c:v>Hematolog </c:v>
                </c:pt>
                <c:pt idx="1">
                  <c:v>Ftiziatru</c:v>
                </c:pt>
                <c:pt idx="2">
                  <c:v>Cardiolog </c:v>
                </c:pt>
                <c:pt idx="3">
                  <c:v>Oncolog</c:v>
                </c:pt>
                <c:pt idx="4">
                  <c:v>Traumatolog</c:v>
                </c:pt>
                <c:pt idx="5">
                  <c:v>Infecționist </c:v>
                </c:pt>
                <c:pt idx="6">
                  <c:v>Narcolog </c:v>
                </c:pt>
                <c:pt idx="7">
                  <c:v>Dermatovenerolog </c:v>
                </c:pt>
                <c:pt idx="8">
                  <c:v>Neurolog </c:v>
                </c:pt>
                <c:pt idx="9">
                  <c:v>Ginecolog </c:v>
                </c:pt>
                <c:pt idx="10">
                  <c:v>Psihiatru</c:v>
                </c:pt>
                <c:pt idx="11">
                  <c:v>Alți </c:v>
                </c:pt>
              </c:strCache>
            </c:strRef>
          </c:cat>
          <c:val>
            <c:numRef>
              <c:f>Лист1!$B$2:$B$13</c:f>
              <c:numCache>
                <c:formatCode>General</c:formatCode>
                <c:ptCount val="12"/>
                <c:pt idx="0">
                  <c:v>1</c:v>
                </c:pt>
                <c:pt idx="1">
                  <c:v>37</c:v>
                </c:pt>
                <c:pt idx="2">
                  <c:v>126</c:v>
                </c:pt>
                <c:pt idx="3">
                  <c:v>19</c:v>
                </c:pt>
                <c:pt idx="4">
                  <c:v>9</c:v>
                </c:pt>
                <c:pt idx="5">
                  <c:v>9</c:v>
                </c:pt>
                <c:pt idx="6">
                  <c:v>2</c:v>
                </c:pt>
                <c:pt idx="7">
                  <c:v>17</c:v>
                </c:pt>
                <c:pt idx="8">
                  <c:v>5</c:v>
                </c:pt>
                <c:pt idx="9">
                  <c:v>10</c:v>
                </c:pt>
                <c:pt idx="10">
                  <c:v>0</c:v>
                </c:pt>
                <c:pt idx="11">
                  <c:v>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89C6-4FAD-A3EB-F44F4AFB8E76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Лист1!$A$2:$A$13</c:f>
              <c:strCache>
                <c:ptCount val="12"/>
                <c:pt idx="0">
                  <c:v>Hematolog </c:v>
                </c:pt>
                <c:pt idx="1">
                  <c:v>Ftiziatru</c:v>
                </c:pt>
                <c:pt idx="2">
                  <c:v>Cardiolog </c:v>
                </c:pt>
                <c:pt idx="3">
                  <c:v>Oncolog</c:v>
                </c:pt>
                <c:pt idx="4">
                  <c:v>Traumatolog</c:v>
                </c:pt>
                <c:pt idx="5">
                  <c:v>Infecționist </c:v>
                </c:pt>
                <c:pt idx="6">
                  <c:v>Narcolog </c:v>
                </c:pt>
                <c:pt idx="7">
                  <c:v>Dermatovenerolog </c:v>
                </c:pt>
                <c:pt idx="8">
                  <c:v>Neurolog </c:v>
                </c:pt>
                <c:pt idx="9">
                  <c:v>Ginecolog </c:v>
                </c:pt>
                <c:pt idx="10">
                  <c:v>Psihiatru</c:v>
                </c:pt>
                <c:pt idx="11">
                  <c:v>Alți </c:v>
                </c:pt>
              </c:strCache>
            </c:strRef>
          </c:cat>
          <c:val>
            <c:numRef>
              <c:f>Лист1!$C$2:$C$13</c:f>
              <c:numCache>
                <c:formatCode>General</c:formatCode>
                <c:ptCount val="12"/>
                <c:pt idx="0">
                  <c:v>14</c:v>
                </c:pt>
                <c:pt idx="1">
                  <c:v>39</c:v>
                </c:pt>
                <c:pt idx="2">
                  <c:v>181</c:v>
                </c:pt>
                <c:pt idx="3">
                  <c:v>28</c:v>
                </c:pt>
                <c:pt idx="4">
                  <c:v>16</c:v>
                </c:pt>
                <c:pt idx="5">
                  <c:v>14</c:v>
                </c:pt>
                <c:pt idx="6">
                  <c:v>6</c:v>
                </c:pt>
                <c:pt idx="7">
                  <c:v>4</c:v>
                </c:pt>
                <c:pt idx="8">
                  <c:v>2</c:v>
                </c:pt>
                <c:pt idx="9">
                  <c:v>9</c:v>
                </c:pt>
                <c:pt idx="10">
                  <c:v>6</c:v>
                </c:pt>
                <c:pt idx="11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89C6-4FAD-A3EB-F44F4AFB8E76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Лист1!$A$2:$A$13</c:f>
              <c:strCache>
                <c:ptCount val="12"/>
                <c:pt idx="0">
                  <c:v>Hematolog </c:v>
                </c:pt>
                <c:pt idx="1">
                  <c:v>Ftiziatru</c:v>
                </c:pt>
                <c:pt idx="2">
                  <c:v>Cardiolog </c:v>
                </c:pt>
                <c:pt idx="3">
                  <c:v>Oncolog</c:v>
                </c:pt>
                <c:pt idx="4">
                  <c:v>Traumatolog</c:v>
                </c:pt>
                <c:pt idx="5">
                  <c:v>Infecționist </c:v>
                </c:pt>
                <c:pt idx="6">
                  <c:v>Narcolog </c:v>
                </c:pt>
                <c:pt idx="7">
                  <c:v>Dermatovenerolog </c:v>
                </c:pt>
                <c:pt idx="8">
                  <c:v>Neurolog </c:v>
                </c:pt>
                <c:pt idx="9">
                  <c:v>Ginecolog </c:v>
                </c:pt>
                <c:pt idx="10">
                  <c:v>Psihiatru</c:v>
                </c:pt>
                <c:pt idx="11">
                  <c:v>Alți </c:v>
                </c:pt>
              </c:strCache>
            </c:strRef>
          </c:cat>
          <c:val>
            <c:numRef>
              <c:f>Лист1!$D$2:$D$13</c:f>
              <c:numCache>
                <c:formatCode>General</c:formatCode>
                <c:ptCount val="12"/>
                <c:pt idx="0">
                  <c:v>10</c:v>
                </c:pt>
                <c:pt idx="1">
                  <c:v>48</c:v>
                </c:pt>
                <c:pt idx="2">
                  <c:v>191</c:v>
                </c:pt>
                <c:pt idx="3">
                  <c:v>33</c:v>
                </c:pt>
                <c:pt idx="4">
                  <c:v>11</c:v>
                </c:pt>
                <c:pt idx="5">
                  <c:v>12</c:v>
                </c:pt>
                <c:pt idx="6">
                  <c:v>3</c:v>
                </c:pt>
                <c:pt idx="7">
                  <c:v>6</c:v>
                </c:pt>
                <c:pt idx="8">
                  <c:v>6</c:v>
                </c:pt>
                <c:pt idx="9">
                  <c:v>6</c:v>
                </c:pt>
                <c:pt idx="10">
                  <c:v>6</c:v>
                </c:pt>
                <c:pt idx="11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89C6-4FAD-A3EB-F44F4AFB8E76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2024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Лист1!$A$2:$A$13</c:f>
              <c:strCache>
                <c:ptCount val="12"/>
                <c:pt idx="0">
                  <c:v>Hematolog </c:v>
                </c:pt>
                <c:pt idx="1">
                  <c:v>Ftiziatru</c:v>
                </c:pt>
                <c:pt idx="2">
                  <c:v>Cardiolog </c:v>
                </c:pt>
                <c:pt idx="3">
                  <c:v>Oncolog</c:v>
                </c:pt>
                <c:pt idx="4">
                  <c:v>Traumatolog</c:v>
                </c:pt>
                <c:pt idx="5">
                  <c:v>Infecționist </c:v>
                </c:pt>
                <c:pt idx="6">
                  <c:v>Narcolog </c:v>
                </c:pt>
                <c:pt idx="7">
                  <c:v>Dermatovenerolog </c:v>
                </c:pt>
                <c:pt idx="8">
                  <c:v>Neurolog </c:v>
                </c:pt>
                <c:pt idx="9">
                  <c:v>Ginecolog </c:v>
                </c:pt>
                <c:pt idx="10">
                  <c:v>Psihiatru</c:v>
                </c:pt>
                <c:pt idx="11">
                  <c:v>Alți </c:v>
                </c:pt>
              </c:strCache>
            </c:strRef>
          </c:cat>
          <c:val>
            <c:numRef>
              <c:f>Лист1!$E$2:$E$13</c:f>
              <c:numCache>
                <c:formatCode>General</c:formatCode>
                <c:ptCount val="12"/>
                <c:pt idx="0">
                  <c:v>8</c:v>
                </c:pt>
                <c:pt idx="1">
                  <c:v>67</c:v>
                </c:pt>
                <c:pt idx="2">
                  <c:v>250</c:v>
                </c:pt>
                <c:pt idx="3">
                  <c:v>61</c:v>
                </c:pt>
                <c:pt idx="4">
                  <c:v>26</c:v>
                </c:pt>
                <c:pt idx="5">
                  <c:v>29</c:v>
                </c:pt>
                <c:pt idx="6">
                  <c:v>1</c:v>
                </c:pt>
                <c:pt idx="7">
                  <c:v>24</c:v>
                </c:pt>
                <c:pt idx="8">
                  <c:v>1</c:v>
                </c:pt>
                <c:pt idx="9">
                  <c:v>10</c:v>
                </c:pt>
                <c:pt idx="10">
                  <c:v>10</c:v>
                </c:pt>
                <c:pt idx="11">
                  <c:v>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89C6-4FAD-A3EB-F44F4AFB8E76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444"/>
        <c:overlap val="-90"/>
        <c:axId val="981500896"/>
        <c:axId val="981496544"/>
      </c:barChart>
      <c:catAx>
        <c:axId val="98150089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981496544"/>
        <c:crosses val="autoZero"/>
        <c:auto val="1"/>
        <c:lblAlgn val="ctr"/>
        <c:lblOffset val="100"/>
        <c:noMultiLvlLbl val="0"/>
      </c:catAx>
      <c:valAx>
        <c:axId val="981496544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98150089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/>
      </a:pPr>
      <a:endParaRPr lang="ru-RU"/>
    </a:p>
  </c:txPr>
  <c:externalData r:id="rId3">
    <c:autoUpdate val="0"/>
  </c:externalData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Лист1!$A$2:$A$11</c:f>
              <c:strCache>
                <c:ptCount val="10"/>
                <c:pt idx="0">
                  <c:v>Kl.pneumoniae</c:v>
                </c:pt>
                <c:pt idx="1">
                  <c:v>E.coli</c:v>
                </c:pt>
                <c:pt idx="2">
                  <c:v>Ps.aeruginosa</c:v>
                </c:pt>
                <c:pt idx="3">
                  <c:v>Ent. faecalis</c:v>
                </c:pt>
                <c:pt idx="4">
                  <c:v>C.albicans</c:v>
                </c:pt>
                <c:pt idx="5">
                  <c:v>A.baumannii</c:v>
                </c:pt>
                <c:pt idx="6">
                  <c:v>S.aureus</c:v>
                </c:pt>
                <c:pt idx="7">
                  <c:v>S.epidermidis</c:v>
                </c:pt>
                <c:pt idx="8">
                  <c:v>S.haemolyticus</c:v>
                </c:pt>
                <c:pt idx="9">
                  <c:v>C.difficile</c:v>
                </c:pt>
              </c:strCache>
            </c:strRef>
          </c:cat>
          <c:val>
            <c:numRef>
              <c:f>Лист1!$B$2:$B$11</c:f>
              <c:numCache>
                <c:formatCode>General</c:formatCode>
                <c:ptCount val="10"/>
                <c:pt idx="0">
                  <c:v>17.84</c:v>
                </c:pt>
                <c:pt idx="1">
                  <c:v>6.17</c:v>
                </c:pt>
                <c:pt idx="2">
                  <c:v>13.88</c:v>
                </c:pt>
                <c:pt idx="3">
                  <c:v>4.1900000000000004</c:v>
                </c:pt>
                <c:pt idx="4">
                  <c:v>7.71</c:v>
                </c:pt>
                <c:pt idx="5">
                  <c:v>3.52</c:v>
                </c:pt>
                <c:pt idx="6">
                  <c:v>4.8499999999999996</c:v>
                </c:pt>
                <c:pt idx="7">
                  <c:v>5.51</c:v>
                </c:pt>
                <c:pt idx="8">
                  <c:v>4.1900000000000004</c:v>
                </c:pt>
                <c:pt idx="9">
                  <c:v>9.25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5D2C-48C1-A936-F423B71D575E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2024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Лист1!$A$2:$A$11</c:f>
              <c:strCache>
                <c:ptCount val="10"/>
                <c:pt idx="0">
                  <c:v>Kl.pneumoniae</c:v>
                </c:pt>
                <c:pt idx="1">
                  <c:v>E.coli</c:v>
                </c:pt>
                <c:pt idx="2">
                  <c:v>Ps.aeruginosa</c:v>
                </c:pt>
                <c:pt idx="3">
                  <c:v>Ent. faecalis</c:v>
                </c:pt>
                <c:pt idx="4">
                  <c:v>C.albicans</c:v>
                </c:pt>
                <c:pt idx="5">
                  <c:v>A.baumannii</c:v>
                </c:pt>
                <c:pt idx="6">
                  <c:v>S.aureus</c:v>
                </c:pt>
                <c:pt idx="7">
                  <c:v>S.epidermidis</c:v>
                </c:pt>
                <c:pt idx="8">
                  <c:v>S.haemolyticus</c:v>
                </c:pt>
                <c:pt idx="9">
                  <c:v>C.difficile</c:v>
                </c:pt>
              </c:strCache>
            </c:strRef>
          </c:cat>
          <c:val>
            <c:numRef>
              <c:f>Лист1!$C$2:$C$11</c:f>
              <c:numCache>
                <c:formatCode>General</c:formatCode>
                <c:ptCount val="10"/>
                <c:pt idx="0">
                  <c:v>23.53</c:v>
                </c:pt>
                <c:pt idx="1">
                  <c:v>10.25</c:v>
                </c:pt>
                <c:pt idx="2">
                  <c:v>10.119999999999999</c:v>
                </c:pt>
                <c:pt idx="3">
                  <c:v>6.57</c:v>
                </c:pt>
                <c:pt idx="4">
                  <c:v>6.97</c:v>
                </c:pt>
                <c:pt idx="5">
                  <c:v>4.29</c:v>
                </c:pt>
                <c:pt idx="6">
                  <c:v>5.76</c:v>
                </c:pt>
                <c:pt idx="7">
                  <c:v>3.82</c:v>
                </c:pt>
                <c:pt idx="8">
                  <c:v>3.08</c:v>
                </c:pt>
                <c:pt idx="9">
                  <c:v>3.38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5D2C-48C1-A936-F423B71D575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981498176"/>
        <c:axId val="981510688"/>
      </c:barChart>
      <c:catAx>
        <c:axId val="9814981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981510688"/>
        <c:crosses val="autoZero"/>
        <c:auto val="1"/>
        <c:lblAlgn val="ctr"/>
        <c:lblOffset val="100"/>
        <c:noMultiLvlLbl val="0"/>
      </c:catAx>
      <c:valAx>
        <c:axId val="98151068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98149817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/>
      </a:pPr>
      <a:endParaRPr lang="ru-RU"/>
    </a:p>
  </c:txPr>
  <c:externalData r:id="rId3">
    <c:autoUpdate val="0"/>
  </c:externalData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8325440298223594E-2"/>
          <c:y val="3.5914010816902785E-2"/>
          <c:w val="0.95080499448438582"/>
          <c:h val="0.8803011855204075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gradFill flip="none" rotWithShape="1">
              <a:gsLst>
                <a:gs pos="0">
                  <a:schemeClr val="accent1"/>
                </a:gs>
                <a:gs pos="75000">
                  <a:schemeClr val="accent1">
                    <a:lumMod val="60000"/>
                    <a:lumOff val="40000"/>
                  </a:schemeClr>
                </a:gs>
                <a:gs pos="51000">
                  <a:schemeClr val="accent1">
                    <a:alpha val="75000"/>
                  </a:schemeClr>
                </a:gs>
                <a:gs pos="100000">
                  <a:schemeClr val="accent1">
                    <a:lumMod val="20000"/>
                    <a:lumOff val="80000"/>
                    <a:alpha val="15000"/>
                  </a:schemeClr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trendline>
            <c:spPr>
              <a:ln w="9525" cap="rnd">
                <a:solidFill>
                  <a:schemeClr val="accent1"/>
                </a:solidFill>
              </a:ln>
              <a:effectLst/>
            </c:spPr>
            <c:trendlineType val="movingAvg"/>
            <c:period val="2"/>
            <c:dispRSqr val="0"/>
            <c:dispEq val="0"/>
          </c:trendline>
          <c:cat>
            <c:numRef>
              <c:f>Sheet1!$A$3:$A$11</c:f>
              <c:numCache>
                <c:formatCode>General</c:formatCode>
                <c:ptCount val="9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</c:v>
                </c:pt>
                <c:pt idx="8">
                  <c:v>2024</c:v>
                </c:pt>
              </c:numCache>
            </c:numRef>
          </c:cat>
          <c:val>
            <c:numRef>
              <c:f>Sheet1!$B$3:$B$11</c:f>
              <c:numCache>
                <c:formatCode>General</c:formatCode>
                <c:ptCount val="9"/>
                <c:pt idx="0">
                  <c:v>8</c:v>
                </c:pt>
                <c:pt idx="1">
                  <c:v>18</c:v>
                </c:pt>
                <c:pt idx="2">
                  <c:v>21</c:v>
                </c:pt>
                <c:pt idx="3">
                  <c:v>5</c:v>
                </c:pt>
                <c:pt idx="4">
                  <c:v>2</c:v>
                </c:pt>
                <c:pt idx="5">
                  <c:v>2</c:v>
                </c:pt>
                <c:pt idx="6">
                  <c:v>34</c:v>
                </c:pt>
                <c:pt idx="7">
                  <c:v>50</c:v>
                </c:pt>
                <c:pt idx="8">
                  <c:v>55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F932-4243-895E-39D802E07A40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355"/>
        <c:overlap val="-70"/>
        <c:axId val="981503616"/>
        <c:axId val="981501440"/>
      </c:barChart>
      <c:catAx>
        <c:axId val="9815036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981501440"/>
        <c:crosses val="autoZero"/>
        <c:auto val="1"/>
        <c:lblAlgn val="ctr"/>
        <c:lblOffset val="100"/>
        <c:noMultiLvlLbl val="0"/>
      </c:catAx>
      <c:valAx>
        <c:axId val="981501440"/>
        <c:scaling>
          <c:orientation val="minMax"/>
        </c:scaling>
        <c:delete val="0"/>
        <c:axPos val="l"/>
        <c:majorGridlines>
          <c:spPr>
            <a:ln w="9525" cap="flat" cmpd="sng" algn="ctr">
              <a:gradFill>
                <a:gsLst>
                  <a:gs pos="100000">
                    <a:schemeClr val="tx1">
                      <a:lumMod val="5000"/>
                      <a:lumOff val="95000"/>
                    </a:schemeClr>
                  </a:gs>
                  <a:gs pos="0">
                    <a:schemeClr val="tx1">
                      <a:lumMod val="25000"/>
                      <a:lumOff val="75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98150361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Diferite medicamente cu acțiune asupra tractului digestiv (Acid tioctic)</c:v>
                </c:pt>
                <c:pt idx="1">
                  <c:v>Antibiotice</c:v>
                </c:pt>
                <c:pt idx="2">
                  <c:v>Imunodepresoare, inhibitori de interleukină</c:v>
                </c:pt>
                <c:pt idx="3">
                  <c:v>Soluții de electroliți (Magneziu sulfat)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6</c:v>
                </c:pt>
                <c:pt idx="1">
                  <c:v>9</c:v>
                </c:pt>
                <c:pt idx="2">
                  <c:v>3</c:v>
                </c:pt>
                <c:pt idx="3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4058-40EC-8E22-F678084D6F0C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2024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Diferite medicamente cu acțiune asupra tractului digestiv (Acid tioctic)</c:v>
                </c:pt>
                <c:pt idx="1">
                  <c:v>Antibiotice</c:v>
                </c:pt>
                <c:pt idx="2">
                  <c:v>Imunodepresoare, inhibitori de interleukină</c:v>
                </c:pt>
                <c:pt idx="3">
                  <c:v>Soluții de electroliți (Magneziu sulfat)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9</c:v>
                </c:pt>
                <c:pt idx="1">
                  <c:v>8</c:v>
                </c:pt>
                <c:pt idx="2">
                  <c:v>4</c:v>
                </c:pt>
                <c:pt idx="3">
                  <c:v>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4058-40EC-8E22-F678084D6F0C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981505792"/>
        <c:axId val="981496000"/>
      </c:barChart>
      <c:catAx>
        <c:axId val="9815057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981496000"/>
        <c:crosses val="autoZero"/>
        <c:auto val="1"/>
        <c:lblAlgn val="ctr"/>
        <c:lblOffset val="100"/>
        <c:noMultiLvlLbl val="0"/>
      </c:catAx>
      <c:valAx>
        <c:axId val="9814960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98150579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2019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numărul transfuziilor produselor sanguine </c:v>
                </c:pt>
                <c:pt idx="1">
                  <c:v>nr. de recipienți care au primit produse sanguine</c:v>
                </c:pt>
                <c:pt idx="2">
                  <c:v>reacții postransfuzionale 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31223</c:v>
                </c:pt>
                <c:pt idx="1">
                  <c:v>3174</c:v>
                </c:pt>
                <c:pt idx="2">
                  <c:v>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CDE6-4CFD-869A-A62B9BCFE744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2020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numărul transfuziilor produselor sanguine </c:v>
                </c:pt>
                <c:pt idx="1">
                  <c:v>nr. de recipienți care au primit produse sanguine</c:v>
                </c:pt>
                <c:pt idx="2">
                  <c:v>reacții postransfuzionale 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36491</c:v>
                </c:pt>
                <c:pt idx="1">
                  <c:v>4655</c:v>
                </c:pt>
                <c:pt idx="2">
                  <c:v>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CDE6-4CFD-869A-A62B9BCFE744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2021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numărul transfuziilor produselor sanguine </c:v>
                </c:pt>
                <c:pt idx="1">
                  <c:v>nr. de recipienți care au primit produse sanguine</c:v>
                </c:pt>
                <c:pt idx="2">
                  <c:v>reacții postransfuzionale </c:v>
                </c:pt>
              </c:strCache>
            </c:strRef>
          </c:cat>
          <c:val>
            <c:numRef>
              <c:f>Лист1!$D$2:$D$4</c:f>
              <c:numCache>
                <c:formatCode>General</c:formatCode>
                <c:ptCount val="3"/>
                <c:pt idx="0">
                  <c:v>40170</c:v>
                </c:pt>
                <c:pt idx="1">
                  <c:v>4079</c:v>
                </c:pt>
                <c:pt idx="2">
                  <c:v>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CDE6-4CFD-869A-A62B9BCFE744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numărul transfuziilor produselor sanguine </c:v>
                </c:pt>
                <c:pt idx="1">
                  <c:v>nr. de recipienți care au primit produse sanguine</c:v>
                </c:pt>
                <c:pt idx="2">
                  <c:v>reacții postransfuzionale </c:v>
                </c:pt>
              </c:strCache>
            </c:strRef>
          </c:cat>
          <c:val>
            <c:numRef>
              <c:f>Лист1!$E$2:$E$4</c:f>
              <c:numCache>
                <c:formatCode>General</c:formatCode>
                <c:ptCount val="3"/>
                <c:pt idx="0">
                  <c:v>38158</c:v>
                </c:pt>
                <c:pt idx="1">
                  <c:v>3368</c:v>
                </c:pt>
                <c:pt idx="2">
                  <c:v>12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CDE6-4CFD-869A-A62B9BCFE744}"/>
            </c:ext>
          </c:extLst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numărul transfuziilor produselor sanguine </c:v>
                </c:pt>
                <c:pt idx="1">
                  <c:v>nr. de recipienți care au primit produse sanguine</c:v>
                </c:pt>
                <c:pt idx="2">
                  <c:v>reacții postransfuzionale </c:v>
                </c:pt>
              </c:strCache>
            </c:strRef>
          </c:cat>
          <c:val>
            <c:numRef>
              <c:f>Лист1!$F$2:$F$4</c:f>
              <c:numCache>
                <c:formatCode>General</c:formatCode>
                <c:ptCount val="3"/>
                <c:pt idx="0">
                  <c:v>36173</c:v>
                </c:pt>
                <c:pt idx="1">
                  <c:v>4265</c:v>
                </c:pt>
                <c:pt idx="2">
                  <c:v>11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CDE6-4CFD-869A-A62B9BCFE744}"/>
            </c:ext>
          </c:extLst>
        </c:ser>
        <c:ser>
          <c:idx val="5"/>
          <c:order val="5"/>
          <c:tx>
            <c:strRef>
              <c:f>Лист1!$G$1</c:f>
              <c:strCache>
                <c:ptCount val="1"/>
                <c:pt idx="0">
                  <c:v>2024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numărul transfuziilor produselor sanguine </c:v>
                </c:pt>
                <c:pt idx="1">
                  <c:v>nr. de recipienți care au primit produse sanguine</c:v>
                </c:pt>
                <c:pt idx="2">
                  <c:v>reacții postransfuzionale </c:v>
                </c:pt>
              </c:strCache>
            </c:strRef>
          </c:cat>
          <c:val>
            <c:numRef>
              <c:f>Лист1!$G$2:$G$4</c:f>
              <c:numCache>
                <c:formatCode>General</c:formatCode>
                <c:ptCount val="3"/>
                <c:pt idx="0">
                  <c:v>36059</c:v>
                </c:pt>
                <c:pt idx="1">
                  <c:v>4414</c:v>
                </c:pt>
                <c:pt idx="2">
                  <c:v>14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CDE6-4CFD-869A-A62B9BCFE744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981506880"/>
        <c:axId val="981502528"/>
      </c:barChart>
      <c:catAx>
        <c:axId val="9815068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981502528"/>
        <c:crosses val="autoZero"/>
        <c:auto val="1"/>
        <c:lblAlgn val="ctr"/>
        <c:lblOffset val="100"/>
        <c:noMultiLvlLbl val="0"/>
      </c:catAx>
      <c:valAx>
        <c:axId val="98150252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98150688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Pacienți tratați</c:v>
                </c:pt>
              </c:strCache>
            </c:strRef>
          </c:tx>
          <c:spPr>
            <a:ln w="25400" cap="rnd">
              <a:solidFill>
                <a:schemeClr val="tx1"/>
              </a:solidFill>
              <a:round/>
            </a:ln>
            <a:effectLst>
              <a:outerShdw dist="25400" dir="2700000" algn="tl" rotWithShape="0">
                <a:schemeClr val="accent1"/>
              </a:outerShdw>
            </a:effectLst>
          </c:spPr>
          <c:marker>
            <c:symbol val="none"/>
          </c:marker>
          <c:dLbls>
            <c:spPr>
              <a:solidFill>
                <a:srgbClr val="002060"/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Sheet1!$A$2:$A$7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Sheet1!$B$2:$B$7</c:f>
              <c:numCache>
                <c:formatCode>General</c:formatCode>
                <c:ptCount val="6"/>
                <c:pt idx="0">
                  <c:v>27830</c:v>
                </c:pt>
                <c:pt idx="1">
                  <c:v>15235</c:v>
                </c:pt>
                <c:pt idx="2">
                  <c:v>23391</c:v>
                </c:pt>
                <c:pt idx="3">
                  <c:v>31266</c:v>
                </c:pt>
                <c:pt idx="4">
                  <c:v>35089</c:v>
                </c:pt>
                <c:pt idx="5">
                  <c:v>36580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02F4-4985-AC49-5F29ABBAF605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dropLines>
          <c:spPr>
            <a:ln w="9525" cap="flat" cmpd="sng" algn="ctr">
              <a:solidFill>
                <a:schemeClr val="tx1"/>
              </a:solidFill>
              <a:round/>
            </a:ln>
            <a:effectLst/>
          </c:spPr>
        </c:dropLines>
        <c:smooth val="0"/>
        <c:axId val="914208832"/>
        <c:axId val="914209376"/>
      </c:lineChart>
      <c:catAx>
        <c:axId val="9142088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spc="30" baseline="0">
                <a:solidFill>
                  <a:sysClr val="windowText" lastClr="000000"/>
                </a:solidFill>
                <a:latin typeface="+mn-lt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914209376"/>
        <c:crosses val="autoZero"/>
        <c:auto val="1"/>
        <c:lblAlgn val="ctr"/>
        <c:lblOffset val="100"/>
        <c:noMultiLvlLbl val="0"/>
      </c:catAx>
      <c:valAx>
        <c:axId val="914209376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914208832"/>
        <c:crosses val="autoZero"/>
        <c:crossBetween val="between"/>
      </c:valAx>
      <c:spPr>
        <a:solidFill>
          <a:schemeClr val="bg1"/>
        </a:solidFill>
        <a:ln>
          <a:noFill/>
        </a:ln>
        <a:effectLst/>
      </c:spPr>
    </c:plotArea>
    <c:legend>
      <c:legendPos val="t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zero"/>
    <c:showDLblsOverMax val="0"/>
  </c:chart>
  <c:spPr>
    <a:solidFill>
      <a:schemeClr val="bg1"/>
    </a:solidFill>
    <a:ln w="9525" cap="flat" cmpd="sng" algn="ctr">
      <a:solidFill>
        <a:schemeClr val="lt1">
          <a:lumMod val="8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CNAM</c:v>
                </c:pt>
              </c:strCache>
            </c:strRef>
          </c:tx>
          <c:spPr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25996</c:v>
                </c:pt>
                <c:pt idx="1">
                  <c:v>14583</c:v>
                </c:pt>
                <c:pt idx="2">
                  <c:v>22325</c:v>
                </c:pt>
                <c:pt idx="3">
                  <c:v>29884</c:v>
                </c:pt>
                <c:pt idx="4">
                  <c:v>33530</c:v>
                </c:pt>
                <c:pt idx="5">
                  <c:v>35388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9570-4B5D-81D1-6AC9F7D51E51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Contra plată</c:v>
                </c:pt>
              </c:strCache>
            </c:strRef>
          </c:tx>
          <c:spPr>
            <a:solidFill>
              <a:srgbClr val="00B0F0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1.2030075187969887E-2"/>
                  <c:y val="-1.320132013201328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9570-4B5D-81D1-6AC9F7D51E51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1.6040100250626566E-2"/>
                  <c:y val="-3.080308030803088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9570-4B5D-81D1-6AC9F7D51E51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1.0025062656641603E-2"/>
                  <c:y val="-1.320132013201320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9570-4B5D-81D1-6AC9F7D51E51}"/>
                </c:ex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1.4035087719298246E-2"/>
                  <c:y val="-2.200220022002200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4-9570-4B5D-81D1-6AC9F7D51E51}"/>
                </c:ex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1.0025062656641603E-2"/>
                  <c:y val="-2.640264026402640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9570-4B5D-81D1-6AC9F7D51E51}"/>
                </c:ex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1.8045112781954739E-2"/>
                  <c:y val="-2.200220022002216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6-9570-4B5D-81D1-6AC9F7D51E51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Лист1!$C$2:$C$7</c:f>
              <c:numCache>
                <c:formatCode>General</c:formatCode>
                <c:ptCount val="6"/>
                <c:pt idx="0">
                  <c:v>1834</c:v>
                </c:pt>
                <c:pt idx="1">
                  <c:v>652</c:v>
                </c:pt>
                <c:pt idx="2">
                  <c:v>1062</c:v>
                </c:pt>
                <c:pt idx="3">
                  <c:v>1382</c:v>
                </c:pt>
                <c:pt idx="4">
                  <c:v>1559</c:v>
                </c:pt>
                <c:pt idx="5">
                  <c:v>1292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7-9570-4B5D-81D1-6AC9F7D51E51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shape val="box"/>
        <c:axId val="914194144"/>
        <c:axId val="914194688"/>
        <c:axId val="0"/>
      </c:bar3DChart>
      <c:catAx>
        <c:axId val="9141941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914194688"/>
        <c:crosses val="autoZero"/>
        <c:auto val="1"/>
        <c:lblAlgn val="ctr"/>
        <c:lblOffset val="100"/>
        <c:noMultiLvlLbl val="0"/>
      </c:catAx>
      <c:valAx>
        <c:axId val="914194688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Times New Roman" panose="02020603050405020304" pitchFamily="18" charset="0"/>
                  </a:defRPr>
                </a:pPr>
                <a:r>
                  <a:rPr lang="ro-MD">
                    <a:solidFill>
                      <a:sysClr val="windowText" lastClr="000000"/>
                    </a:solidFill>
                    <a:latin typeface="+mn-lt"/>
                    <a:cs typeface="Times New Roman" panose="02020603050405020304" pitchFamily="18" charset="0"/>
                  </a:rPr>
                  <a:t>Număr de pacienți</a:t>
                </a:r>
                <a:endParaRPr lang="ru-RU">
                  <a:solidFill>
                    <a:sysClr val="windowText" lastClr="000000"/>
                  </a:solidFill>
                  <a:latin typeface="+mn-lt"/>
                  <a:cs typeface="Times New Roman" panose="02020603050405020304" pitchFamily="18" charset="0"/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Times New Roman" panose="02020603050405020304" pitchFamily="18" charset="0"/>
                </a:defRPr>
              </a:pPr>
              <a:endParaRPr lang="ru-RU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91419414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1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529826771653543E-2"/>
          <c:y val="3.9747064137308039E-2"/>
          <c:w val="0.89670173228346461"/>
          <c:h val="0.6639970410202790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Departament ATI</c:v>
                </c:pt>
              </c:strCache>
            </c:strRef>
          </c:tx>
          <c:spPr>
            <a:solidFill>
              <a:srgbClr val="C00000"/>
            </a:solidFill>
            <a:ln>
              <a:solidFill>
                <a:schemeClr val="tx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Sheet1!$A$2:$A$7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Sheet1!$B$2:$B$7</c:f>
              <c:numCache>
                <c:formatCode>General</c:formatCode>
                <c:ptCount val="6"/>
                <c:pt idx="0">
                  <c:v>7339</c:v>
                </c:pt>
                <c:pt idx="1">
                  <c:v>5283</c:v>
                </c:pt>
                <c:pt idx="2">
                  <c:v>7340</c:v>
                </c:pt>
                <c:pt idx="3">
                  <c:v>8493</c:v>
                </c:pt>
                <c:pt idx="4">
                  <c:v>9116</c:v>
                </c:pt>
                <c:pt idx="5">
                  <c:v>9554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DE84-4948-A0B5-3492BD2197F3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Departament Chirurgie</c:v>
                </c:pt>
              </c:strCache>
            </c:strRef>
          </c:tx>
          <c:spPr>
            <a:solidFill>
              <a:schemeClr val="accent5">
                <a:lumMod val="75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Sheet1!$A$2:$A$7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Sheet1!$C$2:$C$7</c:f>
              <c:numCache>
                <c:formatCode>General</c:formatCode>
                <c:ptCount val="6"/>
                <c:pt idx="0">
                  <c:v>17379</c:v>
                </c:pt>
                <c:pt idx="1">
                  <c:v>9492</c:v>
                </c:pt>
                <c:pt idx="2">
                  <c:v>11808</c:v>
                </c:pt>
                <c:pt idx="3">
                  <c:v>16277</c:v>
                </c:pt>
                <c:pt idx="4">
                  <c:v>19151</c:v>
                </c:pt>
                <c:pt idx="5">
                  <c:v>20286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DE84-4948-A0B5-3492BD2197F3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Departament Chirurgie cardiovasculară și toracică</c:v>
                </c:pt>
              </c:strCache>
            </c:strRef>
          </c:tx>
          <c:spPr>
            <a:solidFill>
              <a:schemeClr val="accent2">
                <a:lumMod val="5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Sheet1!$A$2:$A$7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Sheet1!$D$2:$D$7</c:f>
              <c:numCache>
                <c:formatCode>General</c:formatCode>
                <c:ptCount val="6"/>
                <c:pt idx="2">
                  <c:v>2483</c:v>
                </c:pt>
                <c:pt idx="3">
                  <c:v>3119</c:v>
                </c:pt>
                <c:pt idx="4">
                  <c:v>3641</c:v>
                </c:pt>
                <c:pt idx="5">
                  <c:v>3833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DE84-4948-A0B5-3492BD2197F3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Departament Terapie</c:v>
                </c:pt>
              </c:strCache>
            </c:strRef>
          </c:tx>
          <c:spPr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Sheet1!$A$2:$A$7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Sheet1!$E$2:$E$7</c:f>
              <c:numCache>
                <c:formatCode>General</c:formatCode>
                <c:ptCount val="6"/>
                <c:pt idx="0">
                  <c:v>10451</c:v>
                </c:pt>
                <c:pt idx="1">
                  <c:v>4875</c:v>
                </c:pt>
                <c:pt idx="2">
                  <c:v>7491</c:v>
                </c:pt>
                <c:pt idx="3">
                  <c:v>11410</c:v>
                </c:pt>
                <c:pt idx="4">
                  <c:v>12297</c:v>
                </c:pt>
                <c:pt idx="5">
                  <c:v>12461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DE84-4948-A0B5-3492BD2197F3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Departament COVID19</c:v>
                </c:pt>
              </c:strCache>
            </c:strRef>
          </c:tx>
          <c:spPr>
            <a:solidFill>
              <a:schemeClr val="accent6">
                <a:lumMod val="75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  <a:effectLst/>
          </c:spPr>
          <c:invertIfNegative val="0"/>
          <c:dLbls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Sheet1!$A$2:$A$7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Sheet1!$F$2:$F$7</c:f>
              <c:numCache>
                <c:formatCode>General</c:formatCode>
                <c:ptCount val="6"/>
                <c:pt idx="1">
                  <c:v>868</c:v>
                </c:pt>
                <c:pt idx="2">
                  <c:v>1608</c:v>
                </c:pt>
                <c:pt idx="3">
                  <c:v>460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DE84-4948-A0B5-3492BD2197F3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axId val="914196320"/>
        <c:axId val="914195232"/>
      </c:barChart>
      <c:catAx>
        <c:axId val="9141963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914195232"/>
        <c:crosses val="autoZero"/>
        <c:auto val="1"/>
        <c:lblAlgn val="ctr"/>
        <c:lblOffset val="100"/>
        <c:noMultiLvlLbl val="0"/>
      </c:catAx>
      <c:valAx>
        <c:axId val="91419523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91419632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1.4116692913385827E-2"/>
          <c:y val="0.77854540540156059"/>
          <c:w val="0.96809622047244093"/>
          <c:h val="0.1919157297851137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8.0746856567056588E-2"/>
          <c:y val="6.4896755162241887E-2"/>
          <c:w val="0.89699720008443562"/>
          <c:h val="0.62962720367918612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Durata de spitalizare totală</c:v>
                </c:pt>
                <c:pt idx="1">
                  <c:v>Perioada preoperatorie</c:v>
                </c:pt>
                <c:pt idx="2">
                  <c:v>Perioada postoperatorie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7.08</c:v>
                </c:pt>
                <c:pt idx="1">
                  <c:v>2.1800000000000002</c:v>
                </c:pt>
                <c:pt idx="2">
                  <c:v>4.9000000000000004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8B62-4264-8FF7-DEDAB679B667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Durata de spitalizare totală</c:v>
                </c:pt>
                <c:pt idx="1">
                  <c:v>Perioada preoperatorie</c:v>
                </c:pt>
                <c:pt idx="2">
                  <c:v>Perioada postoperatorie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6.81</c:v>
                </c:pt>
                <c:pt idx="1">
                  <c:v>1.98</c:v>
                </c:pt>
                <c:pt idx="2">
                  <c:v>4.83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8B62-4264-8FF7-DEDAB679B667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Durata de spitalizare totală</c:v>
                </c:pt>
                <c:pt idx="1">
                  <c:v>Perioada preoperatorie</c:v>
                </c:pt>
                <c:pt idx="2">
                  <c:v>Perioada postoperatorie</c:v>
                </c:pt>
              </c:strCache>
            </c:strRef>
          </c:cat>
          <c:val>
            <c:numRef>
              <c:f>Лист1!$D$2:$D$4</c:f>
              <c:numCache>
                <c:formatCode>General</c:formatCode>
                <c:ptCount val="3"/>
                <c:pt idx="0">
                  <c:v>6.53</c:v>
                </c:pt>
                <c:pt idx="1">
                  <c:v>1.97</c:v>
                </c:pt>
                <c:pt idx="2">
                  <c:v>4.5599999999999996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8B62-4264-8FF7-DEDAB679B667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2024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Durata de spitalizare totală</c:v>
                </c:pt>
                <c:pt idx="1">
                  <c:v>Perioada preoperatorie</c:v>
                </c:pt>
                <c:pt idx="2">
                  <c:v>Perioada postoperatorie</c:v>
                </c:pt>
              </c:strCache>
            </c:strRef>
          </c:cat>
          <c:val>
            <c:numRef>
              <c:f>Лист1!$E$2:$E$4</c:f>
              <c:numCache>
                <c:formatCode>General</c:formatCode>
                <c:ptCount val="3"/>
                <c:pt idx="0">
                  <c:v>6.4</c:v>
                </c:pt>
                <c:pt idx="1">
                  <c:v>1.9</c:v>
                </c:pt>
                <c:pt idx="2">
                  <c:v>4.5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8B62-4264-8FF7-DEDAB679B667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shape val="box"/>
        <c:axId val="914199584"/>
        <c:axId val="914195776"/>
        <c:axId val="0"/>
      </c:bar3DChart>
      <c:catAx>
        <c:axId val="9141995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914195776"/>
        <c:crosses val="autoZero"/>
        <c:auto val="1"/>
        <c:lblAlgn val="ctr"/>
        <c:lblOffset val="100"/>
        <c:noMultiLvlLbl val="0"/>
      </c:catAx>
      <c:valAx>
        <c:axId val="914195776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ro-MD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Număr de zile</a:t>
                </a:r>
                <a:endParaRPr lang="ru-RU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ysClr val="windowText" lastClr="00000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ru-RU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91419958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66771127812361841"/>
          <c:y val="0.89346247648247512"/>
          <c:w val="0.3201161387451758"/>
          <c:h val="0.1065375235175249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TOTAL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tint val="65000"/>
                    <a:shade val="92000"/>
                    <a:satMod val="130000"/>
                  </a:schemeClr>
                </a:gs>
                <a:gs pos="45000">
                  <a:schemeClr val="accent1">
                    <a:tint val="60000"/>
                    <a:shade val="99000"/>
                    <a:satMod val="120000"/>
                  </a:schemeClr>
                </a:gs>
                <a:gs pos="100000">
                  <a:schemeClr val="accent1">
                    <a:tint val="55000"/>
                    <a:satMod val="140000"/>
                  </a:schemeClr>
                </a:gs>
              </a:gsLst>
              <a:path path="circle">
                <a:fillToRect l="100000" t="100000" r="100000" b="100000"/>
              </a:path>
            </a:gradFill>
            <a:ln w="9525" cap="flat" cmpd="sng" algn="ctr">
              <a:solidFill>
                <a:schemeClr val="accent1">
                  <a:shade val="95000"/>
                </a:schemeClr>
              </a:solidFill>
              <a:round/>
            </a:ln>
            <a:effectLst/>
            <a:sp3d contourW="9525">
              <a:contourClr>
                <a:schemeClr val="accent1">
                  <a:shade val="95000"/>
                </a:schemeClr>
              </a:contourClr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77.3</c:v>
                </c:pt>
                <c:pt idx="1">
                  <c:v>49.5</c:v>
                </c:pt>
                <c:pt idx="2">
                  <c:v>68.7</c:v>
                </c:pt>
                <c:pt idx="3">
                  <c:v>79.400000000000006</c:v>
                </c:pt>
                <c:pt idx="4">
                  <c:v>78</c:v>
                </c:pt>
                <c:pt idx="5">
                  <c:v>88.6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F259-44CA-AE68-55FC3D4D1CAE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Departament Chirurgie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tint val="65000"/>
                    <a:shade val="92000"/>
                    <a:satMod val="130000"/>
                  </a:schemeClr>
                </a:gs>
                <a:gs pos="45000">
                  <a:schemeClr val="accent2">
                    <a:tint val="60000"/>
                    <a:shade val="99000"/>
                    <a:satMod val="120000"/>
                  </a:schemeClr>
                </a:gs>
                <a:gs pos="100000">
                  <a:schemeClr val="accent2">
                    <a:tint val="55000"/>
                    <a:satMod val="140000"/>
                  </a:schemeClr>
                </a:gs>
              </a:gsLst>
              <a:path path="circle">
                <a:fillToRect l="100000" t="100000" r="100000" b="100000"/>
              </a:path>
            </a:gradFill>
            <a:ln w="9525" cap="flat" cmpd="sng" algn="ctr">
              <a:solidFill>
                <a:schemeClr val="accent2">
                  <a:shade val="95000"/>
                </a:schemeClr>
              </a:solidFill>
              <a:round/>
            </a:ln>
            <a:effectLst/>
            <a:sp3d contourW="9525">
              <a:contourClr>
                <a:schemeClr val="accent2">
                  <a:shade val="95000"/>
                </a:schemeClr>
              </a:contourClr>
            </a:sp3d>
          </c:spPr>
          <c:invertIfNegative val="0"/>
          <c:dLbls>
            <c:dLbl>
              <c:idx val="0"/>
              <c:layout>
                <c:manualLayout>
                  <c:x val="1.0623605651758206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F259-44CA-AE68-55FC3D4D1CAE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0"/>
                  <c:y val="-7.275048233154282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F259-44CA-AE68-55FC3D4D1CAE}"/>
                </c:ex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-1.4397268320446678E-16"/>
                  <c:y val="-8.092251669026906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F259-44CA-AE68-55FC3D4D1CAE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Лист1!$C$2:$C$7</c:f>
              <c:numCache>
                <c:formatCode>General</c:formatCode>
                <c:ptCount val="6"/>
                <c:pt idx="0">
                  <c:v>75.099999999999994</c:v>
                </c:pt>
                <c:pt idx="1">
                  <c:v>42</c:v>
                </c:pt>
                <c:pt idx="2">
                  <c:v>73.7</c:v>
                </c:pt>
                <c:pt idx="3">
                  <c:v>73.400000000000006</c:v>
                </c:pt>
                <c:pt idx="4">
                  <c:v>78.3</c:v>
                </c:pt>
                <c:pt idx="5">
                  <c:v>83.9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F259-44CA-AE68-55FC3D4D1CAE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Departament Chirurgie cardiovasculară și toracică</c:v>
                </c:pt>
              </c:strCache>
            </c:strRef>
          </c:tx>
          <c:spPr>
            <a:gradFill rotWithShape="1">
              <a:gsLst>
                <a:gs pos="0">
                  <a:schemeClr val="accent3">
                    <a:tint val="65000"/>
                    <a:shade val="92000"/>
                    <a:satMod val="130000"/>
                  </a:schemeClr>
                </a:gs>
                <a:gs pos="45000">
                  <a:schemeClr val="accent3">
                    <a:tint val="60000"/>
                    <a:shade val="99000"/>
                    <a:satMod val="120000"/>
                  </a:schemeClr>
                </a:gs>
                <a:gs pos="100000">
                  <a:schemeClr val="accent3">
                    <a:tint val="55000"/>
                    <a:satMod val="140000"/>
                  </a:schemeClr>
                </a:gs>
              </a:gsLst>
              <a:path path="circle">
                <a:fillToRect l="100000" t="100000" r="100000" b="100000"/>
              </a:path>
            </a:gradFill>
            <a:ln w="9525" cap="flat" cmpd="sng" algn="ctr">
              <a:solidFill>
                <a:schemeClr val="accent3">
                  <a:shade val="95000"/>
                </a:schemeClr>
              </a:solidFill>
              <a:round/>
            </a:ln>
            <a:effectLst/>
            <a:sp3d contourW="9525">
              <a:contourClr>
                <a:schemeClr val="accent3">
                  <a:shade val="95000"/>
                </a:schemeClr>
              </a:contourClr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Лист1!$D$2:$D$7</c:f>
              <c:numCache>
                <c:formatCode>General</c:formatCode>
                <c:ptCount val="6"/>
                <c:pt idx="3">
                  <c:v>76.2</c:v>
                </c:pt>
                <c:pt idx="4">
                  <c:v>78.7</c:v>
                </c:pt>
                <c:pt idx="5">
                  <c:v>85.5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F259-44CA-AE68-55FC3D4D1CAE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Departament Terapie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tint val="65000"/>
                    <a:shade val="92000"/>
                    <a:satMod val="130000"/>
                  </a:schemeClr>
                </a:gs>
                <a:gs pos="45000">
                  <a:schemeClr val="accent4">
                    <a:tint val="60000"/>
                    <a:shade val="99000"/>
                    <a:satMod val="120000"/>
                  </a:schemeClr>
                </a:gs>
                <a:gs pos="100000">
                  <a:schemeClr val="accent4">
                    <a:tint val="55000"/>
                    <a:satMod val="140000"/>
                  </a:schemeClr>
                </a:gs>
              </a:gsLst>
              <a:path path="circle">
                <a:fillToRect l="100000" t="100000" r="100000" b="100000"/>
              </a:path>
            </a:gradFill>
            <a:ln w="9525" cap="flat" cmpd="sng" algn="ctr">
              <a:solidFill>
                <a:schemeClr val="accent4">
                  <a:shade val="95000"/>
                </a:schemeClr>
              </a:solidFill>
              <a:round/>
            </a:ln>
            <a:effectLst/>
            <a:sp3d contourW="9525">
              <a:contourClr>
                <a:schemeClr val="accent4">
                  <a:shade val="95000"/>
                </a:schemeClr>
              </a:contourClr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Лист1!$E$2:$E$7</c:f>
              <c:numCache>
                <c:formatCode>General</c:formatCode>
                <c:ptCount val="6"/>
                <c:pt idx="0">
                  <c:v>81.099999999999994</c:v>
                </c:pt>
                <c:pt idx="1">
                  <c:v>56.2</c:v>
                </c:pt>
                <c:pt idx="2">
                  <c:v>83.6</c:v>
                </c:pt>
                <c:pt idx="3">
                  <c:v>90</c:v>
                </c:pt>
                <c:pt idx="4">
                  <c:v>95.2</c:v>
                </c:pt>
                <c:pt idx="5">
                  <c:v>96.8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F259-44CA-AE68-55FC3D4D1CAE}"/>
            </c:ext>
          </c:extLst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Departament ATI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tint val="65000"/>
                    <a:shade val="92000"/>
                    <a:satMod val="130000"/>
                  </a:schemeClr>
                </a:gs>
                <a:gs pos="45000">
                  <a:schemeClr val="accent5">
                    <a:tint val="60000"/>
                    <a:shade val="99000"/>
                    <a:satMod val="120000"/>
                  </a:schemeClr>
                </a:gs>
                <a:gs pos="100000">
                  <a:schemeClr val="accent5">
                    <a:tint val="55000"/>
                    <a:satMod val="140000"/>
                  </a:schemeClr>
                </a:gs>
              </a:gsLst>
              <a:path path="circle">
                <a:fillToRect l="100000" t="100000" r="100000" b="100000"/>
              </a:path>
            </a:gradFill>
            <a:ln w="9525" cap="flat" cmpd="sng" algn="ctr">
              <a:solidFill>
                <a:schemeClr val="accent5">
                  <a:shade val="95000"/>
                </a:schemeClr>
              </a:solidFill>
              <a:round/>
            </a:ln>
            <a:effectLst/>
            <a:sp3d contourW="9525">
              <a:contourClr>
                <a:schemeClr val="accent5">
                  <a:shade val="95000"/>
                </a:schemeClr>
              </a:contourClr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Лист1!$F$2:$F$7</c:f>
              <c:numCache>
                <c:formatCode>General</c:formatCode>
                <c:ptCount val="6"/>
                <c:pt idx="0">
                  <c:v>58.2</c:v>
                </c:pt>
                <c:pt idx="1">
                  <c:v>67.7</c:v>
                </c:pt>
                <c:pt idx="2">
                  <c:v>78.099999999999994</c:v>
                </c:pt>
                <c:pt idx="3">
                  <c:v>71.900000000000006</c:v>
                </c:pt>
                <c:pt idx="4">
                  <c:v>71.2</c:v>
                </c:pt>
                <c:pt idx="5">
                  <c:v>78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7-F259-44CA-AE68-55FC3D4D1CAE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914196864"/>
        <c:axId val="914197408"/>
        <c:axId val="0"/>
      </c:bar3DChart>
      <c:catAx>
        <c:axId val="9141968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914197408"/>
        <c:crosses val="autoZero"/>
        <c:auto val="1"/>
        <c:lblAlgn val="ctr"/>
        <c:lblOffset val="100"/>
        <c:noMultiLvlLbl val="0"/>
      </c:catAx>
      <c:valAx>
        <c:axId val="9141974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97" b="0" i="0" u="none" strike="noStrike" kern="1200" cap="all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ro-MD"/>
                  <a:t>Rata de utilizare a patului, %</a:t>
                </a:r>
                <a:endParaRPr lang="ru-RU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197" b="0" i="0" u="none" strike="noStrike" kern="1200" cap="all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ru-RU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91419686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</a:defRPr>
      </a:pPr>
      <a:endParaRPr lang="ru-RU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0357020335544261E-2"/>
          <c:y val="7.1864893999281351E-2"/>
          <c:w val="0.92260752162140702"/>
          <c:h val="0.76757648376956833"/>
        </c:manualLayout>
      </c:layout>
      <c:lineChart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ln w="22225" cap="rnd">
              <a:solidFill>
                <a:schemeClr val="accent1"/>
              </a:solidFill>
              <a:round/>
            </a:ln>
            <a:effectLst/>
          </c:spPr>
          <c:marker>
            <c:symbol val="diamond"/>
            <c:size val="6"/>
            <c:spPr>
              <a:solidFill>
                <a:schemeClr val="accent1"/>
              </a:solidFill>
              <a:ln w="9525">
                <a:solidFill>
                  <a:schemeClr val="accent1"/>
                </a:solidFill>
                <a:round/>
              </a:ln>
              <a:effectLst/>
            </c:spPr>
          </c:marker>
          <c:dLbls>
            <c:dLbl>
              <c:idx val="0"/>
              <c:layout>
                <c:manualLayout>
                  <c:x val="-4.4759321378890257E-2"/>
                  <c:y val="5.030542579949687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1F31-4BF6-BBC5-792D50D72BD2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4.6838971997586298E-2"/>
                  <c:y val="-6.467840459935322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1F31-4BF6-BBC5-792D50D72BD2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3.7938067349567166E-2"/>
                  <c:y val="-5.749191519942507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1F31-4BF6-BBC5-792D50D72BD2}"/>
                </c:ex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3.6440718904106079E-2"/>
                  <c:y val="-5.749191519942507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1F31-4BF6-BBC5-792D50D72BD2}"/>
                </c:ex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-3.6440718904106002E-2"/>
                  <c:y val="-5.030542579949697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4-1F31-4BF6-BBC5-792D50D72BD2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rgbClr val="700000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2.6861999999999999</c:v>
                </c:pt>
                <c:pt idx="1">
                  <c:v>3.5505</c:v>
                </c:pt>
                <c:pt idx="2">
                  <c:v>3.641</c:v>
                </c:pt>
                <c:pt idx="3">
                  <c:v>2.5478000000000001</c:v>
                </c:pt>
                <c:pt idx="4">
                  <c:v>2.4337</c:v>
                </c:pt>
                <c:pt idx="5">
                  <c:v>2.3540000000000001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5-1F31-4BF6-BBC5-792D50D72BD2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914198496"/>
        <c:axId val="914200128"/>
      </c:lineChart>
      <c:catAx>
        <c:axId val="91419849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cap="all" spc="120" normalizeH="0" baseline="0">
                <a:solidFill>
                  <a:srgbClr val="700000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914200128"/>
        <c:crosses val="autoZero"/>
        <c:auto val="1"/>
        <c:lblAlgn val="ctr"/>
        <c:lblOffset val="100"/>
        <c:noMultiLvlLbl val="0"/>
      </c:catAx>
      <c:valAx>
        <c:axId val="91420012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700000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91419849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 sz="1400">
          <a:solidFill>
            <a:srgbClr val="700000"/>
          </a:solidFill>
        </a:defRPr>
      </a:pPr>
      <a:endParaRPr lang="ru-RU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ln w="22225" cap="rnd">
              <a:solidFill>
                <a:schemeClr val="accent1"/>
              </a:solidFill>
              <a:round/>
            </a:ln>
            <a:effectLst/>
          </c:spPr>
          <c:marker>
            <c:symbol val="diamond"/>
            <c:size val="6"/>
            <c:spPr>
              <a:solidFill>
                <a:schemeClr val="accent1"/>
              </a:solidFill>
              <a:ln w="9525">
                <a:solidFill>
                  <a:schemeClr val="accent1"/>
                </a:solidFill>
                <a:round/>
              </a:ln>
              <a:effectLst/>
            </c:spPr>
          </c:marker>
          <c:dLbls>
            <c:dLbl>
              <c:idx val="1"/>
              <c:layout>
                <c:manualLayout>
                  <c:x val="-1.6599232285506832E-2"/>
                  <c:y val="5.798629414865572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5F67-408B-BE3D-4C63A5BCEF9B}"/>
                </c:ex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-1.2449424214130096E-2"/>
                  <c:y val="-6.325777543489720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5F67-408B-BE3D-4C63A5BCEF9B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rgbClr val="700000"/>
                    </a:solidFill>
                    <a:latin typeface="+mn-lt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1.04</c:v>
                </c:pt>
                <c:pt idx="1">
                  <c:v>3.5</c:v>
                </c:pt>
                <c:pt idx="2">
                  <c:v>3.64</c:v>
                </c:pt>
                <c:pt idx="3">
                  <c:v>1.45</c:v>
                </c:pt>
                <c:pt idx="4">
                  <c:v>1.05</c:v>
                </c:pt>
                <c:pt idx="5">
                  <c:v>1.0900000000000001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2-5F67-408B-BE3D-4C63A5BCEF9B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914201216"/>
        <c:axId val="914201760"/>
      </c:lineChart>
      <c:catAx>
        <c:axId val="91420121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1" i="0" u="none" strike="noStrike" kern="1200" cap="all" spc="120" normalizeH="0" baseline="0">
                <a:solidFill>
                  <a:schemeClr val="tx1"/>
                </a:solidFill>
                <a:latin typeface="+mn-lt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914201760"/>
        <c:crosses val="autoZero"/>
        <c:auto val="1"/>
        <c:lblAlgn val="ctr"/>
        <c:lblOffset val="100"/>
        <c:noMultiLvlLbl val="0"/>
      </c:catAx>
      <c:valAx>
        <c:axId val="914201760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900" b="0" i="0" u="none" strike="noStrike" kern="1200" cap="all" baseline="0">
                    <a:solidFill>
                      <a:schemeClr val="tx1"/>
                    </a:solidFill>
                    <a:latin typeface="+mn-lt"/>
                    <a:ea typeface="+mn-ea"/>
                    <a:cs typeface="Times New Roman" panose="02020603050405020304" pitchFamily="18" charset="0"/>
                  </a:defRPr>
                </a:pPr>
                <a:r>
                  <a:rPr lang="ro-MD">
                    <a:solidFill>
                      <a:schemeClr val="tx1"/>
                    </a:solidFill>
                    <a:latin typeface="+mn-lt"/>
                    <a:cs typeface="Times New Roman" panose="02020603050405020304" pitchFamily="18" charset="0"/>
                  </a:rPr>
                  <a:t>L</a:t>
                </a:r>
                <a:r>
                  <a:rPr lang="ro-MD" cap="none" baseline="0">
                    <a:solidFill>
                      <a:schemeClr val="tx1"/>
                    </a:solidFill>
                    <a:latin typeface="+mn-lt"/>
                    <a:cs typeface="Times New Roman" panose="02020603050405020304" pitchFamily="18" charset="0"/>
                  </a:rPr>
                  <a:t>etalitatea, %</a:t>
                </a:r>
                <a:endParaRPr lang="ru-RU">
                  <a:solidFill>
                    <a:schemeClr val="tx1"/>
                  </a:solidFill>
                  <a:latin typeface="+mn-lt"/>
                  <a:cs typeface="Times New Roman" panose="02020603050405020304" pitchFamily="18" charset="0"/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900" b="0" i="0" u="none" strike="noStrike" kern="1200" cap="all" baseline="0">
                  <a:solidFill>
                    <a:schemeClr val="tx1"/>
                  </a:solidFill>
                  <a:latin typeface="+mn-lt"/>
                  <a:ea typeface="+mn-ea"/>
                  <a:cs typeface="Times New Roman" panose="02020603050405020304" pitchFamily="18" charset="0"/>
                </a:defRPr>
              </a:pPr>
              <a:endParaRPr lang="ru-RU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91420121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withinLinear" id="18">
  <a:schemeClr val="accent5"/>
</cs:colorStyle>
</file>

<file path=ppt/charts/colors1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3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/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50000"/>
          <a:lumOff val="50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5400000" scaled="0"/>
      </a:gradFill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gradFill>
        <a:gsLst>
          <a:gs pos="100000">
            <a:schemeClr val="phClr">
              <a:alpha val="0"/>
            </a:schemeClr>
          </a:gs>
          <a:gs pos="50000">
            <a:schemeClr val="phClr"/>
          </a:gs>
        </a:gsLst>
        <a:lin ang="5400000" scaled="0"/>
      </a:gradFill>
      <a:sp3d/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5400000" scaled="0"/>
      </a:gradFill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  <a:headEnd type="none" w="sm" len="sm"/>
        <a:tailEnd type="none" w="sm" len="sm"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200" b="1" kern="1200" cap="all" spc="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10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5.xml><?xml version="1.0" encoding="utf-8"?>
<cs:chartStyle xmlns:cs="http://schemas.microsoft.com/office/drawing/2012/chartStyle" xmlns:a="http://schemas.openxmlformats.org/drawingml/2006/main" id="34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ize="5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16.xml><?xml version="1.0" encoding="utf-8"?>
<cs:chartStyle xmlns:cs="http://schemas.microsoft.com/office/drawing/2012/chartStyle" xmlns:a="http://schemas.openxmlformats.org/drawingml/2006/main" id="289">
  <cs:axisTitle>
    <cs:lnRef idx="0"/>
    <cs:fillRef idx="0"/>
    <cs:effectRef idx="0"/>
    <cs:fontRef idx="minor">
      <a:schemeClr val="tx1">
        <a:lumMod val="50000"/>
        <a:lumOff val="50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3D>
  <cs:dataPointLine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158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4"/>
  <cs:dataPointWirefram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400" kern="1200" cap="none" spc="20" baseline="0"/>
  </cs:title>
  <cs:trendlin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17.xml><?xml version="1.0" encoding="utf-8"?>
<cs:chartStyle xmlns:cs="http://schemas.microsoft.com/office/drawing/2012/chartStyle" xmlns:a="http://schemas.openxmlformats.org/drawingml/2006/main" id="289">
  <cs:axisTitle>
    <cs:lnRef idx="0"/>
    <cs:fillRef idx="0"/>
    <cs:effectRef idx="0"/>
    <cs:fontRef idx="minor">
      <a:schemeClr val="tx1">
        <a:lumMod val="50000"/>
        <a:lumOff val="50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3D>
  <cs:dataPointLine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158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4"/>
  <cs:dataPointWirefram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400" kern="1200" cap="none" spc="20" baseline="0"/>
  </cs:title>
  <cs:trendlin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18.xml><?xml version="1.0" encoding="utf-8"?>
<cs:chartStyle xmlns:cs="http://schemas.microsoft.com/office/drawing/2012/chartStyle" xmlns:a="http://schemas.openxmlformats.org/drawingml/2006/main" id="32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38">
  <cs:axisTitle>
    <cs:lnRef idx="0"/>
    <cs:fillRef idx="0"/>
    <cs:effectRef idx="0"/>
    <cs:fontRef idx="minor">
      <a:schemeClr val="lt1"/>
    </cs:fontRef>
    <cs:defRPr sz="900" b="1" kern="1200"/>
  </cs:axisTitle>
  <cs:categoryAxis>
    <cs:lnRef idx="0">
      <cs:styleClr val="0"/>
    </cs:lnRef>
    <cs:fillRef idx="0"/>
    <cs:effectRef idx="0"/>
    <cs:fontRef idx="minor">
      <a:schemeClr val="lt1"/>
    </cs:fontRef>
    <cs:defRPr sz="900" kern="1200" spc="30" baseline="0"/>
  </cs:categoryAxis>
  <cs:chartArea>
    <cs:lnRef idx="0">
      <cs:styleClr val="0"/>
    </cs:lnRef>
    <cs:fillRef idx="0">
      <cs:styleClr val="0"/>
    </cs:fillRef>
    <cs:effectRef idx="0"/>
    <cs:fontRef idx="minor">
      <a:schemeClr val="dk1"/>
    </cs:fontRef>
    <cs:spPr>
      <a:solidFill>
        <a:schemeClr val="phClr"/>
      </a:solidFill>
      <a:ln w="9525" cap="flat" cmpd="sng" algn="ctr">
        <a:solidFill>
          <a:schemeClr val="lt1">
            <a:lumMod val="85000"/>
          </a:schemeClr>
        </a:solidFill>
        <a:round/>
      </a:ln>
    </cs:spPr>
    <cs:defRPr sz="1000" kern="1200"/>
  </cs:chartArea>
  <cs:dataLabel>
    <cs:lnRef idx="0"/>
    <cs:fillRef idx="0">
      <cs:styleClr val="0"/>
    </cs:fillRef>
    <cs:effectRef idx="0"/>
    <cs:fontRef idx="minor">
      <a:schemeClr val="lt1"/>
    </cs:fontRef>
    <cs:spPr>
      <a:solidFill>
        <a:schemeClr val="phClr"/>
      </a:solidFill>
    </cs:spPr>
    <cs:defRPr sz="900" b="1" kern="120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pattFill prst="ltUpDiag">
        <a:fgClr>
          <a:schemeClr val="phClr"/>
        </a:fgClr>
        <a:bgClr>
          <a:schemeClr val="lt1"/>
        </a:bgClr>
      </a:patt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pattFill prst="ltUpDiag">
        <a:fgClr>
          <a:schemeClr val="phClr"/>
        </a:fgClr>
        <a:bgClr>
          <a:schemeClr val="lt1"/>
        </a:bgClr>
      </a:pattFill>
    </cs:spPr>
  </cs:dataPoint3D>
  <cs:dataPointLine>
    <cs:lnRef idx="0">
      <cs:styleClr val="auto"/>
    </cs:lnRef>
    <cs:fillRef idx="0"/>
    <cs:effectRef idx="0">
      <cs:styleClr val="auto"/>
    </cs:effectRef>
    <cs:fontRef idx="minor">
      <a:schemeClr val="dk1"/>
    </cs:fontRef>
    <cs:spPr>
      <a:ln w="25400" cap="rnd">
        <a:solidFill>
          <a:schemeClr val="lt1"/>
        </a:solidFill>
        <a:round/>
      </a:ln>
      <a:effectLst>
        <a:outerShdw dist="25400" dir="2700000" algn="tl" rotWithShape="0">
          <a:schemeClr val="phClr"/>
        </a:outerShdw>
      </a:effectLst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14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>
      <cs:styleClr val="0"/>
    </cs:lnRef>
    <cs:fillRef idx="0"/>
    <cs:effectRef idx="0"/>
    <cs:fontRef idx="minor">
      <a:schemeClr val="lt1"/>
    </cs:fontRef>
    <cs:spPr>
      <a:ln w="9525">
        <a:solidFill>
          <a:schemeClr val="phClr">
            <a:lumMod val="60000"/>
            <a:lumOff val="40000"/>
          </a:schemeClr>
        </a:solidFill>
      </a:ln>
    </cs:spPr>
    <cs:defRPr sz="900" kern="1200"/>
  </cs:dataTable>
  <cs:downBar>
    <cs:lnRef idx="0">
      <cs:styleClr val="0"/>
    </cs:lnRef>
    <cs:fillRef idx="0"/>
    <cs:effectRef idx="0"/>
    <cs:fontRef idx="minor">
      <a:schemeClr val="dk1"/>
    </cs:fontRef>
    <cs:spPr>
      <a:solidFill>
        <a:schemeClr val="dk1">
          <a:lumMod val="35000"/>
          <a:lumOff val="65000"/>
        </a:schemeClr>
      </a:solidFill>
      <a:ln w="9525">
        <a:solidFill>
          <a:schemeClr val="phClr">
            <a:lumMod val="60000"/>
            <a:lumOff val="4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0">
              <a:schemeClr val="lt1"/>
            </a:gs>
            <a:gs pos="100000">
              <a:schemeClr val="lt1">
                <a:alpha val="0"/>
              </a:schemeClr>
            </a:gs>
          </a:gsLst>
          <a:lin ang="5400000" scaled="0"/>
        </a:gradFill>
        <a:round/>
      </a:ln>
    </cs:spPr>
  </cs:dropLine>
  <cs:errorBar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round/>
      </a:ln>
      <a:effectLst>
        <a:glow rad="25400">
          <a:schemeClr val="lt1"/>
        </a:glow>
      </a:effectLst>
    </cs:spPr>
  </cs:errorBar>
  <cs:floor>
    <cs:lnRef idx="0"/>
    <cs:fillRef idx="0"/>
    <cs:effectRef idx="0"/>
    <cs:fontRef idx="minor">
      <a:schemeClr val="dk1"/>
    </cs:fontRef>
  </cs:floor>
  <cs:gridlineMajor>
    <cs:lnRef idx="0">
      <cs:styleClr val="0"/>
    </cs:lnRef>
    <cs:fillRef idx="0"/>
    <cs:effectRef idx="0"/>
    <cs:fontRef idx="minor">
      <a:schemeClr val="dk1"/>
    </cs:fontRef>
    <cs:spPr>
      <a:ln w="9525" cap="flat" cmpd="sng" algn="ctr">
        <a:solidFill>
          <a:schemeClr val="lt1">
            <a:alpha val="25000"/>
          </a:schemeClr>
        </a:solidFill>
        <a:round/>
      </a:ln>
    </cs:spPr>
  </cs:gridlineMajor>
  <cs:gridlineMinor>
    <cs:lnRef idx="0">
      <cs:styleClr val="0"/>
    </cs:lnRef>
    <cs:fillRef idx="0"/>
    <cs:effectRef idx="0"/>
    <cs:fontRef idx="minor">
      <a:schemeClr val="dk1"/>
    </cs:fontRef>
    <cs:spPr>
      <a:ln>
        <a:solidFill>
          <a:schemeClr val="lt1">
            <a:alpha val="10000"/>
          </a:schemeClr>
        </a:solidFill>
      </a:ln>
    </cs:spPr>
  </cs:gridlineMinor>
  <cs:hiLo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prstDash val="dash"/>
      </a:ln>
    </cs:spPr>
  </cs:hiLoLine>
  <cs:leader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</a:ln>
    </cs:spPr>
  </cs:leaderLine>
  <cs:legend>
    <cs:lnRef idx="0"/>
    <cs:fillRef idx="0"/>
    <cs:effectRef idx="0"/>
    <cs:fontRef idx="minor">
      <a:schemeClr val="lt1"/>
    </cs:fontRef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>
      <cs:styleClr val="0"/>
    </cs:lnRef>
    <cs:fillRef idx="0"/>
    <cs:effectRef idx="0"/>
    <cs:fontRef idx="minor">
      <a:schemeClr val="lt1"/>
    </cs:fontRef>
    <cs:defRPr sz="900" kern="1200"/>
  </cs:seriesAxis>
  <cs:series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  <a:tint val="5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lt1"/>
    </cs:fontRef>
    <cs:defRPr sz="1500" b="1" kern="1200" cap="all" spc="100" normalizeH="0" baseline="0"/>
  </cs:title>
  <cs:trendline>
    <cs:lnRef idx="0"/>
    <cs:fillRef idx="0"/>
    <cs:effectRef idx="0"/>
    <cs:fontRef idx="minor">
      <a:schemeClr val="dk1"/>
    </cs:fontRef>
    <cs:spPr>
      <a:ln w="28575" cap="rnd">
        <a:solidFill>
          <a:schemeClr val="lt1">
            <a:alpha val="50000"/>
          </a:schemeClr>
        </a:solidFill>
        <a:round/>
      </a:ln>
    </cs:spPr>
  </cs:trendline>
  <cs:trendlineLabel>
    <cs:lnRef idx="0"/>
    <cs:fillRef idx="0"/>
    <cs:effectRef idx="0"/>
    <cs:fontRef idx="minor">
      <a:schemeClr val="lt1"/>
    </cs:fontRef>
    <cs:defRPr sz="900" kern="1200"/>
  </cs:trendlineLabel>
  <cs:upBar>
    <cs:lnRef idx="0">
      <cs:styleClr val="0"/>
    </cs:lnRef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ln w="9525">
        <a:solidFill>
          <a:schemeClr val="phClr">
            <a:lumMod val="60000"/>
            <a:lumOff val="40000"/>
          </a:schemeClr>
        </a:solidFill>
      </a:ln>
    </cs:spPr>
  </cs:upBar>
  <cs:valueAxis>
    <cs:lnRef idx="0"/>
    <cs:fillRef idx="0"/>
    <cs:effectRef idx="0"/>
    <cs:fontRef idx="minor">
      <a:schemeClr val="lt1"/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20.xml><?xml version="1.0" encoding="utf-8"?>
<cs:chartStyle xmlns:cs="http://schemas.microsoft.com/office/drawing/2012/chartStyle" xmlns:a="http://schemas.openxmlformats.org/drawingml/2006/main" id="207">
  <cs:axisTitle>
    <cs:lnRef idx="0"/>
    <cs:fillRef idx="0"/>
    <cs:effectRef idx="0"/>
    <cs:fontRef idx="minor">
      <a:schemeClr val="tx2"/>
    </cs:fontRef>
    <cs:defRPr sz="900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2"/>
    </cs:fontRef>
    <cs:defRPr sz="900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  <a:lumOff val="2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900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1600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900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900" kern="1200"/>
  </cs:valueAxis>
  <cs:wall>
    <cs:lnRef idx="0"/>
    <cs:fillRef idx="0"/>
    <cs:effectRef idx="0"/>
    <cs:fontRef idx="minor">
      <a:schemeClr val="tx2"/>
    </cs:fontRef>
  </cs:wall>
</cs:chartStyle>
</file>

<file path=ppt/charts/style21.xml><?xml version="1.0" encoding="utf-8"?>
<cs:chartStyle xmlns:cs="http://schemas.microsoft.com/office/drawing/2012/chartStyle" xmlns:a="http://schemas.openxmlformats.org/drawingml/2006/main" id="203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b="1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9050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>
      <cs:styleClr val="auto"/>
    </cs:effectRef>
    <cs:fontRef idx="minor">
      <a:schemeClr val="dk1"/>
    </cs:fontRef>
    <cs:spPr>
      <a:pattFill prst="narHorz">
        <a:fgClr>
          <a:schemeClr val="phClr"/>
        </a:fgClr>
        <a:bgClr>
          <a:schemeClr val="phClr">
            <a:lumMod val="20000"/>
            <a:lumOff val="80000"/>
          </a:schemeClr>
        </a:bgClr>
      </a:pattFill>
      <a:effectLst>
        <a:innerShdw blurRad="114300">
          <a:schemeClr val="phClr"/>
        </a:inn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pattFill prst="narHorz">
        <a:fgClr>
          <a:schemeClr val="phClr"/>
        </a:fgClr>
        <a:bgClr>
          <a:schemeClr val="phClr">
            <a:lumMod val="20000"/>
            <a:lumOff val="80000"/>
          </a:schemeClr>
        </a:bgClr>
      </a:pattFill>
      <a:effectLst>
        <a:innerShdw blurRad="114300">
          <a:schemeClr val="phClr"/>
        </a:inn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>
        <a:solidFill>
          <a:schemeClr val="tx1">
            <a:lumMod val="15000"/>
            <a:lumOff val="85000"/>
          </a:schemeClr>
        </a:solidFill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800" b="1" kern="1200" cap="all" spc="1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22.xml><?xml version="1.0" encoding="utf-8"?>
<cs:chartStyle xmlns:cs="http://schemas.microsoft.com/office/drawing/2012/chartStyle" xmlns:a="http://schemas.openxmlformats.org/drawingml/2006/main" id="20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800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800" b="0" i="0" u="none" strike="noStrike" kern="1200" baseline="0"/>
    <cs:bodyPr rot="-5400000" spcFirstLastPara="1" vertOverflow="clip" horzOverflow="clip" vert="horz" wrap="square" lIns="38100" tIns="19050" rIns="38100" bIns="19050" anchor="ctr" anchorCtr="1">
      <a:spAutoFit/>
    </cs:bodyPr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8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2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4.xml><?xml version="1.0" encoding="utf-8"?>
<cs:chartStyle xmlns:cs="http://schemas.microsoft.com/office/drawing/2012/chartStyle" xmlns:a="http://schemas.openxmlformats.org/drawingml/2006/main" id="21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50000"/>
          <a:lumOff val="50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5400000" scaled="0"/>
      </a:gra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5400000" scaled="0"/>
      </a:gra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5400000" scaled="0"/>
      </a:gradFill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tx1">
                <a:lumMod val="5000"/>
                <a:lumOff val="95000"/>
              </a:schemeClr>
            </a:gs>
            <a:gs pos="0">
              <a:schemeClr val="tx1">
                <a:lumMod val="25000"/>
                <a:lumOff val="75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tx1">
                <a:lumMod val="5000"/>
                <a:lumOff val="95000"/>
              </a:schemeClr>
            </a:gs>
            <a:gs pos="0">
              <a:schemeClr val="tx1">
                <a:lumMod val="25000"/>
                <a:lumOff val="75000"/>
              </a:schemeClr>
            </a:gs>
          </a:gsLst>
          <a:lin ang="5400000" scaled="0"/>
        </a:gra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  <a:headEnd type="none" w="sm" len="sm"/>
        <a:tailEnd type="none" w="sm" len="sm"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200" b="1" kern="1200" cap="all" spc="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89">
  <cs:axisTitle>
    <cs:lnRef idx="0"/>
    <cs:fillRef idx="0"/>
    <cs:effectRef idx="0"/>
    <cs:fontRef idx="minor">
      <a:schemeClr val="tx1">
        <a:lumMod val="50000"/>
        <a:lumOff val="50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3D>
  <cs:dataPointLine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158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4"/>
  <cs:dataPointWirefram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862" kern="1200" cap="none" spc="20" baseline="0"/>
  </cs:title>
  <cs:trendlin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7.xml><?xml version="1.0" encoding="utf-8"?>
<cs:chartStyle xmlns:cs="http://schemas.microsoft.com/office/drawing/2012/chartStyle" xmlns:a="http://schemas.openxmlformats.org/drawingml/2006/main" id="23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800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900" b="0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8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8.xml><?xml version="1.0" encoding="utf-8"?>
<cs:chartStyle xmlns:cs="http://schemas.microsoft.com/office/drawing/2012/chartStyle" xmlns:a="http://schemas.openxmlformats.org/drawingml/2006/main" id="23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800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900" b="0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8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1E1C5CC-EC2D-42B9-BFDD-54BD50211EA4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DC5AB267-563A-4E68-9715-AC3B59F5D0CC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r>
            <a:rPr lang="ro-MD" sz="1600" b="1" dirty="0" smtClean="0">
              <a:solidFill>
                <a:schemeClr val="tx1"/>
              </a:solidFill>
            </a:rPr>
            <a:t>2241,25</a:t>
          </a:r>
          <a:r>
            <a:rPr lang="ro-MD" sz="1600" dirty="0" smtClean="0">
              <a:solidFill>
                <a:schemeClr val="tx1"/>
              </a:solidFill>
            </a:rPr>
            <a:t> unități aprobate</a:t>
          </a:r>
          <a:endParaRPr lang="ru-RU" sz="1600" dirty="0">
            <a:solidFill>
              <a:schemeClr val="tx1"/>
            </a:solidFill>
          </a:endParaRPr>
        </a:p>
      </dgm:t>
    </dgm:pt>
    <dgm:pt modelId="{B7DE9CD7-DC6D-449E-9E1B-D90B13E3C3F6}" type="parTrans" cxnId="{8F472D4E-D88E-4129-B165-F8D730F711EE}">
      <dgm:prSet/>
      <dgm:spPr/>
      <dgm:t>
        <a:bodyPr/>
        <a:lstStyle/>
        <a:p>
          <a:endParaRPr lang="ru-RU" sz="1600">
            <a:solidFill>
              <a:schemeClr val="tx1"/>
            </a:solidFill>
          </a:endParaRPr>
        </a:p>
      </dgm:t>
    </dgm:pt>
    <dgm:pt modelId="{0FA8F575-DDCC-4B04-9CF2-CDF5EA3BFE06}" type="sibTrans" cxnId="{8F472D4E-D88E-4129-B165-F8D730F711EE}">
      <dgm:prSet/>
      <dgm:spPr/>
      <dgm:t>
        <a:bodyPr/>
        <a:lstStyle/>
        <a:p>
          <a:endParaRPr lang="ru-RU" sz="1600">
            <a:solidFill>
              <a:schemeClr val="tx1"/>
            </a:solidFill>
          </a:endParaRPr>
        </a:p>
      </dgm:t>
    </dgm:pt>
    <dgm:pt modelId="{B76AB1A7-5043-4465-AA74-5D4AAC119F19}" type="asst">
      <dgm:prSet phldrT="[Текст]" custT="1"/>
      <dgm:spPr>
        <a:solidFill>
          <a:schemeClr val="accent2">
            <a:lumMod val="20000"/>
            <a:lumOff val="80000"/>
          </a:schemeClr>
        </a:solidFill>
      </dgm:spPr>
      <dgm:t>
        <a:bodyPr/>
        <a:lstStyle/>
        <a:p>
          <a:r>
            <a:rPr lang="ro-MD" sz="1600" b="1" dirty="0" smtClean="0">
              <a:solidFill>
                <a:schemeClr val="tx1"/>
              </a:solidFill>
            </a:rPr>
            <a:t>1700</a:t>
          </a:r>
          <a:r>
            <a:rPr lang="ro-MD" sz="1600" dirty="0" smtClean="0">
              <a:solidFill>
                <a:schemeClr val="tx1"/>
              </a:solidFill>
            </a:rPr>
            <a:t> persoane fizice</a:t>
          </a:r>
          <a:endParaRPr lang="ru-RU" sz="1600" dirty="0">
            <a:solidFill>
              <a:schemeClr val="tx1"/>
            </a:solidFill>
          </a:endParaRPr>
        </a:p>
      </dgm:t>
    </dgm:pt>
    <dgm:pt modelId="{A36836DC-E274-41A6-988F-DA28BD31A44A}" type="parTrans" cxnId="{FF3F698A-1D83-4A78-9BD1-D87C29E06277}">
      <dgm:prSet/>
      <dgm:spPr/>
      <dgm:t>
        <a:bodyPr/>
        <a:lstStyle/>
        <a:p>
          <a:endParaRPr lang="ru-RU" sz="1600">
            <a:solidFill>
              <a:schemeClr val="tx1"/>
            </a:solidFill>
          </a:endParaRPr>
        </a:p>
      </dgm:t>
    </dgm:pt>
    <dgm:pt modelId="{34D9BA0B-9616-43DB-BA21-1B7BF55250E0}" type="sibTrans" cxnId="{FF3F698A-1D83-4A78-9BD1-D87C29E06277}">
      <dgm:prSet/>
      <dgm:spPr/>
      <dgm:t>
        <a:bodyPr/>
        <a:lstStyle/>
        <a:p>
          <a:endParaRPr lang="ru-RU" sz="1600">
            <a:solidFill>
              <a:schemeClr val="tx1"/>
            </a:solidFill>
          </a:endParaRPr>
        </a:p>
      </dgm:t>
    </dgm:pt>
    <dgm:pt modelId="{4CC24921-5B11-4319-B466-711F03149D40}">
      <dgm:prSet phldrT="[Текст]" custT="1"/>
      <dgm:spPr>
        <a:solidFill>
          <a:schemeClr val="tx2">
            <a:lumMod val="20000"/>
            <a:lumOff val="80000"/>
          </a:schemeClr>
        </a:solidFill>
      </dgm:spPr>
      <dgm:t>
        <a:bodyPr/>
        <a:lstStyle/>
        <a:p>
          <a:r>
            <a:rPr lang="ro-MD" sz="1600" b="1" dirty="0" smtClean="0">
              <a:solidFill>
                <a:schemeClr val="tx1"/>
              </a:solidFill>
            </a:rPr>
            <a:t>Medici</a:t>
          </a:r>
          <a:endParaRPr lang="ru-RU" sz="1600" b="1" dirty="0">
            <a:solidFill>
              <a:schemeClr val="tx1"/>
            </a:solidFill>
          </a:endParaRPr>
        </a:p>
      </dgm:t>
    </dgm:pt>
    <dgm:pt modelId="{D1F5EF46-1798-4F43-A397-94253D9BC72C}" type="parTrans" cxnId="{4B56E2C5-95D3-4A72-B248-E53999570179}">
      <dgm:prSet/>
      <dgm:spPr/>
      <dgm:t>
        <a:bodyPr/>
        <a:lstStyle/>
        <a:p>
          <a:endParaRPr lang="ru-RU" sz="1600">
            <a:solidFill>
              <a:schemeClr val="tx1"/>
            </a:solidFill>
          </a:endParaRPr>
        </a:p>
      </dgm:t>
    </dgm:pt>
    <dgm:pt modelId="{12570777-6534-49DB-BDAF-4FBD011BEF1D}" type="sibTrans" cxnId="{4B56E2C5-95D3-4A72-B248-E53999570179}">
      <dgm:prSet/>
      <dgm:spPr/>
      <dgm:t>
        <a:bodyPr/>
        <a:lstStyle/>
        <a:p>
          <a:endParaRPr lang="ru-RU" sz="1600">
            <a:solidFill>
              <a:schemeClr val="tx1"/>
            </a:solidFill>
          </a:endParaRPr>
        </a:p>
      </dgm:t>
    </dgm:pt>
    <dgm:pt modelId="{3DE5956D-FEB4-4CC1-B3DE-34A2A3F93988}">
      <dgm:prSet phldrT="[Текст]" custT="1"/>
      <dgm:spPr>
        <a:solidFill>
          <a:schemeClr val="tx2">
            <a:lumMod val="40000"/>
            <a:lumOff val="60000"/>
          </a:schemeClr>
        </a:solidFill>
      </dgm:spPr>
      <dgm:t>
        <a:bodyPr/>
        <a:lstStyle/>
        <a:p>
          <a:r>
            <a:rPr lang="ro-MD" sz="1600" dirty="0" smtClean="0">
              <a:solidFill>
                <a:schemeClr val="tx1"/>
              </a:solidFill>
            </a:rPr>
            <a:t>352 persoane</a:t>
          </a:r>
        </a:p>
        <a:p>
          <a:r>
            <a:rPr lang="ro-MD" sz="1600" b="1" dirty="0" smtClean="0">
              <a:solidFill>
                <a:schemeClr val="tx1"/>
              </a:solidFill>
            </a:rPr>
            <a:t>21%</a:t>
          </a:r>
          <a:endParaRPr lang="ru-RU" sz="1600" b="1" dirty="0">
            <a:solidFill>
              <a:schemeClr val="tx1"/>
            </a:solidFill>
          </a:endParaRPr>
        </a:p>
      </dgm:t>
    </dgm:pt>
    <dgm:pt modelId="{CA1E5E99-D8F3-412B-A182-7CA80F207A1C}" type="parTrans" cxnId="{BECE3378-6523-4A5C-B6D1-49F30737A584}">
      <dgm:prSet/>
      <dgm:spPr/>
      <dgm:t>
        <a:bodyPr/>
        <a:lstStyle/>
        <a:p>
          <a:endParaRPr lang="ru-RU" sz="1600">
            <a:solidFill>
              <a:schemeClr val="tx1"/>
            </a:solidFill>
          </a:endParaRPr>
        </a:p>
      </dgm:t>
    </dgm:pt>
    <dgm:pt modelId="{77DC7F01-81FB-498B-B542-D481784C40F9}" type="sibTrans" cxnId="{BECE3378-6523-4A5C-B6D1-49F30737A584}">
      <dgm:prSet/>
      <dgm:spPr/>
      <dgm:t>
        <a:bodyPr/>
        <a:lstStyle/>
        <a:p>
          <a:endParaRPr lang="ru-RU" sz="1600">
            <a:solidFill>
              <a:schemeClr val="tx1"/>
            </a:solidFill>
          </a:endParaRPr>
        </a:p>
      </dgm:t>
    </dgm:pt>
    <dgm:pt modelId="{D6A622CF-10F8-4ACD-8901-91C9069B1214}">
      <dgm:prSet phldrT="[Текст]" custT="1"/>
      <dgm:spPr>
        <a:solidFill>
          <a:schemeClr val="accent4">
            <a:lumMod val="20000"/>
            <a:lumOff val="80000"/>
          </a:schemeClr>
        </a:solidFill>
      </dgm:spPr>
      <dgm:t>
        <a:bodyPr/>
        <a:lstStyle/>
        <a:p>
          <a:r>
            <a:rPr lang="ro-MD" sz="1600" b="1" dirty="0" smtClean="0">
              <a:solidFill>
                <a:schemeClr val="tx1"/>
              </a:solidFill>
            </a:rPr>
            <a:t>Rezidenți</a:t>
          </a:r>
          <a:endParaRPr lang="ru-RU" sz="1600" b="1" dirty="0">
            <a:solidFill>
              <a:schemeClr val="tx1"/>
            </a:solidFill>
          </a:endParaRPr>
        </a:p>
      </dgm:t>
    </dgm:pt>
    <dgm:pt modelId="{05956B1B-30AF-4622-9D46-F2201157FAB2}" type="parTrans" cxnId="{120D0B19-92BD-46FD-835F-E49D967376F5}">
      <dgm:prSet/>
      <dgm:spPr/>
      <dgm:t>
        <a:bodyPr/>
        <a:lstStyle/>
        <a:p>
          <a:endParaRPr lang="ru-RU" sz="1600">
            <a:solidFill>
              <a:schemeClr val="tx1"/>
            </a:solidFill>
          </a:endParaRPr>
        </a:p>
      </dgm:t>
    </dgm:pt>
    <dgm:pt modelId="{C0129799-A179-47E9-8338-B1B5577B09E7}" type="sibTrans" cxnId="{120D0B19-92BD-46FD-835F-E49D967376F5}">
      <dgm:prSet/>
      <dgm:spPr/>
      <dgm:t>
        <a:bodyPr/>
        <a:lstStyle/>
        <a:p>
          <a:endParaRPr lang="ru-RU" sz="1600">
            <a:solidFill>
              <a:schemeClr val="tx1"/>
            </a:solidFill>
          </a:endParaRPr>
        </a:p>
      </dgm:t>
    </dgm:pt>
    <dgm:pt modelId="{340BB145-EA64-48B6-809D-A074B41A8D3A}">
      <dgm:prSet phldrT="[Текст]" custT="1"/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r>
            <a:rPr lang="ro-MD" sz="1600" dirty="0" smtClean="0">
              <a:solidFill>
                <a:schemeClr val="tx1"/>
              </a:solidFill>
            </a:rPr>
            <a:t>161 persoane</a:t>
          </a:r>
        </a:p>
        <a:p>
          <a:r>
            <a:rPr lang="ro-MD" sz="1600" b="1" dirty="0" smtClean="0">
              <a:solidFill>
                <a:schemeClr val="tx1"/>
              </a:solidFill>
            </a:rPr>
            <a:t>9%</a:t>
          </a:r>
          <a:endParaRPr lang="ru-RU" sz="1600" b="1" dirty="0">
            <a:solidFill>
              <a:schemeClr val="tx1"/>
            </a:solidFill>
          </a:endParaRPr>
        </a:p>
      </dgm:t>
    </dgm:pt>
    <dgm:pt modelId="{8E0DCE50-3260-47E6-A647-6880776E0FCE}" type="parTrans" cxnId="{9FF2AF7F-C16B-4B21-B817-C2670A06B898}">
      <dgm:prSet/>
      <dgm:spPr/>
      <dgm:t>
        <a:bodyPr/>
        <a:lstStyle/>
        <a:p>
          <a:endParaRPr lang="ru-RU" sz="1600">
            <a:solidFill>
              <a:schemeClr val="tx1"/>
            </a:solidFill>
          </a:endParaRPr>
        </a:p>
      </dgm:t>
    </dgm:pt>
    <dgm:pt modelId="{6F411D6F-3531-43BC-8F12-8B15F1B91F2A}" type="sibTrans" cxnId="{9FF2AF7F-C16B-4B21-B817-C2670A06B898}">
      <dgm:prSet/>
      <dgm:spPr/>
      <dgm:t>
        <a:bodyPr/>
        <a:lstStyle/>
        <a:p>
          <a:endParaRPr lang="ru-RU" sz="1600">
            <a:solidFill>
              <a:schemeClr val="tx1"/>
            </a:solidFill>
          </a:endParaRPr>
        </a:p>
      </dgm:t>
    </dgm:pt>
    <dgm:pt modelId="{8D037095-BB3E-4DEE-9B17-316B704B7FFB}">
      <dgm:prSet phldrT="[Текст]" custT="1"/>
      <dgm:spPr>
        <a:solidFill>
          <a:schemeClr val="accent5">
            <a:lumMod val="20000"/>
            <a:lumOff val="80000"/>
          </a:schemeClr>
        </a:solidFill>
      </dgm:spPr>
      <dgm:t>
        <a:bodyPr/>
        <a:lstStyle/>
        <a:p>
          <a:r>
            <a:rPr lang="ro-MD" sz="1600" b="1" dirty="0" smtClean="0">
              <a:solidFill>
                <a:schemeClr val="tx1"/>
              </a:solidFill>
            </a:rPr>
            <a:t>Asistente medicale</a:t>
          </a:r>
          <a:endParaRPr lang="ru-RU" sz="1600" b="1" dirty="0">
            <a:solidFill>
              <a:schemeClr val="tx1"/>
            </a:solidFill>
          </a:endParaRPr>
        </a:p>
      </dgm:t>
    </dgm:pt>
    <dgm:pt modelId="{C0726D00-F300-4834-8E0E-C580E57E6399}" type="parTrans" cxnId="{0DBF2F8E-24E0-44D6-B92C-B1222CF2004C}">
      <dgm:prSet/>
      <dgm:spPr/>
      <dgm:t>
        <a:bodyPr/>
        <a:lstStyle/>
        <a:p>
          <a:endParaRPr lang="ru-RU" sz="1600">
            <a:solidFill>
              <a:schemeClr val="tx1"/>
            </a:solidFill>
          </a:endParaRPr>
        </a:p>
      </dgm:t>
    </dgm:pt>
    <dgm:pt modelId="{7260ECA8-0711-4C16-8111-D8BFE72FB0E4}" type="sibTrans" cxnId="{0DBF2F8E-24E0-44D6-B92C-B1222CF2004C}">
      <dgm:prSet/>
      <dgm:spPr/>
      <dgm:t>
        <a:bodyPr/>
        <a:lstStyle/>
        <a:p>
          <a:endParaRPr lang="ru-RU" sz="1600">
            <a:solidFill>
              <a:schemeClr val="tx1"/>
            </a:solidFill>
          </a:endParaRPr>
        </a:p>
      </dgm:t>
    </dgm:pt>
    <dgm:pt modelId="{FEC49538-7DF3-4F61-8413-491A5CF9D562}">
      <dgm:prSet phldrT="[Текст]" custT="1"/>
      <dgm:spPr>
        <a:solidFill>
          <a:schemeClr val="accent5">
            <a:lumMod val="40000"/>
            <a:lumOff val="60000"/>
          </a:schemeClr>
        </a:solidFill>
      </dgm:spPr>
      <dgm:t>
        <a:bodyPr/>
        <a:lstStyle/>
        <a:p>
          <a:r>
            <a:rPr lang="ro-MD" sz="1600" dirty="0" smtClean="0">
              <a:solidFill>
                <a:schemeClr val="tx1"/>
              </a:solidFill>
            </a:rPr>
            <a:t>617 persoane</a:t>
          </a:r>
        </a:p>
        <a:p>
          <a:r>
            <a:rPr lang="ro-MD" sz="1600" b="1" dirty="0" smtClean="0">
              <a:solidFill>
                <a:schemeClr val="tx1"/>
              </a:solidFill>
            </a:rPr>
            <a:t>36%</a:t>
          </a:r>
          <a:endParaRPr lang="ru-RU" sz="1600" b="1" dirty="0">
            <a:solidFill>
              <a:schemeClr val="tx1"/>
            </a:solidFill>
          </a:endParaRPr>
        </a:p>
      </dgm:t>
    </dgm:pt>
    <dgm:pt modelId="{90BC46C1-37D9-42A1-B802-3B52F7632E57}" type="parTrans" cxnId="{AF8B8BB5-4B3D-4560-89E6-88060E3566EB}">
      <dgm:prSet/>
      <dgm:spPr/>
      <dgm:t>
        <a:bodyPr/>
        <a:lstStyle/>
        <a:p>
          <a:endParaRPr lang="ru-RU" sz="1600">
            <a:solidFill>
              <a:schemeClr val="tx1"/>
            </a:solidFill>
          </a:endParaRPr>
        </a:p>
      </dgm:t>
    </dgm:pt>
    <dgm:pt modelId="{8EC764C6-442D-48E8-AAE4-3FB4E4D9D602}" type="sibTrans" cxnId="{AF8B8BB5-4B3D-4560-89E6-88060E3566EB}">
      <dgm:prSet/>
      <dgm:spPr/>
      <dgm:t>
        <a:bodyPr/>
        <a:lstStyle/>
        <a:p>
          <a:endParaRPr lang="ru-RU" sz="1600">
            <a:solidFill>
              <a:schemeClr val="tx1"/>
            </a:solidFill>
          </a:endParaRPr>
        </a:p>
      </dgm:t>
    </dgm:pt>
    <dgm:pt modelId="{05907860-81F3-4D26-B372-DFE118CF37D0}">
      <dgm:prSet phldrT="[Текст]" custT="1"/>
      <dgm:spPr>
        <a:solidFill>
          <a:schemeClr val="accent2">
            <a:lumMod val="20000"/>
            <a:lumOff val="80000"/>
          </a:schemeClr>
        </a:solidFill>
      </dgm:spPr>
      <dgm:t>
        <a:bodyPr/>
        <a:lstStyle/>
        <a:p>
          <a:r>
            <a:rPr lang="ro-MD" sz="1600" b="1" dirty="0" smtClean="0">
              <a:solidFill>
                <a:schemeClr val="tx1"/>
              </a:solidFill>
            </a:rPr>
            <a:t>Infirmiere</a:t>
          </a:r>
          <a:endParaRPr lang="ru-RU" sz="1600" b="1" dirty="0">
            <a:solidFill>
              <a:schemeClr val="tx1"/>
            </a:solidFill>
          </a:endParaRPr>
        </a:p>
      </dgm:t>
    </dgm:pt>
    <dgm:pt modelId="{66B61276-200B-4FAA-A3B4-951CE3897ED1}" type="parTrans" cxnId="{808178AB-2E0F-4CC9-A0AB-D00926F6C0AC}">
      <dgm:prSet/>
      <dgm:spPr/>
      <dgm:t>
        <a:bodyPr/>
        <a:lstStyle/>
        <a:p>
          <a:endParaRPr lang="ru-RU" sz="1600">
            <a:solidFill>
              <a:schemeClr val="tx1"/>
            </a:solidFill>
          </a:endParaRPr>
        </a:p>
      </dgm:t>
    </dgm:pt>
    <dgm:pt modelId="{B473E297-0ACB-4F2C-A5E9-07DA85B716E2}" type="sibTrans" cxnId="{808178AB-2E0F-4CC9-A0AB-D00926F6C0AC}">
      <dgm:prSet/>
      <dgm:spPr/>
      <dgm:t>
        <a:bodyPr/>
        <a:lstStyle/>
        <a:p>
          <a:endParaRPr lang="ru-RU" sz="1600">
            <a:solidFill>
              <a:schemeClr val="tx1"/>
            </a:solidFill>
          </a:endParaRPr>
        </a:p>
      </dgm:t>
    </dgm:pt>
    <dgm:pt modelId="{6D0F0FDA-EDEB-4CFE-BFEA-5AC406506270}">
      <dgm:prSet phldrT="[Текст]" custT="1"/>
      <dgm:spPr>
        <a:solidFill>
          <a:schemeClr val="accent2">
            <a:lumMod val="40000"/>
            <a:lumOff val="60000"/>
          </a:schemeClr>
        </a:solidFill>
      </dgm:spPr>
      <dgm:t>
        <a:bodyPr/>
        <a:lstStyle/>
        <a:p>
          <a:r>
            <a:rPr lang="ro-MD" sz="1600" dirty="0" smtClean="0">
              <a:solidFill>
                <a:schemeClr val="tx1"/>
              </a:solidFill>
            </a:rPr>
            <a:t>322 persoane</a:t>
          </a:r>
        </a:p>
        <a:p>
          <a:r>
            <a:rPr lang="ro-MD" sz="1600" b="1" dirty="0" smtClean="0">
              <a:solidFill>
                <a:schemeClr val="tx1"/>
              </a:solidFill>
            </a:rPr>
            <a:t>19%</a:t>
          </a:r>
          <a:endParaRPr lang="ru-RU" sz="1600" b="1" dirty="0">
            <a:solidFill>
              <a:schemeClr val="tx1"/>
            </a:solidFill>
          </a:endParaRPr>
        </a:p>
      </dgm:t>
    </dgm:pt>
    <dgm:pt modelId="{8A870A76-C2F5-4483-8C26-B5A27134323E}" type="parTrans" cxnId="{9FF760FC-6163-44F6-BF72-15CC3D448756}">
      <dgm:prSet/>
      <dgm:spPr/>
      <dgm:t>
        <a:bodyPr/>
        <a:lstStyle/>
        <a:p>
          <a:endParaRPr lang="ru-RU" sz="1600">
            <a:solidFill>
              <a:schemeClr val="tx1"/>
            </a:solidFill>
          </a:endParaRPr>
        </a:p>
      </dgm:t>
    </dgm:pt>
    <dgm:pt modelId="{630965EA-730B-469F-B523-353EBDF7B321}" type="sibTrans" cxnId="{9FF760FC-6163-44F6-BF72-15CC3D448756}">
      <dgm:prSet/>
      <dgm:spPr/>
      <dgm:t>
        <a:bodyPr/>
        <a:lstStyle/>
        <a:p>
          <a:endParaRPr lang="ru-RU" sz="1600">
            <a:solidFill>
              <a:schemeClr val="tx1"/>
            </a:solidFill>
          </a:endParaRPr>
        </a:p>
      </dgm:t>
    </dgm:pt>
    <dgm:pt modelId="{5033A5C7-72B8-4B03-8965-A815CED4DA25}">
      <dgm:prSet phldrT="[Текст]" custT="1"/>
      <dgm:spPr>
        <a:solidFill>
          <a:schemeClr val="accent6">
            <a:lumMod val="20000"/>
            <a:lumOff val="80000"/>
          </a:schemeClr>
        </a:solidFill>
      </dgm:spPr>
      <dgm:t>
        <a:bodyPr/>
        <a:lstStyle/>
        <a:p>
          <a:r>
            <a:rPr lang="ro-MD" sz="1600" b="1" dirty="0" smtClean="0">
              <a:solidFill>
                <a:schemeClr val="tx1"/>
              </a:solidFill>
            </a:rPr>
            <a:t>Alt personal</a:t>
          </a:r>
          <a:endParaRPr lang="ru-RU" sz="1600" b="1" dirty="0">
            <a:solidFill>
              <a:schemeClr val="tx1"/>
            </a:solidFill>
          </a:endParaRPr>
        </a:p>
      </dgm:t>
    </dgm:pt>
    <dgm:pt modelId="{8BC05E61-F946-43B2-ACA2-92C28751B989}" type="parTrans" cxnId="{2B66C9F3-625A-46C5-844F-D7EF2F3E37A1}">
      <dgm:prSet/>
      <dgm:spPr/>
      <dgm:t>
        <a:bodyPr/>
        <a:lstStyle/>
        <a:p>
          <a:endParaRPr lang="ru-RU" sz="1600">
            <a:solidFill>
              <a:schemeClr val="tx1"/>
            </a:solidFill>
          </a:endParaRPr>
        </a:p>
      </dgm:t>
    </dgm:pt>
    <dgm:pt modelId="{E3183D71-4AC4-4DB7-B8DF-A41763241342}" type="sibTrans" cxnId="{2B66C9F3-625A-46C5-844F-D7EF2F3E37A1}">
      <dgm:prSet/>
      <dgm:spPr/>
      <dgm:t>
        <a:bodyPr/>
        <a:lstStyle/>
        <a:p>
          <a:endParaRPr lang="ru-RU" sz="1600">
            <a:solidFill>
              <a:schemeClr val="tx1"/>
            </a:solidFill>
          </a:endParaRPr>
        </a:p>
      </dgm:t>
    </dgm:pt>
    <dgm:pt modelId="{8055A0C7-6FB3-45EE-B4EC-9D9E28D8995C}">
      <dgm:prSet phldrT="[Текст]" custT="1"/>
      <dgm:spPr>
        <a:solidFill>
          <a:schemeClr val="accent6">
            <a:lumMod val="40000"/>
            <a:lumOff val="60000"/>
          </a:schemeClr>
        </a:solidFill>
      </dgm:spPr>
      <dgm:t>
        <a:bodyPr/>
        <a:lstStyle/>
        <a:p>
          <a:r>
            <a:rPr lang="ro-MD" sz="1600" dirty="0" smtClean="0">
              <a:solidFill>
                <a:schemeClr val="tx1"/>
              </a:solidFill>
            </a:rPr>
            <a:t>248 persoane</a:t>
          </a:r>
        </a:p>
        <a:p>
          <a:r>
            <a:rPr lang="ro-MD" sz="1600" b="1" dirty="0" smtClean="0">
              <a:solidFill>
                <a:schemeClr val="tx1"/>
              </a:solidFill>
            </a:rPr>
            <a:t>15%</a:t>
          </a:r>
          <a:endParaRPr lang="ru-RU" sz="1600" b="1" dirty="0">
            <a:solidFill>
              <a:schemeClr val="tx1"/>
            </a:solidFill>
          </a:endParaRPr>
        </a:p>
      </dgm:t>
    </dgm:pt>
    <dgm:pt modelId="{9542F5AE-AB30-46BD-A3FB-CF21A0D4F3D7}" type="parTrans" cxnId="{B1603CC2-50D4-40EF-8B32-599A378E5857}">
      <dgm:prSet/>
      <dgm:spPr/>
      <dgm:t>
        <a:bodyPr/>
        <a:lstStyle/>
        <a:p>
          <a:endParaRPr lang="ru-RU" sz="1600">
            <a:solidFill>
              <a:schemeClr val="tx1"/>
            </a:solidFill>
          </a:endParaRPr>
        </a:p>
      </dgm:t>
    </dgm:pt>
    <dgm:pt modelId="{141F6E9C-FEB0-430F-B090-7E5F9AD40087}" type="sibTrans" cxnId="{B1603CC2-50D4-40EF-8B32-599A378E5857}">
      <dgm:prSet/>
      <dgm:spPr/>
      <dgm:t>
        <a:bodyPr/>
        <a:lstStyle/>
        <a:p>
          <a:endParaRPr lang="ru-RU" sz="1600">
            <a:solidFill>
              <a:schemeClr val="tx1"/>
            </a:solidFill>
          </a:endParaRPr>
        </a:p>
      </dgm:t>
    </dgm:pt>
    <dgm:pt modelId="{F462BCEF-1866-4315-93BD-7511521E284F}" type="pres">
      <dgm:prSet presAssocID="{B1E1C5CC-EC2D-42B9-BFDD-54BD50211EA4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2FAEE5D2-AF4C-4F48-87FD-C91F6D898CC3}" type="pres">
      <dgm:prSet presAssocID="{DC5AB267-563A-4E68-9715-AC3B59F5D0CC}" presName="hierRoot1" presStyleCnt="0">
        <dgm:presLayoutVars>
          <dgm:hierBranch val="init"/>
        </dgm:presLayoutVars>
      </dgm:prSet>
      <dgm:spPr/>
    </dgm:pt>
    <dgm:pt modelId="{057C51DC-DD93-4C0D-BBFF-0AD50A331623}" type="pres">
      <dgm:prSet presAssocID="{DC5AB267-563A-4E68-9715-AC3B59F5D0CC}" presName="rootComposite1" presStyleCnt="0"/>
      <dgm:spPr/>
    </dgm:pt>
    <dgm:pt modelId="{E54A2AD5-2A51-4DCF-A3F6-42EBE37960EE}" type="pres">
      <dgm:prSet presAssocID="{DC5AB267-563A-4E68-9715-AC3B59F5D0CC}" presName="rootText1" presStyleLbl="node0" presStyleIdx="0" presStyleCnt="1" custScaleX="195281" custLinFactNeighborY="37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1EA17E01-34CD-4FAC-BCF4-18AC27DBB515}" type="pres">
      <dgm:prSet presAssocID="{DC5AB267-563A-4E68-9715-AC3B59F5D0CC}" presName="rootConnector1" presStyleLbl="node1" presStyleIdx="0" presStyleCnt="0"/>
      <dgm:spPr/>
      <dgm:t>
        <a:bodyPr/>
        <a:lstStyle/>
        <a:p>
          <a:endParaRPr lang="ru-RU"/>
        </a:p>
      </dgm:t>
    </dgm:pt>
    <dgm:pt modelId="{55CBAAE8-E2B3-4FE8-8D0C-7C2CE1F6E881}" type="pres">
      <dgm:prSet presAssocID="{DC5AB267-563A-4E68-9715-AC3B59F5D0CC}" presName="hierChild2" presStyleCnt="0"/>
      <dgm:spPr/>
    </dgm:pt>
    <dgm:pt modelId="{FE6041B8-6B7F-434D-9E85-7C0D196FE450}" type="pres">
      <dgm:prSet presAssocID="{D1F5EF46-1798-4F43-A397-94253D9BC72C}" presName="Name37" presStyleLbl="parChTrans1D2" presStyleIdx="0" presStyleCnt="6"/>
      <dgm:spPr/>
      <dgm:t>
        <a:bodyPr/>
        <a:lstStyle/>
        <a:p>
          <a:endParaRPr lang="ru-RU"/>
        </a:p>
      </dgm:t>
    </dgm:pt>
    <dgm:pt modelId="{3A463FFB-7200-42E4-87B9-1E2948CF65F0}" type="pres">
      <dgm:prSet presAssocID="{4CC24921-5B11-4319-B466-711F03149D40}" presName="hierRoot2" presStyleCnt="0">
        <dgm:presLayoutVars>
          <dgm:hierBranch val="init"/>
        </dgm:presLayoutVars>
      </dgm:prSet>
      <dgm:spPr/>
    </dgm:pt>
    <dgm:pt modelId="{6F74DFCC-4EE3-469F-A453-EF4A12CAB783}" type="pres">
      <dgm:prSet presAssocID="{4CC24921-5B11-4319-B466-711F03149D40}" presName="rootComposite" presStyleCnt="0"/>
      <dgm:spPr/>
    </dgm:pt>
    <dgm:pt modelId="{DA25AB00-00F1-44C5-99A6-55EDEC913FEB}" type="pres">
      <dgm:prSet presAssocID="{4CC24921-5B11-4319-B466-711F03149D40}" presName="rootText" presStyleLbl="node2" presStyleIdx="0" presStyleCnt="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4A016B4-AEF1-4D00-A834-D9E9244D8265}" type="pres">
      <dgm:prSet presAssocID="{4CC24921-5B11-4319-B466-711F03149D40}" presName="rootConnector" presStyleLbl="node2" presStyleIdx="0" presStyleCnt="5"/>
      <dgm:spPr/>
      <dgm:t>
        <a:bodyPr/>
        <a:lstStyle/>
        <a:p>
          <a:endParaRPr lang="ru-RU"/>
        </a:p>
      </dgm:t>
    </dgm:pt>
    <dgm:pt modelId="{4B7FE97E-11F7-4018-BCAF-7D0825AD2512}" type="pres">
      <dgm:prSet presAssocID="{4CC24921-5B11-4319-B466-711F03149D40}" presName="hierChild4" presStyleCnt="0"/>
      <dgm:spPr/>
    </dgm:pt>
    <dgm:pt modelId="{13E9D92E-515C-4EA7-81B1-AD07E5A19BF0}" type="pres">
      <dgm:prSet presAssocID="{CA1E5E99-D8F3-412B-A182-7CA80F207A1C}" presName="Name37" presStyleLbl="parChTrans1D3" presStyleIdx="0" presStyleCnt="5"/>
      <dgm:spPr/>
      <dgm:t>
        <a:bodyPr/>
        <a:lstStyle/>
        <a:p>
          <a:endParaRPr lang="ru-RU"/>
        </a:p>
      </dgm:t>
    </dgm:pt>
    <dgm:pt modelId="{0A6DCB2B-34A0-4C5C-8E4A-78D98E58BEFC}" type="pres">
      <dgm:prSet presAssocID="{3DE5956D-FEB4-4CC1-B3DE-34A2A3F93988}" presName="hierRoot2" presStyleCnt="0">
        <dgm:presLayoutVars>
          <dgm:hierBranch val="init"/>
        </dgm:presLayoutVars>
      </dgm:prSet>
      <dgm:spPr/>
    </dgm:pt>
    <dgm:pt modelId="{FBBCFEA1-32F1-406D-ADC6-69462C40D731}" type="pres">
      <dgm:prSet presAssocID="{3DE5956D-FEB4-4CC1-B3DE-34A2A3F93988}" presName="rootComposite" presStyleCnt="0"/>
      <dgm:spPr/>
    </dgm:pt>
    <dgm:pt modelId="{3D438BCF-A0BB-4940-88EF-DE94F9C6DB8B}" type="pres">
      <dgm:prSet presAssocID="{3DE5956D-FEB4-4CC1-B3DE-34A2A3F93988}" presName="rootText" presStyleLbl="node3" presStyleIdx="0" presStyleCnt="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BA78C2E-F445-41B6-90A3-3C7F7D82C219}" type="pres">
      <dgm:prSet presAssocID="{3DE5956D-FEB4-4CC1-B3DE-34A2A3F93988}" presName="rootConnector" presStyleLbl="node3" presStyleIdx="0" presStyleCnt="5"/>
      <dgm:spPr/>
      <dgm:t>
        <a:bodyPr/>
        <a:lstStyle/>
        <a:p>
          <a:endParaRPr lang="ru-RU"/>
        </a:p>
      </dgm:t>
    </dgm:pt>
    <dgm:pt modelId="{64915F36-283B-4141-BD65-7EA55CCD5457}" type="pres">
      <dgm:prSet presAssocID="{3DE5956D-FEB4-4CC1-B3DE-34A2A3F93988}" presName="hierChild4" presStyleCnt="0"/>
      <dgm:spPr/>
    </dgm:pt>
    <dgm:pt modelId="{4EEAE599-1E1E-40C5-8C0F-362055289ACF}" type="pres">
      <dgm:prSet presAssocID="{3DE5956D-FEB4-4CC1-B3DE-34A2A3F93988}" presName="hierChild5" presStyleCnt="0"/>
      <dgm:spPr/>
    </dgm:pt>
    <dgm:pt modelId="{DE188F7D-A910-48F0-915C-9F2BBD317A45}" type="pres">
      <dgm:prSet presAssocID="{4CC24921-5B11-4319-B466-711F03149D40}" presName="hierChild5" presStyleCnt="0"/>
      <dgm:spPr/>
    </dgm:pt>
    <dgm:pt modelId="{6807C9DF-D09E-498F-86DB-D0E221FE6A78}" type="pres">
      <dgm:prSet presAssocID="{05956B1B-30AF-4622-9D46-F2201157FAB2}" presName="Name37" presStyleLbl="parChTrans1D2" presStyleIdx="1" presStyleCnt="6"/>
      <dgm:spPr/>
      <dgm:t>
        <a:bodyPr/>
        <a:lstStyle/>
        <a:p>
          <a:endParaRPr lang="ru-RU"/>
        </a:p>
      </dgm:t>
    </dgm:pt>
    <dgm:pt modelId="{118929FB-842F-4C84-A308-E3F47C6DA2F8}" type="pres">
      <dgm:prSet presAssocID="{D6A622CF-10F8-4ACD-8901-91C9069B1214}" presName="hierRoot2" presStyleCnt="0">
        <dgm:presLayoutVars>
          <dgm:hierBranch val="init"/>
        </dgm:presLayoutVars>
      </dgm:prSet>
      <dgm:spPr/>
    </dgm:pt>
    <dgm:pt modelId="{FC20065E-8567-44DB-9368-DBD2CC973252}" type="pres">
      <dgm:prSet presAssocID="{D6A622CF-10F8-4ACD-8901-91C9069B1214}" presName="rootComposite" presStyleCnt="0"/>
      <dgm:spPr/>
    </dgm:pt>
    <dgm:pt modelId="{EAB2A6F6-5D1D-463D-BACA-6EA22CD48C6D}" type="pres">
      <dgm:prSet presAssocID="{D6A622CF-10F8-4ACD-8901-91C9069B1214}" presName="rootText" presStyleLbl="node2" presStyleIdx="1" presStyleCnt="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0E0E260-4725-4906-920C-8EF1A4D70A24}" type="pres">
      <dgm:prSet presAssocID="{D6A622CF-10F8-4ACD-8901-91C9069B1214}" presName="rootConnector" presStyleLbl="node2" presStyleIdx="1" presStyleCnt="5"/>
      <dgm:spPr/>
      <dgm:t>
        <a:bodyPr/>
        <a:lstStyle/>
        <a:p>
          <a:endParaRPr lang="ru-RU"/>
        </a:p>
      </dgm:t>
    </dgm:pt>
    <dgm:pt modelId="{E4B9DA3E-9ADD-4F88-AEF8-D2C381199FCA}" type="pres">
      <dgm:prSet presAssocID="{D6A622CF-10F8-4ACD-8901-91C9069B1214}" presName="hierChild4" presStyleCnt="0"/>
      <dgm:spPr/>
    </dgm:pt>
    <dgm:pt modelId="{ABB76278-5277-493B-ADF2-0FA26BF966DC}" type="pres">
      <dgm:prSet presAssocID="{8E0DCE50-3260-47E6-A647-6880776E0FCE}" presName="Name37" presStyleLbl="parChTrans1D3" presStyleIdx="1" presStyleCnt="5"/>
      <dgm:spPr/>
      <dgm:t>
        <a:bodyPr/>
        <a:lstStyle/>
        <a:p>
          <a:endParaRPr lang="ru-RU"/>
        </a:p>
      </dgm:t>
    </dgm:pt>
    <dgm:pt modelId="{56B37183-DAD0-49A8-AD31-15DD1BCF5120}" type="pres">
      <dgm:prSet presAssocID="{340BB145-EA64-48B6-809D-A074B41A8D3A}" presName="hierRoot2" presStyleCnt="0">
        <dgm:presLayoutVars>
          <dgm:hierBranch val="init"/>
        </dgm:presLayoutVars>
      </dgm:prSet>
      <dgm:spPr/>
    </dgm:pt>
    <dgm:pt modelId="{B38D6428-111B-404F-872A-8BC77C6D050C}" type="pres">
      <dgm:prSet presAssocID="{340BB145-EA64-48B6-809D-A074B41A8D3A}" presName="rootComposite" presStyleCnt="0"/>
      <dgm:spPr/>
    </dgm:pt>
    <dgm:pt modelId="{7F1672F3-C389-4B1D-A652-3CE75767FF9B}" type="pres">
      <dgm:prSet presAssocID="{340BB145-EA64-48B6-809D-A074B41A8D3A}" presName="rootText" presStyleLbl="node3" presStyleIdx="1" presStyleCnt="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3E5F817A-2426-4C16-BD84-28CAFF8E195A}" type="pres">
      <dgm:prSet presAssocID="{340BB145-EA64-48B6-809D-A074B41A8D3A}" presName="rootConnector" presStyleLbl="node3" presStyleIdx="1" presStyleCnt="5"/>
      <dgm:spPr/>
      <dgm:t>
        <a:bodyPr/>
        <a:lstStyle/>
        <a:p>
          <a:endParaRPr lang="ru-RU"/>
        </a:p>
      </dgm:t>
    </dgm:pt>
    <dgm:pt modelId="{78F51021-FF7A-45F7-91DA-C2EC569152CE}" type="pres">
      <dgm:prSet presAssocID="{340BB145-EA64-48B6-809D-A074B41A8D3A}" presName="hierChild4" presStyleCnt="0"/>
      <dgm:spPr/>
    </dgm:pt>
    <dgm:pt modelId="{509B4930-E63C-4FA4-A34F-71FBCC59DA0F}" type="pres">
      <dgm:prSet presAssocID="{340BB145-EA64-48B6-809D-A074B41A8D3A}" presName="hierChild5" presStyleCnt="0"/>
      <dgm:spPr/>
    </dgm:pt>
    <dgm:pt modelId="{E672161D-9723-4665-A4E4-F7E3209B62EC}" type="pres">
      <dgm:prSet presAssocID="{D6A622CF-10F8-4ACD-8901-91C9069B1214}" presName="hierChild5" presStyleCnt="0"/>
      <dgm:spPr/>
    </dgm:pt>
    <dgm:pt modelId="{E33C6CF8-491E-4A32-B4AC-8BBFC7BFE112}" type="pres">
      <dgm:prSet presAssocID="{C0726D00-F300-4834-8E0E-C580E57E6399}" presName="Name37" presStyleLbl="parChTrans1D2" presStyleIdx="2" presStyleCnt="6"/>
      <dgm:spPr/>
      <dgm:t>
        <a:bodyPr/>
        <a:lstStyle/>
        <a:p>
          <a:endParaRPr lang="ru-RU"/>
        </a:p>
      </dgm:t>
    </dgm:pt>
    <dgm:pt modelId="{3233CA79-3E7B-49DB-ADB7-46AC2BB90B83}" type="pres">
      <dgm:prSet presAssocID="{8D037095-BB3E-4DEE-9B17-316B704B7FFB}" presName="hierRoot2" presStyleCnt="0">
        <dgm:presLayoutVars>
          <dgm:hierBranch val="init"/>
        </dgm:presLayoutVars>
      </dgm:prSet>
      <dgm:spPr/>
    </dgm:pt>
    <dgm:pt modelId="{C180F87C-B1E8-417D-95E8-8D766D6A2DD6}" type="pres">
      <dgm:prSet presAssocID="{8D037095-BB3E-4DEE-9B17-316B704B7FFB}" presName="rootComposite" presStyleCnt="0"/>
      <dgm:spPr/>
    </dgm:pt>
    <dgm:pt modelId="{4689A32B-3529-4356-99EB-ADB353022D74}" type="pres">
      <dgm:prSet presAssocID="{8D037095-BB3E-4DEE-9B17-316B704B7FFB}" presName="rootText" presStyleLbl="node2" presStyleIdx="2" presStyleCnt="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4C1FF42-566D-4D37-BFF2-D073A13B06C4}" type="pres">
      <dgm:prSet presAssocID="{8D037095-BB3E-4DEE-9B17-316B704B7FFB}" presName="rootConnector" presStyleLbl="node2" presStyleIdx="2" presStyleCnt="5"/>
      <dgm:spPr/>
      <dgm:t>
        <a:bodyPr/>
        <a:lstStyle/>
        <a:p>
          <a:endParaRPr lang="ru-RU"/>
        </a:p>
      </dgm:t>
    </dgm:pt>
    <dgm:pt modelId="{BAC0C10C-C6B5-4E58-B31D-8EFA16BD4BB7}" type="pres">
      <dgm:prSet presAssocID="{8D037095-BB3E-4DEE-9B17-316B704B7FFB}" presName="hierChild4" presStyleCnt="0"/>
      <dgm:spPr/>
    </dgm:pt>
    <dgm:pt modelId="{4434CF6B-9E77-4AFC-8A81-71ECC699C2E6}" type="pres">
      <dgm:prSet presAssocID="{90BC46C1-37D9-42A1-B802-3B52F7632E57}" presName="Name37" presStyleLbl="parChTrans1D3" presStyleIdx="2" presStyleCnt="5"/>
      <dgm:spPr/>
      <dgm:t>
        <a:bodyPr/>
        <a:lstStyle/>
        <a:p>
          <a:endParaRPr lang="ru-RU"/>
        </a:p>
      </dgm:t>
    </dgm:pt>
    <dgm:pt modelId="{1ADCB994-592D-44B7-B1D7-1AA4FA01849E}" type="pres">
      <dgm:prSet presAssocID="{FEC49538-7DF3-4F61-8413-491A5CF9D562}" presName="hierRoot2" presStyleCnt="0">
        <dgm:presLayoutVars>
          <dgm:hierBranch val="init"/>
        </dgm:presLayoutVars>
      </dgm:prSet>
      <dgm:spPr/>
    </dgm:pt>
    <dgm:pt modelId="{F00C6936-DD19-4E05-9969-2E360234BC20}" type="pres">
      <dgm:prSet presAssocID="{FEC49538-7DF3-4F61-8413-491A5CF9D562}" presName="rootComposite" presStyleCnt="0"/>
      <dgm:spPr/>
    </dgm:pt>
    <dgm:pt modelId="{A614E786-CA77-4893-91EF-22508637153C}" type="pres">
      <dgm:prSet presAssocID="{FEC49538-7DF3-4F61-8413-491A5CF9D562}" presName="rootText" presStyleLbl="node3" presStyleIdx="2" presStyleCnt="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40DDC36-7A29-406B-BAFA-0BC25440650A}" type="pres">
      <dgm:prSet presAssocID="{FEC49538-7DF3-4F61-8413-491A5CF9D562}" presName="rootConnector" presStyleLbl="node3" presStyleIdx="2" presStyleCnt="5"/>
      <dgm:spPr/>
      <dgm:t>
        <a:bodyPr/>
        <a:lstStyle/>
        <a:p>
          <a:endParaRPr lang="ru-RU"/>
        </a:p>
      </dgm:t>
    </dgm:pt>
    <dgm:pt modelId="{A434C80A-6460-48A2-A7D4-2AFAD01C1C24}" type="pres">
      <dgm:prSet presAssocID="{FEC49538-7DF3-4F61-8413-491A5CF9D562}" presName="hierChild4" presStyleCnt="0"/>
      <dgm:spPr/>
    </dgm:pt>
    <dgm:pt modelId="{CBC879C7-4ED9-4C95-B42C-4D4197C78F66}" type="pres">
      <dgm:prSet presAssocID="{FEC49538-7DF3-4F61-8413-491A5CF9D562}" presName="hierChild5" presStyleCnt="0"/>
      <dgm:spPr/>
    </dgm:pt>
    <dgm:pt modelId="{50A7EB02-8182-43B3-B4CA-BC20E82E054A}" type="pres">
      <dgm:prSet presAssocID="{8D037095-BB3E-4DEE-9B17-316B704B7FFB}" presName="hierChild5" presStyleCnt="0"/>
      <dgm:spPr/>
    </dgm:pt>
    <dgm:pt modelId="{6A0306A4-3C50-4F4E-ADF0-075AA7480762}" type="pres">
      <dgm:prSet presAssocID="{66B61276-200B-4FAA-A3B4-951CE3897ED1}" presName="Name37" presStyleLbl="parChTrans1D2" presStyleIdx="3" presStyleCnt="6"/>
      <dgm:spPr/>
      <dgm:t>
        <a:bodyPr/>
        <a:lstStyle/>
        <a:p>
          <a:endParaRPr lang="ru-RU"/>
        </a:p>
      </dgm:t>
    </dgm:pt>
    <dgm:pt modelId="{12D9F1B4-465D-43F9-B4DC-5234AAF6A52A}" type="pres">
      <dgm:prSet presAssocID="{05907860-81F3-4D26-B372-DFE118CF37D0}" presName="hierRoot2" presStyleCnt="0">
        <dgm:presLayoutVars>
          <dgm:hierBranch val="init"/>
        </dgm:presLayoutVars>
      </dgm:prSet>
      <dgm:spPr/>
    </dgm:pt>
    <dgm:pt modelId="{CDC9185C-AFEF-49F4-89E1-BC61A7673614}" type="pres">
      <dgm:prSet presAssocID="{05907860-81F3-4D26-B372-DFE118CF37D0}" presName="rootComposite" presStyleCnt="0"/>
      <dgm:spPr/>
    </dgm:pt>
    <dgm:pt modelId="{3522C6C8-53F1-477A-BEB4-D7C9EDA1A99D}" type="pres">
      <dgm:prSet presAssocID="{05907860-81F3-4D26-B372-DFE118CF37D0}" presName="rootText" presStyleLbl="node2" presStyleIdx="3" presStyleCnt="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5C5E725-7468-4C33-A3D5-A26FE3283A05}" type="pres">
      <dgm:prSet presAssocID="{05907860-81F3-4D26-B372-DFE118CF37D0}" presName="rootConnector" presStyleLbl="node2" presStyleIdx="3" presStyleCnt="5"/>
      <dgm:spPr/>
      <dgm:t>
        <a:bodyPr/>
        <a:lstStyle/>
        <a:p>
          <a:endParaRPr lang="ru-RU"/>
        </a:p>
      </dgm:t>
    </dgm:pt>
    <dgm:pt modelId="{13928090-B71D-4FB4-866E-C8C52900E48C}" type="pres">
      <dgm:prSet presAssocID="{05907860-81F3-4D26-B372-DFE118CF37D0}" presName="hierChild4" presStyleCnt="0"/>
      <dgm:spPr/>
    </dgm:pt>
    <dgm:pt modelId="{A45C0F6A-DEDE-406D-9C92-064A9113E255}" type="pres">
      <dgm:prSet presAssocID="{8A870A76-C2F5-4483-8C26-B5A27134323E}" presName="Name37" presStyleLbl="parChTrans1D3" presStyleIdx="3" presStyleCnt="5"/>
      <dgm:spPr/>
      <dgm:t>
        <a:bodyPr/>
        <a:lstStyle/>
        <a:p>
          <a:endParaRPr lang="ru-RU"/>
        </a:p>
      </dgm:t>
    </dgm:pt>
    <dgm:pt modelId="{C5DE0DB5-F198-40FE-A10C-91576A27AFFF}" type="pres">
      <dgm:prSet presAssocID="{6D0F0FDA-EDEB-4CFE-BFEA-5AC406506270}" presName="hierRoot2" presStyleCnt="0">
        <dgm:presLayoutVars>
          <dgm:hierBranch val="init"/>
        </dgm:presLayoutVars>
      </dgm:prSet>
      <dgm:spPr/>
    </dgm:pt>
    <dgm:pt modelId="{39A543F8-2CE0-4C48-959A-450735F7D166}" type="pres">
      <dgm:prSet presAssocID="{6D0F0FDA-EDEB-4CFE-BFEA-5AC406506270}" presName="rootComposite" presStyleCnt="0"/>
      <dgm:spPr/>
    </dgm:pt>
    <dgm:pt modelId="{648D4068-4963-4866-BEE8-0CE4B7676868}" type="pres">
      <dgm:prSet presAssocID="{6D0F0FDA-EDEB-4CFE-BFEA-5AC406506270}" presName="rootText" presStyleLbl="node3" presStyleIdx="3" presStyleCnt="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FD3A2DC-6629-4873-92A7-01EACE1367BD}" type="pres">
      <dgm:prSet presAssocID="{6D0F0FDA-EDEB-4CFE-BFEA-5AC406506270}" presName="rootConnector" presStyleLbl="node3" presStyleIdx="3" presStyleCnt="5"/>
      <dgm:spPr/>
      <dgm:t>
        <a:bodyPr/>
        <a:lstStyle/>
        <a:p>
          <a:endParaRPr lang="ru-RU"/>
        </a:p>
      </dgm:t>
    </dgm:pt>
    <dgm:pt modelId="{EA6BF954-162E-4926-BA12-2849EC8C862B}" type="pres">
      <dgm:prSet presAssocID="{6D0F0FDA-EDEB-4CFE-BFEA-5AC406506270}" presName="hierChild4" presStyleCnt="0"/>
      <dgm:spPr/>
    </dgm:pt>
    <dgm:pt modelId="{3DCE5BE0-BD24-4AF7-8002-08BE86EE90E0}" type="pres">
      <dgm:prSet presAssocID="{6D0F0FDA-EDEB-4CFE-BFEA-5AC406506270}" presName="hierChild5" presStyleCnt="0"/>
      <dgm:spPr/>
    </dgm:pt>
    <dgm:pt modelId="{060EA501-9BF4-48C4-816A-F08F1FA62978}" type="pres">
      <dgm:prSet presAssocID="{05907860-81F3-4D26-B372-DFE118CF37D0}" presName="hierChild5" presStyleCnt="0"/>
      <dgm:spPr/>
    </dgm:pt>
    <dgm:pt modelId="{11B915D7-CD89-4CFA-BC22-AE2366F75B02}" type="pres">
      <dgm:prSet presAssocID="{8BC05E61-F946-43B2-ACA2-92C28751B989}" presName="Name37" presStyleLbl="parChTrans1D2" presStyleIdx="4" presStyleCnt="6"/>
      <dgm:spPr/>
      <dgm:t>
        <a:bodyPr/>
        <a:lstStyle/>
        <a:p>
          <a:endParaRPr lang="ru-RU"/>
        </a:p>
      </dgm:t>
    </dgm:pt>
    <dgm:pt modelId="{EC049B13-C170-4D5E-ABC5-B0F5C6BCDA84}" type="pres">
      <dgm:prSet presAssocID="{5033A5C7-72B8-4B03-8965-A815CED4DA25}" presName="hierRoot2" presStyleCnt="0">
        <dgm:presLayoutVars>
          <dgm:hierBranch val="init"/>
        </dgm:presLayoutVars>
      </dgm:prSet>
      <dgm:spPr/>
    </dgm:pt>
    <dgm:pt modelId="{47EAA10C-1A0C-4924-8EED-718D293357D3}" type="pres">
      <dgm:prSet presAssocID="{5033A5C7-72B8-4B03-8965-A815CED4DA25}" presName="rootComposite" presStyleCnt="0"/>
      <dgm:spPr/>
    </dgm:pt>
    <dgm:pt modelId="{F7C1A27E-AE9E-463F-A4A3-314001D90D41}" type="pres">
      <dgm:prSet presAssocID="{5033A5C7-72B8-4B03-8965-A815CED4DA25}" presName="rootText" presStyleLbl="node2" presStyleIdx="4" presStyleCnt="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6FE51C7-295F-4577-AF0F-F87E002816C9}" type="pres">
      <dgm:prSet presAssocID="{5033A5C7-72B8-4B03-8965-A815CED4DA25}" presName="rootConnector" presStyleLbl="node2" presStyleIdx="4" presStyleCnt="5"/>
      <dgm:spPr/>
      <dgm:t>
        <a:bodyPr/>
        <a:lstStyle/>
        <a:p>
          <a:endParaRPr lang="ru-RU"/>
        </a:p>
      </dgm:t>
    </dgm:pt>
    <dgm:pt modelId="{20136F60-DEBB-4755-8025-79A6AE8C58B6}" type="pres">
      <dgm:prSet presAssocID="{5033A5C7-72B8-4B03-8965-A815CED4DA25}" presName="hierChild4" presStyleCnt="0"/>
      <dgm:spPr/>
    </dgm:pt>
    <dgm:pt modelId="{308B69DD-13EF-4CEE-8DA3-8E106E4290D3}" type="pres">
      <dgm:prSet presAssocID="{9542F5AE-AB30-46BD-A3FB-CF21A0D4F3D7}" presName="Name37" presStyleLbl="parChTrans1D3" presStyleIdx="4" presStyleCnt="5"/>
      <dgm:spPr/>
      <dgm:t>
        <a:bodyPr/>
        <a:lstStyle/>
        <a:p>
          <a:endParaRPr lang="ru-RU"/>
        </a:p>
      </dgm:t>
    </dgm:pt>
    <dgm:pt modelId="{4ECD21F6-B801-48AB-910E-DEE293D584C9}" type="pres">
      <dgm:prSet presAssocID="{8055A0C7-6FB3-45EE-B4EC-9D9E28D8995C}" presName="hierRoot2" presStyleCnt="0">
        <dgm:presLayoutVars>
          <dgm:hierBranch val="init"/>
        </dgm:presLayoutVars>
      </dgm:prSet>
      <dgm:spPr/>
    </dgm:pt>
    <dgm:pt modelId="{59D40FF2-09E6-4952-8BB9-A0BFA131F9CF}" type="pres">
      <dgm:prSet presAssocID="{8055A0C7-6FB3-45EE-B4EC-9D9E28D8995C}" presName="rootComposite" presStyleCnt="0"/>
      <dgm:spPr/>
    </dgm:pt>
    <dgm:pt modelId="{B028960B-567F-44C9-A75B-65E796F64A6D}" type="pres">
      <dgm:prSet presAssocID="{8055A0C7-6FB3-45EE-B4EC-9D9E28D8995C}" presName="rootText" presStyleLbl="node3" presStyleIdx="4" presStyleCnt="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38AC7CB-2615-46C1-9B22-5030835AA66D}" type="pres">
      <dgm:prSet presAssocID="{8055A0C7-6FB3-45EE-B4EC-9D9E28D8995C}" presName="rootConnector" presStyleLbl="node3" presStyleIdx="4" presStyleCnt="5"/>
      <dgm:spPr/>
      <dgm:t>
        <a:bodyPr/>
        <a:lstStyle/>
        <a:p>
          <a:endParaRPr lang="ru-RU"/>
        </a:p>
      </dgm:t>
    </dgm:pt>
    <dgm:pt modelId="{B6D46B36-73DF-4352-9161-D3784D8919FD}" type="pres">
      <dgm:prSet presAssocID="{8055A0C7-6FB3-45EE-B4EC-9D9E28D8995C}" presName="hierChild4" presStyleCnt="0"/>
      <dgm:spPr/>
    </dgm:pt>
    <dgm:pt modelId="{9CAB69D9-A984-476E-B890-D36E94A88EAD}" type="pres">
      <dgm:prSet presAssocID="{8055A0C7-6FB3-45EE-B4EC-9D9E28D8995C}" presName="hierChild5" presStyleCnt="0"/>
      <dgm:spPr/>
    </dgm:pt>
    <dgm:pt modelId="{0D5FC042-A217-47D2-BB58-846A33428CA3}" type="pres">
      <dgm:prSet presAssocID="{5033A5C7-72B8-4B03-8965-A815CED4DA25}" presName="hierChild5" presStyleCnt="0"/>
      <dgm:spPr/>
    </dgm:pt>
    <dgm:pt modelId="{2EB50E23-4F8D-4709-BE03-E467FE6E7C5D}" type="pres">
      <dgm:prSet presAssocID="{DC5AB267-563A-4E68-9715-AC3B59F5D0CC}" presName="hierChild3" presStyleCnt="0"/>
      <dgm:spPr/>
    </dgm:pt>
    <dgm:pt modelId="{3607110E-F38E-4E40-AAC7-9B8F72EBDCAD}" type="pres">
      <dgm:prSet presAssocID="{A36836DC-E274-41A6-988F-DA28BD31A44A}" presName="Name111" presStyleLbl="parChTrans1D2" presStyleIdx="5" presStyleCnt="6"/>
      <dgm:spPr/>
      <dgm:t>
        <a:bodyPr/>
        <a:lstStyle/>
        <a:p>
          <a:endParaRPr lang="ru-RU"/>
        </a:p>
      </dgm:t>
    </dgm:pt>
    <dgm:pt modelId="{00883802-E499-464F-A3F8-FDF9E3E2BF5B}" type="pres">
      <dgm:prSet presAssocID="{B76AB1A7-5043-4465-AA74-5D4AAC119F19}" presName="hierRoot3" presStyleCnt="0">
        <dgm:presLayoutVars>
          <dgm:hierBranch val="init"/>
        </dgm:presLayoutVars>
      </dgm:prSet>
      <dgm:spPr/>
    </dgm:pt>
    <dgm:pt modelId="{AEB7F91B-77E2-4CE6-A6A8-EEE3550B4C6F}" type="pres">
      <dgm:prSet presAssocID="{B76AB1A7-5043-4465-AA74-5D4AAC119F19}" presName="rootComposite3" presStyleCnt="0"/>
      <dgm:spPr/>
    </dgm:pt>
    <dgm:pt modelId="{1C8A5CC1-3B46-4F8E-8FB7-4B4CD39AF1CA}" type="pres">
      <dgm:prSet presAssocID="{B76AB1A7-5043-4465-AA74-5D4AAC119F19}" presName="rootText3" presStyleLbl="asst1" presStyleIdx="0" presStyleCnt="1" custScaleX="15166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3371714D-2E54-48D3-9EBE-95CDC08780FF}" type="pres">
      <dgm:prSet presAssocID="{B76AB1A7-5043-4465-AA74-5D4AAC119F19}" presName="rootConnector3" presStyleLbl="asst1" presStyleIdx="0" presStyleCnt="1"/>
      <dgm:spPr/>
      <dgm:t>
        <a:bodyPr/>
        <a:lstStyle/>
        <a:p>
          <a:endParaRPr lang="ru-RU"/>
        </a:p>
      </dgm:t>
    </dgm:pt>
    <dgm:pt modelId="{E177B139-271A-4EDB-B35F-1543C00E0CFF}" type="pres">
      <dgm:prSet presAssocID="{B76AB1A7-5043-4465-AA74-5D4AAC119F19}" presName="hierChild6" presStyleCnt="0"/>
      <dgm:spPr/>
    </dgm:pt>
    <dgm:pt modelId="{ACA1E5AA-5763-4B5F-AB65-9FAD04CE68F9}" type="pres">
      <dgm:prSet presAssocID="{B76AB1A7-5043-4465-AA74-5D4AAC119F19}" presName="hierChild7" presStyleCnt="0"/>
      <dgm:spPr/>
    </dgm:pt>
  </dgm:ptLst>
  <dgm:cxnLst>
    <dgm:cxn modelId="{120D0B19-92BD-46FD-835F-E49D967376F5}" srcId="{DC5AB267-563A-4E68-9715-AC3B59F5D0CC}" destId="{D6A622CF-10F8-4ACD-8901-91C9069B1214}" srcOrd="2" destOrd="0" parTransId="{05956B1B-30AF-4622-9D46-F2201157FAB2}" sibTransId="{C0129799-A179-47E9-8338-B1B5577B09E7}"/>
    <dgm:cxn modelId="{A2738C80-6880-4ED9-9EEF-D4A0F43A74D0}" type="presOf" srcId="{B1E1C5CC-EC2D-42B9-BFDD-54BD50211EA4}" destId="{F462BCEF-1866-4315-93BD-7511521E284F}" srcOrd="0" destOrd="0" presId="urn:microsoft.com/office/officeart/2005/8/layout/orgChart1"/>
    <dgm:cxn modelId="{4BBB5B00-A90A-4AEA-A85B-393EE7B992F8}" type="presOf" srcId="{8055A0C7-6FB3-45EE-B4EC-9D9E28D8995C}" destId="{C38AC7CB-2615-46C1-9B22-5030835AA66D}" srcOrd="1" destOrd="0" presId="urn:microsoft.com/office/officeart/2005/8/layout/orgChart1"/>
    <dgm:cxn modelId="{529529E9-0DC1-46EA-947E-6C8B6EFBBED3}" type="presOf" srcId="{9542F5AE-AB30-46BD-A3FB-CF21A0D4F3D7}" destId="{308B69DD-13EF-4CEE-8DA3-8E106E4290D3}" srcOrd="0" destOrd="0" presId="urn:microsoft.com/office/officeart/2005/8/layout/orgChart1"/>
    <dgm:cxn modelId="{AF8B8BB5-4B3D-4560-89E6-88060E3566EB}" srcId="{8D037095-BB3E-4DEE-9B17-316B704B7FFB}" destId="{FEC49538-7DF3-4F61-8413-491A5CF9D562}" srcOrd="0" destOrd="0" parTransId="{90BC46C1-37D9-42A1-B802-3B52F7632E57}" sibTransId="{8EC764C6-442D-48E8-AAE4-3FB4E4D9D602}"/>
    <dgm:cxn modelId="{FC583851-548B-4F11-B57E-474673012DE2}" type="presOf" srcId="{A36836DC-E274-41A6-988F-DA28BD31A44A}" destId="{3607110E-F38E-4E40-AAC7-9B8F72EBDCAD}" srcOrd="0" destOrd="0" presId="urn:microsoft.com/office/officeart/2005/8/layout/orgChart1"/>
    <dgm:cxn modelId="{16B659B9-CD0B-485B-85D6-F4679AB9B018}" type="presOf" srcId="{05907860-81F3-4D26-B372-DFE118CF37D0}" destId="{45C5E725-7468-4C33-A3D5-A26FE3283A05}" srcOrd="1" destOrd="0" presId="urn:microsoft.com/office/officeart/2005/8/layout/orgChart1"/>
    <dgm:cxn modelId="{0856AC26-31B8-4F34-AEC5-BCD5338D5FB9}" type="presOf" srcId="{C0726D00-F300-4834-8E0E-C580E57E6399}" destId="{E33C6CF8-491E-4A32-B4AC-8BBFC7BFE112}" srcOrd="0" destOrd="0" presId="urn:microsoft.com/office/officeart/2005/8/layout/orgChart1"/>
    <dgm:cxn modelId="{7CA64CF9-C983-4821-8A65-C8D3DB9F8281}" type="presOf" srcId="{340BB145-EA64-48B6-809D-A074B41A8D3A}" destId="{7F1672F3-C389-4B1D-A652-3CE75767FF9B}" srcOrd="0" destOrd="0" presId="urn:microsoft.com/office/officeart/2005/8/layout/orgChart1"/>
    <dgm:cxn modelId="{DA5D8077-8923-4802-892A-148B602FEDFB}" type="presOf" srcId="{D6A622CF-10F8-4ACD-8901-91C9069B1214}" destId="{EAB2A6F6-5D1D-463D-BACA-6EA22CD48C6D}" srcOrd="0" destOrd="0" presId="urn:microsoft.com/office/officeart/2005/8/layout/orgChart1"/>
    <dgm:cxn modelId="{EF98AE7C-99C1-4601-8E43-0BA714332B23}" type="presOf" srcId="{8D037095-BB3E-4DEE-9B17-316B704B7FFB}" destId="{4689A32B-3529-4356-99EB-ADB353022D74}" srcOrd="0" destOrd="0" presId="urn:microsoft.com/office/officeart/2005/8/layout/orgChart1"/>
    <dgm:cxn modelId="{BECE3378-6523-4A5C-B6D1-49F30737A584}" srcId="{4CC24921-5B11-4319-B466-711F03149D40}" destId="{3DE5956D-FEB4-4CC1-B3DE-34A2A3F93988}" srcOrd="0" destOrd="0" parTransId="{CA1E5E99-D8F3-412B-A182-7CA80F207A1C}" sibTransId="{77DC7F01-81FB-498B-B542-D481784C40F9}"/>
    <dgm:cxn modelId="{0DBF2F8E-24E0-44D6-B92C-B1222CF2004C}" srcId="{DC5AB267-563A-4E68-9715-AC3B59F5D0CC}" destId="{8D037095-BB3E-4DEE-9B17-316B704B7FFB}" srcOrd="3" destOrd="0" parTransId="{C0726D00-F300-4834-8E0E-C580E57E6399}" sibTransId="{7260ECA8-0711-4C16-8111-D8BFE72FB0E4}"/>
    <dgm:cxn modelId="{85FF6BE2-E27B-4DBF-87A4-4C0880D178F0}" type="presOf" srcId="{D6A622CF-10F8-4ACD-8901-91C9069B1214}" destId="{90E0E260-4725-4906-920C-8EF1A4D70A24}" srcOrd="1" destOrd="0" presId="urn:microsoft.com/office/officeart/2005/8/layout/orgChart1"/>
    <dgm:cxn modelId="{730FBD6B-F6E8-4ED1-852E-87188E6536BC}" type="presOf" srcId="{8055A0C7-6FB3-45EE-B4EC-9D9E28D8995C}" destId="{B028960B-567F-44C9-A75B-65E796F64A6D}" srcOrd="0" destOrd="0" presId="urn:microsoft.com/office/officeart/2005/8/layout/orgChart1"/>
    <dgm:cxn modelId="{FCB84083-0F5A-4994-B44F-1EFAB068A045}" type="presOf" srcId="{6D0F0FDA-EDEB-4CFE-BFEA-5AC406506270}" destId="{7FD3A2DC-6629-4873-92A7-01EACE1367BD}" srcOrd="1" destOrd="0" presId="urn:microsoft.com/office/officeart/2005/8/layout/orgChart1"/>
    <dgm:cxn modelId="{7D694CB5-3A7F-4FAD-B506-F11C28745C09}" type="presOf" srcId="{66B61276-200B-4FAA-A3B4-951CE3897ED1}" destId="{6A0306A4-3C50-4F4E-ADF0-075AA7480762}" srcOrd="0" destOrd="0" presId="urn:microsoft.com/office/officeart/2005/8/layout/orgChart1"/>
    <dgm:cxn modelId="{808178AB-2E0F-4CC9-A0AB-D00926F6C0AC}" srcId="{DC5AB267-563A-4E68-9715-AC3B59F5D0CC}" destId="{05907860-81F3-4D26-B372-DFE118CF37D0}" srcOrd="4" destOrd="0" parTransId="{66B61276-200B-4FAA-A3B4-951CE3897ED1}" sibTransId="{B473E297-0ACB-4F2C-A5E9-07DA85B716E2}"/>
    <dgm:cxn modelId="{B57F7262-0612-4780-B13E-190E97A7B4B4}" type="presOf" srcId="{DC5AB267-563A-4E68-9715-AC3B59F5D0CC}" destId="{E54A2AD5-2A51-4DCF-A3F6-42EBE37960EE}" srcOrd="0" destOrd="0" presId="urn:microsoft.com/office/officeart/2005/8/layout/orgChart1"/>
    <dgm:cxn modelId="{94FC3D76-B763-4A68-912F-2254C5E29CC8}" type="presOf" srcId="{5033A5C7-72B8-4B03-8965-A815CED4DA25}" destId="{86FE51C7-295F-4577-AF0F-F87E002816C9}" srcOrd="1" destOrd="0" presId="urn:microsoft.com/office/officeart/2005/8/layout/orgChart1"/>
    <dgm:cxn modelId="{B1D86CBE-E6EE-417B-AB6C-3079A1777EBB}" type="presOf" srcId="{05907860-81F3-4D26-B372-DFE118CF37D0}" destId="{3522C6C8-53F1-477A-BEB4-D7C9EDA1A99D}" srcOrd="0" destOrd="0" presId="urn:microsoft.com/office/officeart/2005/8/layout/orgChart1"/>
    <dgm:cxn modelId="{29769C31-032B-4BFE-8AB1-319669441991}" type="presOf" srcId="{FEC49538-7DF3-4F61-8413-491A5CF9D562}" destId="{A614E786-CA77-4893-91EF-22508637153C}" srcOrd="0" destOrd="0" presId="urn:microsoft.com/office/officeart/2005/8/layout/orgChart1"/>
    <dgm:cxn modelId="{FF3F698A-1D83-4A78-9BD1-D87C29E06277}" srcId="{DC5AB267-563A-4E68-9715-AC3B59F5D0CC}" destId="{B76AB1A7-5043-4465-AA74-5D4AAC119F19}" srcOrd="0" destOrd="0" parTransId="{A36836DC-E274-41A6-988F-DA28BD31A44A}" sibTransId="{34D9BA0B-9616-43DB-BA21-1B7BF55250E0}"/>
    <dgm:cxn modelId="{0721212B-61E9-449F-9519-CC2687E73CFF}" type="presOf" srcId="{5033A5C7-72B8-4B03-8965-A815CED4DA25}" destId="{F7C1A27E-AE9E-463F-A4A3-314001D90D41}" srcOrd="0" destOrd="0" presId="urn:microsoft.com/office/officeart/2005/8/layout/orgChart1"/>
    <dgm:cxn modelId="{6009823A-460F-4559-AC00-13204B7F6647}" type="presOf" srcId="{6D0F0FDA-EDEB-4CFE-BFEA-5AC406506270}" destId="{648D4068-4963-4866-BEE8-0CE4B7676868}" srcOrd="0" destOrd="0" presId="urn:microsoft.com/office/officeart/2005/8/layout/orgChart1"/>
    <dgm:cxn modelId="{B1603CC2-50D4-40EF-8B32-599A378E5857}" srcId="{5033A5C7-72B8-4B03-8965-A815CED4DA25}" destId="{8055A0C7-6FB3-45EE-B4EC-9D9E28D8995C}" srcOrd="0" destOrd="0" parTransId="{9542F5AE-AB30-46BD-A3FB-CF21A0D4F3D7}" sibTransId="{141F6E9C-FEB0-430F-B090-7E5F9AD40087}"/>
    <dgm:cxn modelId="{B1E5F910-3994-4C4B-86E9-029DE3F48D8B}" type="presOf" srcId="{340BB145-EA64-48B6-809D-A074B41A8D3A}" destId="{3E5F817A-2426-4C16-BD84-28CAFF8E195A}" srcOrd="1" destOrd="0" presId="urn:microsoft.com/office/officeart/2005/8/layout/orgChart1"/>
    <dgm:cxn modelId="{132662D7-3EC5-431E-A4FB-0DF31D697336}" type="presOf" srcId="{8BC05E61-F946-43B2-ACA2-92C28751B989}" destId="{11B915D7-CD89-4CFA-BC22-AE2366F75B02}" srcOrd="0" destOrd="0" presId="urn:microsoft.com/office/officeart/2005/8/layout/orgChart1"/>
    <dgm:cxn modelId="{2B66C9F3-625A-46C5-844F-D7EF2F3E37A1}" srcId="{DC5AB267-563A-4E68-9715-AC3B59F5D0CC}" destId="{5033A5C7-72B8-4B03-8965-A815CED4DA25}" srcOrd="5" destOrd="0" parTransId="{8BC05E61-F946-43B2-ACA2-92C28751B989}" sibTransId="{E3183D71-4AC4-4DB7-B8DF-A41763241342}"/>
    <dgm:cxn modelId="{9F201247-2262-4EE8-80AE-C4440EA9C169}" type="presOf" srcId="{8E0DCE50-3260-47E6-A647-6880776E0FCE}" destId="{ABB76278-5277-493B-ADF2-0FA26BF966DC}" srcOrd="0" destOrd="0" presId="urn:microsoft.com/office/officeart/2005/8/layout/orgChart1"/>
    <dgm:cxn modelId="{8F472D4E-D88E-4129-B165-F8D730F711EE}" srcId="{B1E1C5CC-EC2D-42B9-BFDD-54BD50211EA4}" destId="{DC5AB267-563A-4E68-9715-AC3B59F5D0CC}" srcOrd="0" destOrd="0" parTransId="{B7DE9CD7-DC6D-449E-9E1B-D90B13E3C3F6}" sibTransId="{0FA8F575-DDCC-4B04-9CF2-CDF5EA3BFE06}"/>
    <dgm:cxn modelId="{C34FF7FA-DE1F-4A1A-9B23-7DFE5AA772FF}" type="presOf" srcId="{8A870A76-C2F5-4483-8C26-B5A27134323E}" destId="{A45C0F6A-DEDE-406D-9C92-064A9113E255}" srcOrd="0" destOrd="0" presId="urn:microsoft.com/office/officeart/2005/8/layout/orgChart1"/>
    <dgm:cxn modelId="{632989B3-CF9D-4152-82EC-CE7B982B1526}" type="presOf" srcId="{CA1E5E99-D8F3-412B-A182-7CA80F207A1C}" destId="{13E9D92E-515C-4EA7-81B1-AD07E5A19BF0}" srcOrd="0" destOrd="0" presId="urn:microsoft.com/office/officeart/2005/8/layout/orgChart1"/>
    <dgm:cxn modelId="{A678B9EF-6EE5-4A15-A0B4-BCBDC03EA12F}" type="presOf" srcId="{90BC46C1-37D9-42A1-B802-3B52F7632E57}" destId="{4434CF6B-9E77-4AFC-8A81-71ECC699C2E6}" srcOrd="0" destOrd="0" presId="urn:microsoft.com/office/officeart/2005/8/layout/orgChart1"/>
    <dgm:cxn modelId="{D1D23798-A216-4D92-B720-4F6588250688}" type="presOf" srcId="{8D037095-BB3E-4DEE-9B17-316B704B7FFB}" destId="{84C1FF42-566D-4D37-BFF2-D073A13B06C4}" srcOrd="1" destOrd="0" presId="urn:microsoft.com/office/officeart/2005/8/layout/orgChart1"/>
    <dgm:cxn modelId="{24380EB2-F91C-42A9-BC72-73798F39C7BE}" type="presOf" srcId="{B76AB1A7-5043-4465-AA74-5D4AAC119F19}" destId="{3371714D-2E54-48D3-9EBE-95CDC08780FF}" srcOrd="1" destOrd="0" presId="urn:microsoft.com/office/officeart/2005/8/layout/orgChart1"/>
    <dgm:cxn modelId="{97208C05-DE1A-4318-BE05-D00B0532A5EC}" type="presOf" srcId="{D1F5EF46-1798-4F43-A397-94253D9BC72C}" destId="{FE6041B8-6B7F-434D-9E85-7C0D196FE450}" srcOrd="0" destOrd="0" presId="urn:microsoft.com/office/officeart/2005/8/layout/orgChart1"/>
    <dgm:cxn modelId="{71B5D9CF-BC3A-4977-BC60-F7D4529F0420}" type="presOf" srcId="{DC5AB267-563A-4E68-9715-AC3B59F5D0CC}" destId="{1EA17E01-34CD-4FAC-BCF4-18AC27DBB515}" srcOrd="1" destOrd="0" presId="urn:microsoft.com/office/officeart/2005/8/layout/orgChart1"/>
    <dgm:cxn modelId="{9FF760FC-6163-44F6-BF72-15CC3D448756}" srcId="{05907860-81F3-4D26-B372-DFE118CF37D0}" destId="{6D0F0FDA-EDEB-4CFE-BFEA-5AC406506270}" srcOrd="0" destOrd="0" parTransId="{8A870A76-C2F5-4483-8C26-B5A27134323E}" sibTransId="{630965EA-730B-469F-B523-353EBDF7B321}"/>
    <dgm:cxn modelId="{313F0CE3-842D-4E8A-A9C1-C83A23D54C6F}" type="presOf" srcId="{4CC24921-5B11-4319-B466-711F03149D40}" destId="{B4A016B4-AEF1-4D00-A834-D9E9244D8265}" srcOrd="1" destOrd="0" presId="urn:microsoft.com/office/officeart/2005/8/layout/orgChart1"/>
    <dgm:cxn modelId="{7DB77524-493A-46B6-90F2-439A6BEB2FAB}" type="presOf" srcId="{B76AB1A7-5043-4465-AA74-5D4AAC119F19}" destId="{1C8A5CC1-3B46-4F8E-8FB7-4B4CD39AF1CA}" srcOrd="0" destOrd="0" presId="urn:microsoft.com/office/officeart/2005/8/layout/orgChart1"/>
    <dgm:cxn modelId="{9FF2AF7F-C16B-4B21-B817-C2670A06B898}" srcId="{D6A622CF-10F8-4ACD-8901-91C9069B1214}" destId="{340BB145-EA64-48B6-809D-A074B41A8D3A}" srcOrd="0" destOrd="0" parTransId="{8E0DCE50-3260-47E6-A647-6880776E0FCE}" sibTransId="{6F411D6F-3531-43BC-8F12-8B15F1B91F2A}"/>
    <dgm:cxn modelId="{01321101-C039-4BD2-9035-3C4B506A4161}" type="presOf" srcId="{4CC24921-5B11-4319-B466-711F03149D40}" destId="{DA25AB00-00F1-44C5-99A6-55EDEC913FEB}" srcOrd="0" destOrd="0" presId="urn:microsoft.com/office/officeart/2005/8/layout/orgChart1"/>
    <dgm:cxn modelId="{4B56E2C5-95D3-4A72-B248-E53999570179}" srcId="{DC5AB267-563A-4E68-9715-AC3B59F5D0CC}" destId="{4CC24921-5B11-4319-B466-711F03149D40}" srcOrd="1" destOrd="0" parTransId="{D1F5EF46-1798-4F43-A397-94253D9BC72C}" sibTransId="{12570777-6534-49DB-BDAF-4FBD011BEF1D}"/>
    <dgm:cxn modelId="{6A2CC87D-3441-4B47-BB17-5C2EC4BF2ADF}" type="presOf" srcId="{FEC49538-7DF3-4F61-8413-491A5CF9D562}" destId="{940DDC36-7A29-406B-BAFA-0BC25440650A}" srcOrd="1" destOrd="0" presId="urn:microsoft.com/office/officeart/2005/8/layout/orgChart1"/>
    <dgm:cxn modelId="{95E1EC60-703A-4A21-99E7-BDC6BCA40898}" type="presOf" srcId="{3DE5956D-FEB4-4CC1-B3DE-34A2A3F93988}" destId="{2BA78C2E-F445-41B6-90A3-3C7F7D82C219}" srcOrd="1" destOrd="0" presId="urn:microsoft.com/office/officeart/2005/8/layout/orgChart1"/>
    <dgm:cxn modelId="{B499C305-9491-4DCE-99D2-261232571837}" type="presOf" srcId="{05956B1B-30AF-4622-9D46-F2201157FAB2}" destId="{6807C9DF-D09E-498F-86DB-D0E221FE6A78}" srcOrd="0" destOrd="0" presId="urn:microsoft.com/office/officeart/2005/8/layout/orgChart1"/>
    <dgm:cxn modelId="{CA6E24EE-1FD7-4581-B489-25F5EDB2C27D}" type="presOf" srcId="{3DE5956D-FEB4-4CC1-B3DE-34A2A3F93988}" destId="{3D438BCF-A0BB-4940-88EF-DE94F9C6DB8B}" srcOrd="0" destOrd="0" presId="urn:microsoft.com/office/officeart/2005/8/layout/orgChart1"/>
    <dgm:cxn modelId="{CFA487DF-AED2-48E0-BAAA-6ABC52BD823E}" type="presParOf" srcId="{F462BCEF-1866-4315-93BD-7511521E284F}" destId="{2FAEE5D2-AF4C-4F48-87FD-C91F6D898CC3}" srcOrd="0" destOrd="0" presId="urn:microsoft.com/office/officeart/2005/8/layout/orgChart1"/>
    <dgm:cxn modelId="{011E152E-B214-4F68-BCF3-E9C15F91A51D}" type="presParOf" srcId="{2FAEE5D2-AF4C-4F48-87FD-C91F6D898CC3}" destId="{057C51DC-DD93-4C0D-BBFF-0AD50A331623}" srcOrd="0" destOrd="0" presId="urn:microsoft.com/office/officeart/2005/8/layout/orgChart1"/>
    <dgm:cxn modelId="{2D2FA11F-4737-48FD-AE80-B097E8F1F1AD}" type="presParOf" srcId="{057C51DC-DD93-4C0D-BBFF-0AD50A331623}" destId="{E54A2AD5-2A51-4DCF-A3F6-42EBE37960EE}" srcOrd="0" destOrd="0" presId="urn:microsoft.com/office/officeart/2005/8/layout/orgChart1"/>
    <dgm:cxn modelId="{C6756160-36D3-40F9-B4D3-3FF7E271F307}" type="presParOf" srcId="{057C51DC-DD93-4C0D-BBFF-0AD50A331623}" destId="{1EA17E01-34CD-4FAC-BCF4-18AC27DBB515}" srcOrd="1" destOrd="0" presId="urn:microsoft.com/office/officeart/2005/8/layout/orgChart1"/>
    <dgm:cxn modelId="{1AF12923-9F30-4FCC-BF10-C3F2ED0A24EF}" type="presParOf" srcId="{2FAEE5D2-AF4C-4F48-87FD-C91F6D898CC3}" destId="{55CBAAE8-E2B3-4FE8-8D0C-7C2CE1F6E881}" srcOrd="1" destOrd="0" presId="urn:microsoft.com/office/officeart/2005/8/layout/orgChart1"/>
    <dgm:cxn modelId="{C574C503-215A-4235-9B31-9649B117BF12}" type="presParOf" srcId="{55CBAAE8-E2B3-4FE8-8D0C-7C2CE1F6E881}" destId="{FE6041B8-6B7F-434D-9E85-7C0D196FE450}" srcOrd="0" destOrd="0" presId="urn:microsoft.com/office/officeart/2005/8/layout/orgChart1"/>
    <dgm:cxn modelId="{22E60ACF-099B-460C-8CB8-9157BC4150B7}" type="presParOf" srcId="{55CBAAE8-E2B3-4FE8-8D0C-7C2CE1F6E881}" destId="{3A463FFB-7200-42E4-87B9-1E2948CF65F0}" srcOrd="1" destOrd="0" presId="urn:microsoft.com/office/officeart/2005/8/layout/orgChart1"/>
    <dgm:cxn modelId="{1F777210-BD87-43ED-BCDB-9321E386F36C}" type="presParOf" srcId="{3A463FFB-7200-42E4-87B9-1E2948CF65F0}" destId="{6F74DFCC-4EE3-469F-A453-EF4A12CAB783}" srcOrd="0" destOrd="0" presId="urn:microsoft.com/office/officeart/2005/8/layout/orgChart1"/>
    <dgm:cxn modelId="{142E651A-48DE-4DAC-8107-920604ACDE9A}" type="presParOf" srcId="{6F74DFCC-4EE3-469F-A453-EF4A12CAB783}" destId="{DA25AB00-00F1-44C5-99A6-55EDEC913FEB}" srcOrd="0" destOrd="0" presId="urn:microsoft.com/office/officeart/2005/8/layout/orgChart1"/>
    <dgm:cxn modelId="{3D786541-8695-4AF5-8F64-3C4BF9CF82C8}" type="presParOf" srcId="{6F74DFCC-4EE3-469F-A453-EF4A12CAB783}" destId="{B4A016B4-AEF1-4D00-A834-D9E9244D8265}" srcOrd="1" destOrd="0" presId="urn:microsoft.com/office/officeart/2005/8/layout/orgChart1"/>
    <dgm:cxn modelId="{CAD4DB28-9D16-4DE5-8EE6-EC9758AD7822}" type="presParOf" srcId="{3A463FFB-7200-42E4-87B9-1E2948CF65F0}" destId="{4B7FE97E-11F7-4018-BCAF-7D0825AD2512}" srcOrd="1" destOrd="0" presId="urn:microsoft.com/office/officeart/2005/8/layout/orgChart1"/>
    <dgm:cxn modelId="{59C98047-57DD-4204-AA80-F6EFD1E7F453}" type="presParOf" srcId="{4B7FE97E-11F7-4018-BCAF-7D0825AD2512}" destId="{13E9D92E-515C-4EA7-81B1-AD07E5A19BF0}" srcOrd="0" destOrd="0" presId="urn:microsoft.com/office/officeart/2005/8/layout/orgChart1"/>
    <dgm:cxn modelId="{D4F85570-835A-4B28-AEED-3255327866DD}" type="presParOf" srcId="{4B7FE97E-11F7-4018-BCAF-7D0825AD2512}" destId="{0A6DCB2B-34A0-4C5C-8E4A-78D98E58BEFC}" srcOrd="1" destOrd="0" presId="urn:microsoft.com/office/officeart/2005/8/layout/orgChart1"/>
    <dgm:cxn modelId="{7C2EEF27-FF26-49ED-83F9-83F65F4E7262}" type="presParOf" srcId="{0A6DCB2B-34A0-4C5C-8E4A-78D98E58BEFC}" destId="{FBBCFEA1-32F1-406D-ADC6-69462C40D731}" srcOrd="0" destOrd="0" presId="urn:microsoft.com/office/officeart/2005/8/layout/orgChart1"/>
    <dgm:cxn modelId="{5B51A0E8-5114-4ADB-BCD3-58A60A2748B0}" type="presParOf" srcId="{FBBCFEA1-32F1-406D-ADC6-69462C40D731}" destId="{3D438BCF-A0BB-4940-88EF-DE94F9C6DB8B}" srcOrd="0" destOrd="0" presId="urn:microsoft.com/office/officeart/2005/8/layout/orgChart1"/>
    <dgm:cxn modelId="{31A59042-1CF9-4CC2-A0AC-3D43DB827CDB}" type="presParOf" srcId="{FBBCFEA1-32F1-406D-ADC6-69462C40D731}" destId="{2BA78C2E-F445-41B6-90A3-3C7F7D82C219}" srcOrd="1" destOrd="0" presId="urn:microsoft.com/office/officeart/2005/8/layout/orgChart1"/>
    <dgm:cxn modelId="{C034C0D1-1286-417C-B906-06930D393038}" type="presParOf" srcId="{0A6DCB2B-34A0-4C5C-8E4A-78D98E58BEFC}" destId="{64915F36-283B-4141-BD65-7EA55CCD5457}" srcOrd="1" destOrd="0" presId="urn:microsoft.com/office/officeart/2005/8/layout/orgChart1"/>
    <dgm:cxn modelId="{09B52E89-6E33-4A73-A817-4FBD79633574}" type="presParOf" srcId="{0A6DCB2B-34A0-4C5C-8E4A-78D98E58BEFC}" destId="{4EEAE599-1E1E-40C5-8C0F-362055289ACF}" srcOrd="2" destOrd="0" presId="urn:microsoft.com/office/officeart/2005/8/layout/orgChart1"/>
    <dgm:cxn modelId="{E20E4C19-CAE9-4900-9564-FD4E38314900}" type="presParOf" srcId="{3A463FFB-7200-42E4-87B9-1E2948CF65F0}" destId="{DE188F7D-A910-48F0-915C-9F2BBD317A45}" srcOrd="2" destOrd="0" presId="urn:microsoft.com/office/officeart/2005/8/layout/orgChart1"/>
    <dgm:cxn modelId="{EAFD9CD2-CCB2-4D3B-BA4A-57A36920FCCB}" type="presParOf" srcId="{55CBAAE8-E2B3-4FE8-8D0C-7C2CE1F6E881}" destId="{6807C9DF-D09E-498F-86DB-D0E221FE6A78}" srcOrd="2" destOrd="0" presId="urn:microsoft.com/office/officeart/2005/8/layout/orgChart1"/>
    <dgm:cxn modelId="{E2448A49-1823-489F-802C-514D0819BC01}" type="presParOf" srcId="{55CBAAE8-E2B3-4FE8-8D0C-7C2CE1F6E881}" destId="{118929FB-842F-4C84-A308-E3F47C6DA2F8}" srcOrd="3" destOrd="0" presId="urn:microsoft.com/office/officeart/2005/8/layout/orgChart1"/>
    <dgm:cxn modelId="{09EDDBCC-8EF4-4074-AC44-643591980446}" type="presParOf" srcId="{118929FB-842F-4C84-A308-E3F47C6DA2F8}" destId="{FC20065E-8567-44DB-9368-DBD2CC973252}" srcOrd="0" destOrd="0" presId="urn:microsoft.com/office/officeart/2005/8/layout/orgChart1"/>
    <dgm:cxn modelId="{BEE88B3A-8C76-4245-904C-3A86DB9ACFF9}" type="presParOf" srcId="{FC20065E-8567-44DB-9368-DBD2CC973252}" destId="{EAB2A6F6-5D1D-463D-BACA-6EA22CD48C6D}" srcOrd="0" destOrd="0" presId="urn:microsoft.com/office/officeart/2005/8/layout/orgChart1"/>
    <dgm:cxn modelId="{E4146361-67BA-4D17-9416-623B252C8128}" type="presParOf" srcId="{FC20065E-8567-44DB-9368-DBD2CC973252}" destId="{90E0E260-4725-4906-920C-8EF1A4D70A24}" srcOrd="1" destOrd="0" presId="urn:microsoft.com/office/officeart/2005/8/layout/orgChart1"/>
    <dgm:cxn modelId="{E0B359BB-6AFA-4AD1-AFBC-332BA4347204}" type="presParOf" srcId="{118929FB-842F-4C84-A308-E3F47C6DA2F8}" destId="{E4B9DA3E-9ADD-4F88-AEF8-D2C381199FCA}" srcOrd="1" destOrd="0" presId="urn:microsoft.com/office/officeart/2005/8/layout/orgChart1"/>
    <dgm:cxn modelId="{FE2A5C45-6607-4EA4-A916-CE18C64AF8FA}" type="presParOf" srcId="{E4B9DA3E-9ADD-4F88-AEF8-D2C381199FCA}" destId="{ABB76278-5277-493B-ADF2-0FA26BF966DC}" srcOrd="0" destOrd="0" presId="urn:microsoft.com/office/officeart/2005/8/layout/orgChart1"/>
    <dgm:cxn modelId="{A1D1F281-4CE5-4FC0-B206-93172FB9C4D0}" type="presParOf" srcId="{E4B9DA3E-9ADD-4F88-AEF8-D2C381199FCA}" destId="{56B37183-DAD0-49A8-AD31-15DD1BCF5120}" srcOrd="1" destOrd="0" presId="urn:microsoft.com/office/officeart/2005/8/layout/orgChart1"/>
    <dgm:cxn modelId="{A734C5A6-0223-4B64-980D-38C4858E5A4B}" type="presParOf" srcId="{56B37183-DAD0-49A8-AD31-15DD1BCF5120}" destId="{B38D6428-111B-404F-872A-8BC77C6D050C}" srcOrd="0" destOrd="0" presId="urn:microsoft.com/office/officeart/2005/8/layout/orgChart1"/>
    <dgm:cxn modelId="{2391CD7A-0EE7-4B44-9506-59E5A7D63A8F}" type="presParOf" srcId="{B38D6428-111B-404F-872A-8BC77C6D050C}" destId="{7F1672F3-C389-4B1D-A652-3CE75767FF9B}" srcOrd="0" destOrd="0" presId="urn:microsoft.com/office/officeart/2005/8/layout/orgChart1"/>
    <dgm:cxn modelId="{C282B2DA-3C51-4C77-8449-1B0E732F296C}" type="presParOf" srcId="{B38D6428-111B-404F-872A-8BC77C6D050C}" destId="{3E5F817A-2426-4C16-BD84-28CAFF8E195A}" srcOrd="1" destOrd="0" presId="urn:microsoft.com/office/officeart/2005/8/layout/orgChart1"/>
    <dgm:cxn modelId="{7E0E7B53-D1E3-4A5E-B55D-C6537DD57825}" type="presParOf" srcId="{56B37183-DAD0-49A8-AD31-15DD1BCF5120}" destId="{78F51021-FF7A-45F7-91DA-C2EC569152CE}" srcOrd="1" destOrd="0" presId="urn:microsoft.com/office/officeart/2005/8/layout/orgChart1"/>
    <dgm:cxn modelId="{329E9FD0-287A-4C92-A2EE-6C98DAC60418}" type="presParOf" srcId="{56B37183-DAD0-49A8-AD31-15DD1BCF5120}" destId="{509B4930-E63C-4FA4-A34F-71FBCC59DA0F}" srcOrd="2" destOrd="0" presId="urn:microsoft.com/office/officeart/2005/8/layout/orgChart1"/>
    <dgm:cxn modelId="{F036BDEF-A224-48D4-A65C-4C25A1DCF1F0}" type="presParOf" srcId="{118929FB-842F-4C84-A308-E3F47C6DA2F8}" destId="{E672161D-9723-4665-A4E4-F7E3209B62EC}" srcOrd="2" destOrd="0" presId="urn:microsoft.com/office/officeart/2005/8/layout/orgChart1"/>
    <dgm:cxn modelId="{58A4B9BE-2065-48D4-B7B6-E68FFB404681}" type="presParOf" srcId="{55CBAAE8-E2B3-4FE8-8D0C-7C2CE1F6E881}" destId="{E33C6CF8-491E-4A32-B4AC-8BBFC7BFE112}" srcOrd="4" destOrd="0" presId="urn:microsoft.com/office/officeart/2005/8/layout/orgChart1"/>
    <dgm:cxn modelId="{1D545454-388D-42F0-B984-EAC3C5EAD6C6}" type="presParOf" srcId="{55CBAAE8-E2B3-4FE8-8D0C-7C2CE1F6E881}" destId="{3233CA79-3E7B-49DB-ADB7-46AC2BB90B83}" srcOrd="5" destOrd="0" presId="urn:microsoft.com/office/officeart/2005/8/layout/orgChart1"/>
    <dgm:cxn modelId="{4654F8E4-277C-486C-834C-4E44D77253D6}" type="presParOf" srcId="{3233CA79-3E7B-49DB-ADB7-46AC2BB90B83}" destId="{C180F87C-B1E8-417D-95E8-8D766D6A2DD6}" srcOrd="0" destOrd="0" presId="urn:microsoft.com/office/officeart/2005/8/layout/orgChart1"/>
    <dgm:cxn modelId="{A73D3FE2-527F-4BB4-B59D-E14C0626991A}" type="presParOf" srcId="{C180F87C-B1E8-417D-95E8-8D766D6A2DD6}" destId="{4689A32B-3529-4356-99EB-ADB353022D74}" srcOrd="0" destOrd="0" presId="urn:microsoft.com/office/officeart/2005/8/layout/orgChart1"/>
    <dgm:cxn modelId="{F912B0E9-E537-4172-9BB3-994299E8798A}" type="presParOf" srcId="{C180F87C-B1E8-417D-95E8-8D766D6A2DD6}" destId="{84C1FF42-566D-4D37-BFF2-D073A13B06C4}" srcOrd="1" destOrd="0" presId="urn:microsoft.com/office/officeart/2005/8/layout/orgChart1"/>
    <dgm:cxn modelId="{1C5E3FEC-7536-4006-A343-BE8CB2C536F7}" type="presParOf" srcId="{3233CA79-3E7B-49DB-ADB7-46AC2BB90B83}" destId="{BAC0C10C-C6B5-4E58-B31D-8EFA16BD4BB7}" srcOrd="1" destOrd="0" presId="urn:microsoft.com/office/officeart/2005/8/layout/orgChart1"/>
    <dgm:cxn modelId="{5380E3F6-7E9F-41E9-B5E4-9DBD4A7D3A65}" type="presParOf" srcId="{BAC0C10C-C6B5-4E58-B31D-8EFA16BD4BB7}" destId="{4434CF6B-9E77-4AFC-8A81-71ECC699C2E6}" srcOrd="0" destOrd="0" presId="urn:microsoft.com/office/officeart/2005/8/layout/orgChart1"/>
    <dgm:cxn modelId="{2DFDFC5C-BC09-4C74-9AA5-BA2AEAC7EF99}" type="presParOf" srcId="{BAC0C10C-C6B5-4E58-B31D-8EFA16BD4BB7}" destId="{1ADCB994-592D-44B7-B1D7-1AA4FA01849E}" srcOrd="1" destOrd="0" presId="urn:microsoft.com/office/officeart/2005/8/layout/orgChart1"/>
    <dgm:cxn modelId="{BA79ABD2-A15F-45D1-B407-A53C571D5D63}" type="presParOf" srcId="{1ADCB994-592D-44B7-B1D7-1AA4FA01849E}" destId="{F00C6936-DD19-4E05-9969-2E360234BC20}" srcOrd="0" destOrd="0" presId="urn:microsoft.com/office/officeart/2005/8/layout/orgChart1"/>
    <dgm:cxn modelId="{F048DC74-4F3F-4721-963E-30E04E9776D2}" type="presParOf" srcId="{F00C6936-DD19-4E05-9969-2E360234BC20}" destId="{A614E786-CA77-4893-91EF-22508637153C}" srcOrd="0" destOrd="0" presId="urn:microsoft.com/office/officeart/2005/8/layout/orgChart1"/>
    <dgm:cxn modelId="{2846D253-2B29-4D49-A7BF-AF366F7D2C19}" type="presParOf" srcId="{F00C6936-DD19-4E05-9969-2E360234BC20}" destId="{940DDC36-7A29-406B-BAFA-0BC25440650A}" srcOrd="1" destOrd="0" presId="urn:microsoft.com/office/officeart/2005/8/layout/orgChart1"/>
    <dgm:cxn modelId="{75784410-AD45-4A4F-993A-C6A3D58E181A}" type="presParOf" srcId="{1ADCB994-592D-44B7-B1D7-1AA4FA01849E}" destId="{A434C80A-6460-48A2-A7D4-2AFAD01C1C24}" srcOrd="1" destOrd="0" presId="urn:microsoft.com/office/officeart/2005/8/layout/orgChart1"/>
    <dgm:cxn modelId="{12D1E645-E0A5-44E0-BC28-D91D72669F67}" type="presParOf" srcId="{1ADCB994-592D-44B7-B1D7-1AA4FA01849E}" destId="{CBC879C7-4ED9-4C95-B42C-4D4197C78F66}" srcOrd="2" destOrd="0" presId="urn:microsoft.com/office/officeart/2005/8/layout/orgChart1"/>
    <dgm:cxn modelId="{A21B8C76-682E-437C-A087-A647E336AEBF}" type="presParOf" srcId="{3233CA79-3E7B-49DB-ADB7-46AC2BB90B83}" destId="{50A7EB02-8182-43B3-B4CA-BC20E82E054A}" srcOrd="2" destOrd="0" presId="urn:microsoft.com/office/officeart/2005/8/layout/orgChart1"/>
    <dgm:cxn modelId="{0E0EEC9F-E14D-4F98-B53B-D8E851263341}" type="presParOf" srcId="{55CBAAE8-E2B3-4FE8-8D0C-7C2CE1F6E881}" destId="{6A0306A4-3C50-4F4E-ADF0-075AA7480762}" srcOrd="6" destOrd="0" presId="urn:microsoft.com/office/officeart/2005/8/layout/orgChart1"/>
    <dgm:cxn modelId="{4E5CDB0F-DABE-4BD1-8FE3-62DC6800A52E}" type="presParOf" srcId="{55CBAAE8-E2B3-4FE8-8D0C-7C2CE1F6E881}" destId="{12D9F1B4-465D-43F9-B4DC-5234AAF6A52A}" srcOrd="7" destOrd="0" presId="urn:microsoft.com/office/officeart/2005/8/layout/orgChart1"/>
    <dgm:cxn modelId="{B124CFD0-6D82-4CB5-AE29-3896DC31EBCD}" type="presParOf" srcId="{12D9F1B4-465D-43F9-B4DC-5234AAF6A52A}" destId="{CDC9185C-AFEF-49F4-89E1-BC61A7673614}" srcOrd="0" destOrd="0" presId="urn:microsoft.com/office/officeart/2005/8/layout/orgChart1"/>
    <dgm:cxn modelId="{C6B06195-736A-40C8-8E2A-754248E2509C}" type="presParOf" srcId="{CDC9185C-AFEF-49F4-89E1-BC61A7673614}" destId="{3522C6C8-53F1-477A-BEB4-D7C9EDA1A99D}" srcOrd="0" destOrd="0" presId="urn:microsoft.com/office/officeart/2005/8/layout/orgChart1"/>
    <dgm:cxn modelId="{512EB384-0F74-42CB-9B90-2B9FA51D755D}" type="presParOf" srcId="{CDC9185C-AFEF-49F4-89E1-BC61A7673614}" destId="{45C5E725-7468-4C33-A3D5-A26FE3283A05}" srcOrd="1" destOrd="0" presId="urn:microsoft.com/office/officeart/2005/8/layout/orgChart1"/>
    <dgm:cxn modelId="{45B262C1-CB10-4A43-8DF6-A1B06F34ECF8}" type="presParOf" srcId="{12D9F1B4-465D-43F9-B4DC-5234AAF6A52A}" destId="{13928090-B71D-4FB4-866E-C8C52900E48C}" srcOrd="1" destOrd="0" presId="urn:microsoft.com/office/officeart/2005/8/layout/orgChart1"/>
    <dgm:cxn modelId="{0C9A83FD-8F39-4062-8779-4919DCE59E68}" type="presParOf" srcId="{13928090-B71D-4FB4-866E-C8C52900E48C}" destId="{A45C0F6A-DEDE-406D-9C92-064A9113E255}" srcOrd="0" destOrd="0" presId="urn:microsoft.com/office/officeart/2005/8/layout/orgChart1"/>
    <dgm:cxn modelId="{E97A7CC8-D1F3-4749-8AF7-9836A8AB18AE}" type="presParOf" srcId="{13928090-B71D-4FB4-866E-C8C52900E48C}" destId="{C5DE0DB5-F198-40FE-A10C-91576A27AFFF}" srcOrd="1" destOrd="0" presId="urn:microsoft.com/office/officeart/2005/8/layout/orgChart1"/>
    <dgm:cxn modelId="{33F0DA7B-CA0C-427E-BB61-CEE30747B860}" type="presParOf" srcId="{C5DE0DB5-F198-40FE-A10C-91576A27AFFF}" destId="{39A543F8-2CE0-4C48-959A-450735F7D166}" srcOrd="0" destOrd="0" presId="urn:microsoft.com/office/officeart/2005/8/layout/orgChart1"/>
    <dgm:cxn modelId="{BBA31261-200A-40B0-B3D1-3A5E88CC19ED}" type="presParOf" srcId="{39A543F8-2CE0-4C48-959A-450735F7D166}" destId="{648D4068-4963-4866-BEE8-0CE4B7676868}" srcOrd="0" destOrd="0" presId="urn:microsoft.com/office/officeart/2005/8/layout/orgChart1"/>
    <dgm:cxn modelId="{25BA6401-CA97-4058-A3BC-C5DDB12E2067}" type="presParOf" srcId="{39A543F8-2CE0-4C48-959A-450735F7D166}" destId="{7FD3A2DC-6629-4873-92A7-01EACE1367BD}" srcOrd="1" destOrd="0" presId="urn:microsoft.com/office/officeart/2005/8/layout/orgChart1"/>
    <dgm:cxn modelId="{1BF57919-BA6D-4600-B22E-F8B29C78BF3E}" type="presParOf" srcId="{C5DE0DB5-F198-40FE-A10C-91576A27AFFF}" destId="{EA6BF954-162E-4926-BA12-2849EC8C862B}" srcOrd="1" destOrd="0" presId="urn:microsoft.com/office/officeart/2005/8/layout/orgChart1"/>
    <dgm:cxn modelId="{4A91605B-1F05-45CF-9ED8-EC3544AAECB8}" type="presParOf" srcId="{C5DE0DB5-F198-40FE-A10C-91576A27AFFF}" destId="{3DCE5BE0-BD24-4AF7-8002-08BE86EE90E0}" srcOrd="2" destOrd="0" presId="urn:microsoft.com/office/officeart/2005/8/layout/orgChart1"/>
    <dgm:cxn modelId="{B9A69CC3-C890-40B1-BF1D-D53B41414A65}" type="presParOf" srcId="{12D9F1B4-465D-43F9-B4DC-5234AAF6A52A}" destId="{060EA501-9BF4-48C4-816A-F08F1FA62978}" srcOrd="2" destOrd="0" presId="urn:microsoft.com/office/officeart/2005/8/layout/orgChart1"/>
    <dgm:cxn modelId="{837C306A-52F8-4501-BF95-BB65B6B82B51}" type="presParOf" srcId="{55CBAAE8-E2B3-4FE8-8D0C-7C2CE1F6E881}" destId="{11B915D7-CD89-4CFA-BC22-AE2366F75B02}" srcOrd="8" destOrd="0" presId="urn:microsoft.com/office/officeart/2005/8/layout/orgChart1"/>
    <dgm:cxn modelId="{8F567FB5-BFD6-4FE7-B7C8-0457719C6924}" type="presParOf" srcId="{55CBAAE8-E2B3-4FE8-8D0C-7C2CE1F6E881}" destId="{EC049B13-C170-4D5E-ABC5-B0F5C6BCDA84}" srcOrd="9" destOrd="0" presId="urn:microsoft.com/office/officeart/2005/8/layout/orgChart1"/>
    <dgm:cxn modelId="{EAEC3DE6-9E61-4455-97C6-A8E28691C119}" type="presParOf" srcId="{EC049B13-C170-4D5E-ABC5-B0F5C6BCDA84}" destId="{47EAA10C-1A0C-4924-8EED-718D293357D3}" srcOrd="0" destOrd="0" presId="urn:microsoft.com/office/officeart/2005/8/layout/orgChart1"/>
    <dgm:cxn modelId="{4CDF1A23-41E1-4927-98A1-C50E49FDF168}" type="presParOf" srcId="{47EAA10C-1A0C-4924-8EED-718D293357D3}" destId="{F7C1A27E-AE9E-463F-A4A3-314001D90D41}" srcOrd="0" destOrd="0" presId="urn:microsoft.com/office/officeart/2005/8/layout/orgChart1"/>
    <dgm:cxn modelId="{C6D1CA2C-97D2-4D53-B294-5D10E1D138CA}" type="presParOf" srcId="{47EAA10C-1A0C-4924-8EED-718D293357D3}" destId="{86FE51C7-295F-4577-AF0F-F87E002816C9}" srcOrd="1" destOrd="0" presId="urn:microsoft.com/office/officeart/2005/8/layout/orgChart1"/>
    <dgm:cxn modelId="{40ADD83F-277C-49C3-8734-9DE56DE72D26}" type="presParOf" srcId="{EC049B13-C170-4D5E-ABC5-B0F5C6BCDA84}" destId="{20136F60-DEBB-4755-8025-79A6AE8C58B6}" srcOrd="1" destOrd="0" presId="urn:microsoft.com/office/officeart/2005/8/layout/orgChart1"/>
    <dgm:cxn modelId="{50B64A84-A3A1-4062-B74A-650C857081F7}" type="presParOf" srcId="{20136F60-DEBB-4755-8025-79A6AE8C58B6}" destId="{308B69DD-13EF-4CEE-8DA3-8E106E4290D3}" srcOrd="0" destOrd="0" presId="urn:microsoft.com/office/officeart/2005/8/layout/orgChart1"/>
    <dgm:cxn modelId="{C9460062-7563-4F11-A9B8-0129412E5539}" type="presParOf" srcId="{20136F60-DEBB-4755-8025-79A6AE8C58B6}" destId="{4ECD21F6-B801-48AB-910E-DEE293D584C9}" srcOrd="1" destOrd="0" presId="urn:microsoft.com/office/officeart/2005/8/layout/orgChart1"/>
    <dgm:cxn modelId="{7E53C799-45B2-4E2E-A046-D77B6C0F3CB7}" type="presParOf" srcId="{4ECD21F6-B801-48AB-910E-DEE293D584C9}" destId="{59D40FF2-09E6-4952-8BB9-A0BFA131F9CF}" srcOrd="0" destOrd="0" presId="urn:microsoft.com/office/officeart/2005/8/layout/orgChart1"/>
    <dgm:cxn modelId="{39B1E02B-7C64-4848-872B-FD7952A3EB33}" type="presParOf" srcId="{59D40FF2-09E6-4952-8BB9-A0BFA131F9CF}" destId="{B028960B-567F-44C9-A75B-65E796F64A6D}" srcOrd="0" destOrd="0" presId="urn:microsoft.com/office/officeart/2005/8/layout/orgChart1"/>
    <dgm:cxn modelId="{F1E3EDAE-FABB-47F5-BB5E-E47AD293ABFF}" type="presParOf" srcId="{59D40FF2-09E6-4952-8BB9-A0BFA131F9CF}" destId="{C38AC7CB-2615-46C1-9B22-5030835AA66D}" srcOrd="1" destOrd="0" presId="urn:microsoft.com/office/officeart/2005/8/layout/orgChart1"/>
    <dgm:cxn modelId="{9F0968C0-18B3-4EEA-982E-910A1873897F}" type="presParOf" srcId="{4ECD21F6-B801-48AB-910E-DEE293D584C9}" destId="{B6D46B36-73DF-4352-9161-D3784D8919FD}" srcOrd="1" destOrd="0" presId="urn:microsoft.com/office/officeart/2005/8/layout/orgChart1"/>
    <dgm:cxn modelId="{FDA9E5D8-762D-4BDD-834A-F265F02AF43E}" type="presParOf" srcId="{4ECD21F6-B801-48AB-910E-DEE293D584C9}" destId="{9CAB69D9-A984-476E-B890-D36E94A88EAD}" srcOrd="2" destOrd="0" presId="urn:microsoft.com/office/officeart/2005/8/layout/orgChart1"/>
    <dgm:cxn modelId="{5E34B20F-B82D-4502-8BA5-15D13A5052C1}" type="presParOf" srcId="{EC049B13-C170-4D5E-ABC5-B0F5C6BCDA84}" destId="{0D5FC042-A217-47D2-BB58-846A33428CA3}" srcOrd="2" destOrd="0" presId="urn:microsoft.com/office/officeart/2005/8/layout/orgChart1"/>
    <dgm:cxn modelId="{81E49DE0-1A33-42F5-9DE5-731AAF965CD4}" type="presParOf" srcId="{2FAEE5D2-AF4C-4F48-87FD-C91F6D898CC3}" destId="{2EB50E23-4F8D-4709-BE03-E467FE6E7C5D}" srcOrd="2" destOrd="0" presId="urn:microsoft.com/office/officeart/2005/8/layout/orgChart1"/>
    <dgm:cxn modelId="{8E1FAD29-899F-4A5C-AA8F-1312331DF053}" type="presParOf" srcId="{2EB50E23-4F8D-4709-BE03-E467FE6E7C5D}" destId="{3607110E-F38E-4E40-AAC7-9B8F72EBDCAD}" srcOrd="0" destOrd="0" presId="urn:microsoft.com/office/officeart/2005/8/layout/orgChart1"/>
    <dgm:cxn modelId="{E2757D61-F50B-4650-AEC5-AE3725B3401C}" type="presParOf" srcId="{2EB50E23-4F8D-4709-BE03-E467FE6E7C5D}" destId="{00883802-E499-464F-A3F8-FDF9E3E2BF5B}" srcOrd="1" destOrd="0" presId="urn:microsoft.com/office/officeart/2005/8/layout/orgChart1"/>
    <dgm:cxn modelId="{E70F9C13-CDCF-4E1C-AE83-94CB16A1A1A6}" type="presParOf" srcId="{00883802-E499-464F-A3F8-FDF9E3E2BF5B}" destId="{AEB7F91B-77E2-4CE6-A6A8-EEE3550B4C6F}" srcOrd="0" destOrd="0" presId="urn:microsoft.com/office/officeart/2005/8/layout/orgChart1"/>
    <dgm:cxn modelId="{5695910B-C6F5-4DD0-BBCF-8CF9683D7E83}" type="presParOf" srcId="{AEB7F91B-77E2-4CE6-A6A8-EEE3550B4C6F}" destId="{1C8A5CC1-3B46-4F8E-8FB7-4B4CD39AF1CA}" srcOrd="0" destOrd="0" presId="urn:microsoft.com/office/officeart/2005/8/layout/orgChart1"/>
    <dgm:cxn modelId="{E7EE1009-47DE-4964-9658-F83CEB903A81}" type="presParOf" srcId="{AEB7F91B-77E2-4CE6-A6A8-EEE3550B4C6F}" destId="{3371714D-2E54-48D3-9EBE-95CDC08780FF}" srcOrd="1" destOrd="0" presId="urn:microsoft.com/office/officeart/2005/8/layout/orgChart1"/>
    <dgm:cxn modelId="{0A75CB69-B231-4BE6-997D-434136F83621}" type="presParOf" srcId="{00883802-E499-464F-A3F8-FDF9E3E2BF5B}" destId="{E177B139-271A-4EDB-B35F-1543C00E0CFF}" srcOrd="1" destOrd="0" presId="urn:microsoft.com/office/officeart/2005/8/layout/orgChart1"/>
    <dgm:cxn modelId="{E0BF4F9A-EFA5-4577-8D6F-F0845FBC005D}" type="presParOf" srcId="{00883802-E499-464F-A3F8-FDF9E3E2BF5B}" destId="{ACA1E5AA-5763-4B5F-AB65-9FAD04CE68F9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2C61281-D76A-4484-A8C5-D44061B7AE08}" type="doc">
      <dgm:prSet loTypeId="urn:microsoft.com/office/officeart/2008/layout/HorizontalMultiLevelHierarchy" loCatId="hierarchy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A7A003C9-1994-4254-AFAD-09182F06F331}">
      <dgm:prSet phldrT="[Текст]" custT="1"/>
      <dgm:spPr/>
      <dgm:t>
        <a:bodyPr/>
        <a:lstStyle/>
        <a:p>
          <a:r>
            <a:rPr lang="ro-MD" sz="2400" b="1" dirty="0" smtClean="0"/>
            <a:t>Servicii medicale prestate</a:t>
          </a:r>
          <a:endParaRPr lang="ru-RU" sz="2400" b="1" dirty="0"/>
        </a:p>
      </dgm:t>
    </dgm:pt>
    <dgm:pt modelId="{89941386-481E-4CF8-9D3C-0B96CD8E71E6}" type="parTrans" cxnId="{A9CBD4B8-10F1-4D0B-B5E5-9720A57780BB}">
      <dgm:prSet/>
      <dgm:spPr/>
      <dgm:t>
        <a:bodyPr/>
        <a:lstStyle/>
        <a:p>
          <a:endParaRPr lang="ru-RU"/>
        </a:p>
      </dgm:t>
    </dgm:pt>
    <dgm:pt modelId="{B553CD36-FBC1-47B4-9CBB-69283585E9C2}" type="sibTrans" cxnId="{A9CBD4B8-10F1-4D0B-B5E5-9720A57780BB}">
      <dgm:prSet/>
      <dgm:spPr/>
      <dgm:t>
        <a:bodyPr/>
        <a:lstStyle/>
        <a:p>
          <a:endParaRPr lang="ru-RU"/>
        </a:p>
      </dgm:t>
    </dgm:pt>
    <dgm:pt modelId="{8E02298E-9388-4352-8A8D-D87A3C16A0A4}">
      <dgm:prSet phldrT="[Текст]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r>
            <a:rPr lang="ro-MD" dirty="0" smtClean="0"/>
            <a:t>Servicii de consultanță și diagnostic</a:t>
          </a:r>
          <a:endParaRPr lang="ru-RU" dirty="0"/>
        </a:p>
      </dgm:t>
    </dgm:pt>
    <dgm:pt modelId="{959A5398-A817-4297-A791-65039F52252D}" type="parTrans" cxnId="{7A812FCF-D050-412F-A899-D2FA5E87665A}">
      <dgm:prSet/>
      <dgm:spPr/>
      <dgm:t>
        <a:bodyPr/>
        <a:lstStyle/>
        <a:p>
          <a:endParaRPr lang="ru-RU"/>
        </a:p>
      </dgm:t>
    </dgm:pt>
    <dgm:pt modelId="{1DD38610-3601-4E81-91F4-6B1041FED484}" type="sibTrans" cxnId="{7A812FCF-D050-412F-A899-D2FA5E87665A}">
      <dgm:prSet/>
      <dgm:spPr/>
      <dgm:t>
        <a:bodyPr/>
        <a:lstStyle/>
        <a:p>
          <a:endParaRPr lang="ru-RU"/>
        </a:p>
      </dgm:t>
    </dgm:pt>
    <dgm:pt modelId="{6A14E1ED-505C-4FEF-A998-D41D4AC9D303}">
      <dgm:prSet phldrT="[Текст]"/>
      <dgm:spPr/>
      <dgm:t>
        <a:bodyPr/>
        <a:lstStyle/>
        <a:p>
          <a:r>
            <a:rPr lang="ro-MD" dirty="0" smtClean="0"/>
            <a:t>Servicii medicale de profil terapeutic  </a:t>
          </a:r>
          <a:endParaRPr lang="ru-RU" dirty="0"/>
        </a:p>
      </dgm:t>
    </dgm:pt>
    <dgm:pt modelId="{1A5C6272-AB68-487E-8BE1-589824DE38C7}" type="parTrans" cxnId="{2A8FFECD-78A6-44B0-80A9-ABF043EB3228}">
      <dgm:prSet/>
      <dgm:spPr/>
      <dgm:t>
        <a:bodyPr/>
        <a:lstStyle/>
        <a:p>
          <a:endParaRPr lang="ru-RU"/>
        </a:p>
      </dgm:t>
    </dgm:pt>
    <dgm:pt modelId="{ACA4F720-3E19-4EC3-A015-658F7604A4DA}" type="sibTrans" cxnId="{2A8FFECD-78A6-44B0-80A9-ABF043EB3228}">
      <dgm:prSet/>
      <dgm:spPr/>
      <dgm:t>
        <a:bodyPr/>
        <a:lstStyle/>
        <a:p>
          <a:endParaRPr lang="ru-RU"/>
        </a:p>
      </dgm:t>
    </dgm:pt>
    <dgm:pt modelId="{FA915FD3-9EE4-40A0-B8B8-86E507BC12CF}">
      <dgm:prSet phldrT="[Текст]"/>
      <dgm:spPr/>
      <dgm:t>
        <a:bodyPr/>
        <a:lstStyle/>
        <a:p>
          <a:r>
            <a:rPr lang="ro-MD" dirty="0" smtClean="0"/>
            <a:t>Servicii medicale de profil chirurgical</a:t>
          </a:r>
          <a:endParaRPr lang="ru-RU" dirty="0"/>
        </a:p>
      </dgm:t>
    </dgm:pt>
    <dgm:pt modelId="{DAA9524D-0973-47AE-B5CE-1AFFE754FFE7}" type="parTrans" cxnId="{D31BE4B8-96FF-48DD-A7F7-A277BB1BD910}">
      <dgm:prSet/>
      <dgm:spPr/>
      <dgm:t>
        <a:bodyPr/>
        <a:lstStyle/>
        <a:p>
          <a:endParaRPr lang="ru-RU"/>
        </a:p>
      </dgm:t>
    </dgm:pt>
    <dgm:pt modelId="{986DF726-465C-404F-AD2B-CAB5ABADB6EE}" type="sibTrans" cxnId="{D31BE4B8-96FF-48DD-A7F7-A277BB1BD910}">
      <dgm:prSet/>
      <dgm:spPr/>
      <dgm:t>
        <a:bodyPr/>
        <a:lstStyle/>
        <a:p>
          <a:endParaRPr lang="ru-RU"/>
        </a:p>
      </dgm:t>
    </dgm:pt>
    <dgm:pt modelId="{31534E9F-799E-4BCF-AC63-2CDDB2C60108}">
      <dgm:prSet phldrT="[Текст]"/>
      <dgm:spPr>
        <a:solidFill>
          <a:schemeClr val="accent6">
            <a:lumMod val="20000"/>
            <a:lumOff val="80000"/>
          </a:schemeClr>
        </a:solidFill>
      </dgm:spPr>
      <dgm:t>
        <a:bodyPr/>
        <a:lstStyle/>
        <a:p>
          <a:r>
            <a:rPr lang="ro-MD" dirty="0" smtClean="0"/>
            <a:t>Cercetare științifică</a:t>
          </a:r>
          <a:endParaRPr lang="ru-RU" dirty="0"/>
        </a:p>
      </dgm:t>
    </dgm:pt>
    <dgm:pt modelId="{AE3D7145-3D78-4681-8278-6B354278AADF}" type="parTrans" cxnId="{44BAC4C4-BB4F-4057-A6C9-D63A08CACBB0}">
      <dgm:prSet/>
      <dgm:spPr/>
      <dgm:t>
        <a:bodyPr/>
        <a:lstStyle/>
        <a:p>
          <a:endParaRPr lang="ru-RU"/>
        </a:p>
      </dgm:t>
    </dgm:pt>
    <dgm:pt modelId="{F7729F22-D9C7-41F5-ACE8-67ECDDE2A545}" type="sibTrans" cxnId="{44BAC4C4-BB4F-4057-A6C9-D63A08CACBB0}">
      <dgm:prSet/>
      <dgm:spPr/>
      <dgm:t>
        <a:bodyPr/>
        <a:lstStyle/>
        <a:p>
          <a:endParaRPr lang="ru-RU"/>
        </a:p>
      </dgm:t>
    </dgm:pt>
    <dgm:pt modelId="{63CD9B63-5006-43B1-907E-207DC5598702}">
      <dgm:prSet phldrT="[Текст]"/>
      <dgm:spPr>
        <a:solidFill>
          <a:schemeClr val="accent5">
            <a:lumMod val="20000"/>
            <a:lumOff val="80000"/>
          </a:schemeClr>
        </a:solidFill>
      </dgm:spPr>
      <dgm:t>
        <a:bodyPr/>
        <a:lstStyle/>
        <a:p>
          <a:r>
            <a:rPr lang="ro-MD" dirty="0" smtClean="0"/>
            <a:t>Educație medicală continuă (medici și asistenți medicali)</a:t>
          </a:r>
          <a:endParaRPr lang="ru-RU" dirty="0"/>
        </a:p>
      </dgm:t>
    </dgm:pt>
    <dgm:pt modelId="{CECF6535-696C-4AFF-99D6-F0049FB99B02}" type="parTrans" cxnId="{A2987652-E248-442A-90EE-AD4BD42CB0E6}">
      <dgm:prSet/>
      <dgm:spPr/>
      <dgm:t>
        <a:bodyPr/>
        <a:lstStyle/>
        <a:p>
          <a:endParaRPr lang="ru-RU"/>
        </a:p>
      </dgm:t>
    </dgm:pt>
    <dgm:pt modelId="{E0965CD5-9913-4DD8-B10B-DD2C03BA420A}" type="sibTrans" cxnId="{A2987652-E248-442A-90EE-AD4BD42CB0E6}">
      <dgm:prSet/>
      <dgm:spPr/>
      <dgm:t>
        <a:bodyPr/>
        <a:lstStyle/>
        <a:p>
          <a:endParaRPr lang="ru-RU"/>
        </a:p>
      </dgm:t>
    </dgm:pt>
    <dgm:pt modelId="{D13A9866-EB05-43A3-AE01-2A486F266A68}" type="pres">
      <dgm:prSet presAssocID="{12C61281-D76A-4484-A8C5-D44061B7AE08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EC071AE-B71F-40B8-91ED-1262EA78C267}" type="pres">
      <dgm:prSet presAssocID="{A7A003C9-1994-4254-AFAD-09182F06F331}" presName="root1" presStyleCnt="0"/>
      <dgm:spPr/>
    </dgm:pt>
    <dgm:pt modelId="{D676277E-575B-4807-844D-44360C50EE7D}" type="pres">
      <dgm:prSet presAssocID="{A7A003C9-1994-4254-AFAD-09182F06F331}" presName="LevelOneTextNod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64C9521-C0B8-4536-BAC1-938EBCF19CE8}" type="pres">
      <dgm:prSet presAssocID="{A7A003C9-1994-4254-AFAD-09182F06F331}" presName="level2hierChild" presStyleCnt="0"/>
      <dgm:spPr/>
    </dgm:pt>
    <dgm:pt modelId="{25747BFF-2B37-4063-B1F6-0078CB89616D}" type="pres">
      <dgm:prSet presAssocID="{959A5398-A817-4297-A791-65039F52252D}" presName="conn2-1" presStyleLbl="parChTrans1D2" presStyleIdx="0" presStyleCnt="5"/>
      <dgm:spPr/>
      <dgm:t>
        <a:bodyPr/>
        <a:lstStyle/>
        <a:p>
          <a:endParaRPr lang="ru-RU"/>
        </a:p>
      </dgm:t>
    </dgm:pt>
    <dgm:pt modelId="{C573BE21-46CD-40F5-9565-5915054D32E3}" type="pres">
      <dgm:prSet presAssocID="{959A5398-A817-4297-A791-65039F52252D}" presName="connTx" presStyleLbl="parChTrans1D2" presStyleIdx="0" presStyleCnt="5"/>
      <dgm:spPr/>
      <dgm:t>
        <a:bodyPr/>
        <a:lstStyle/>
        <a:p>
          <a:endParaRPr lang="ru-RU"/>
        </a:p>
      </dgm:t>
    </dgm:pt>
    <dgm:pt modelId="{DB95B7E6-AFFC-4495-B4C5-A7CAAE2CF7D9}" type="pres">
      <dgm:prSet presAssocID="{8E02298E-9388-4352-8A8D-D87A3C16A0A4}" presName="root2" presStyleCnt="0"/>
      <dgm:spPr/>
    </dgm:pt>
    <dgm:pt modelId="{B5D9935E-74B7-4B15-9DBC-B1682EC99120}" type="pres">
      <dgm:prSet presAssocID="{8E02298E-9388-4352-8A8D-D87A3C16A0A4}" presName="LevelTwoTextNode" presStyleLbl="node2" presStyleIdx="0" presStyleCnt="5" custScaleX="28282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E09929B-9207-4E6D-99EC-B31D5006E5C3}" type="pres">
      <dgm:prSet presAssocID="{8E02298E-9388-4352-8A8D-D87A3C16A0A4}" presName="level3hierChild" presStyleCnt="0"/>
      <dgm:spPr/>
    </dgm:pt>
    <dgm:pt modelId="{DDCC3CE7-197A-4BF3-83FD-B80A6A44DB69}" type="pres">
      <dgm:prSet presAssocID="{1A5C6272-AB68-487E-8BE1-589824DE38C7}" presName="conn2-1" presStyleLbl="parChTrans1D2" presStyleIdx="1" presStyleCnt="5"/>
      <dgm:spPr/>
      <dgm:t>
        <a:bodyPr/>
        <a:lstStyle/>
        <a:p>
          <a:endParaRPr lang="ru-RU"/>
        </a:p>
      </dgm:t>
    </dgm:pt>
    <dgm:pt modelId="{BDF232D8-B613-473D-BFC6-06F321A8E2B2}" type="pres">
      <dgm:prSet presAssocID="{1A5C6272-AB68-487E-8BE1-589824DE38C7}" presName="connTx" presStyleLbl="parChTrans1D2" presStyleIdx="1" presStyleCnt="5"/>
      <dgm:spPr/>
      <dgm:t>
        <a:bodyPr/>
        <a:lstStyle/>
        <a:p>
          <a:endParaRPr lang="ru-RU"/>
        </a:p>
      </dgm:t>
    </dgm:pt>
    <dgm:pt modelId="{1290881E-53CB-4285-B893-F264372B7340}" type="pres">
      <dgm:prSet presAssocID="{6A14E1ED-505C-4FEF-A998-D41D4AC9D303}" presName="root2" presStyleCnt="0"/>
      <dgm:spPr/>
    </dgm:pt>
    <dgm:pt modelId="{DBBDAA8E-8622-48BA-8E40-FB78A8E5A800}" type="pres">
      <dgm:prSet presAssocID="{6A14E1ED-505C-4FEF-A998-D41D4AC9D303}" presName="LevelTwoTextNode" presStyleLbl="node2" presStyleIdx="1" presStyleCnt="5" custScaleX="28282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F01C891-AC74-446C-B251-6299FBC9DE3A}" type="pres">
      <dgm:prSet presAssocID="{6A14E1ED-505C-4FEF-A998-D41D4AC9D303}" presName="level3hierChild" presStyleCnt="0"/>
      <dgm:spPr/>
    </dgm:pt>
    <dgm:pt modelId="{77E0AA61-38F6-484F-9097-3073F34BE44C}" type="pres">
      <dgm:prSet presAssocID="{DAA9524D-0973-47AE-B5CE-1AFFE754FFE7}" presName="conn2-1" presStyleLbl="parChTrans1D2" presStyleIdx="2" presStyleCnt="5"/>
      <dgm:spPr/>
      <dgm:t>
        <a:bodyPr/>
        <a:lstStyle/>
        <a:p>
          <a:endParaRPr lang="ru-RU"/>
        </a:p>
      </dgm:t>
    </dgm:pt>
    <dgm:pt modelId="{068B4DE3-DDF4-4AA2-B610-A5239D21192A}" type="pres">
      <dgm:prSet presAssocID="{DAA9524D-0973-47AE-B5CE-1AFFE754FFE7}" presName="connTx" presStyleLbl="parChTrans1D2" presStyleIdx="2" presStyleCnt="5"/>
      <dgm:spPr/>
      <dgm:t>
        <a:bodyPr/>
        <a:lstStyle/>
        <a:p>
          <a:endParaRPr lang="ru-RU"/>
        </a:p>
      </dgm:t>
    </dgm:pt>
    <dgm:pt modelId="{F7397FBD-8344-4E1C-BA0D-FA9646B818F2}" type="pres">
      <dgm:prSet presAssocID="{FA915FD3-9EE4-40A0-B8B8-86E507BC12CF}" presName="root2" presStyleCnt="0"/>
      <dgm:spPr/>
    </dgm:pt>
    <dgm:pt modelId="{0D188210-0B43-4C2E-9C70-A55FAEA8AA12}" type="pres">
      <dgm:prSet presAssocID="{FA915FD3-9EE4-40A0-B8B8-86E507BC12CF}" presName="LevelTwoTextNode" presStyleLbl="node2" presStyleIdx="2" presStyleCnt="5" custScaleX="28282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AF746FC-C752-48C2-947E-F84AE2CC0137}" type="pres">
      <dgm:prSet presAssocID="{FA915FD3-9EE4-40A0-B8B8-86E507BC12CF}" presName="level3hierChild" presStyleCnt="0"/>
      <dgm:spPr/>
    </dgm:pt>
    <dgm:pt modelId="{C4181267-B6BC-4307-8793-9CAACBFC03EC}" type="pres">
      <dgm:prSet presAssocID="{CECF6535-696C-4AFF-99D6-F0049FB99B02}" presName="conn2-1" presStyleLbl="parChTrans1D2" presStyleIdx="3" presStyleCnt="5"/>
      <dgm:spPr/>
      <dgm:t>
        <a:bodyPr/>
        <a:lstStyle/>
        <a:p>
          <a:endParaRPr lang="ru-RU"/>
        </a:p>
      </dgm:t>
    </dgm:pt>
    <dgm:pt modelId="{13726434-B572-4DF6-A9CE-3B6B5D957812}" type="pres">
      <dgm:prSet presAssocID="{CECF6535-696C-4AFF-99D6-F0049FB99B02}" presName="connTx" presStyleLbl="parChTrans1D2" presStyleIdx="3" presStyleCnt="5"/>
      <dgm:spPr/>
      <dgm:t>
        <a:bodyPr/>
        <a:lstStyle/>
        <a:p>
          <a:endParaRPr lang="ru-RU"/>
        </a:p>
      </dgm:t>
    </dgm:pt>
    <dgm:pt modelId="{78AF9024-A80C-4EB7-B00E-3BB5EEBAE1DA}" type="pres">
      <dgm:prSet presAssocID="{63CD9B63-5006-43B1-907E-207DC5598702}" presName="root2" presStyleCnt="0"/>
      <dgm:spPr/>
    </dgm:pt>
    <dgm:pt modelId="{92372A28-E278-4C06-8535-2496F718FC96}" type="pres">
      <dgm:prSet presAssocID="{63CD9B63-5006-43B1-907E-207DC5598702}" presName="LevelTwoTextNode" presStyleLbl="node2" presStyleIdx="3" presStyleCnt="5" custScaleX="28282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07FE881-AF5B-4F1D-9450-ED9A91E70686}" type="pres">
      <dgm:prSet presAssocID="{63CD9B63-5006-43B1-907E-207DC5598702}" presName="level3hierChild" presStyleCnt="0"/>
      <dgm:spPr/>
    </dgm:pt>
    <dgm:pt modelId="{7562CE90-DEE9-4FE0-9E0A-A2BBF530A095}" type="pres">
      <dgm:prSet presAssocID="{AE3D7145-3D78-4681-8278-6B354278AADF}" presName="conn2-1" presStyleLbl="parChTrans1D2" presStyleIdx="4" presStyleCnt="5"/>
      <dgm:spPr/>
      <dgm:t>
        <a:bodyPr/>
        <a:lstStyle/>
        <a:p>
          <a:endParaRPr lang="ru-RU"/>
        </a:p>
      </dgm:t>
    </dgm:pt>
    <dgm:pt modelId="{AD4509E5-AA5D-4D31-8066-22AA48D39B1E}" type="pres">
      <dgm:prSet presAssocID="{AE3D7145-3D78-4681-8278-6B354278AADF}" presName="connTx" presStyleLbl="parChTrans1D2" presStyleIdx="4" presStyleCnt="5"/>
      <dgm:spPr/>
      <dgm:t>
        <a:bodyPr/>
        <a:lstStyle/>
        <a:p>
          <a:endParaRPr lang="ru-RU"/>
        </a:p>
      </dgm:t>
    </dgm:pt>
    <dgm:pt modelId="{1FCBC3EC-635C-4D0A-91F6-5E2B9B5C34EF}" type="pres">
      <dgm:prSet presAssocID="{31534E9F-799E-4BCF-AC63-2CDDB2C60108}" presName="root2" presStyleCnt="0"/>
      <dgm:spPr/>
    </dgm:pt>
    <dgm:pt modelId="{9436D141-8B8C-490C-865B-43CF76BF526E}" type="pres">
      <dgm:prSet presAssocID="{31534E9F-799E-4BCF-AC63-2CDDB2C60108}" presName="LevelTwoTextNode" presStyleLbl="node2" presStyleIdx="4" presStyleCnt="5" custScaleX="28282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1D483C2F-6F36-41C2-AAB1-45B6946DAD81}" type="pres">
      <dgm:prSet presAssocID="{31534E9F-799E-4BCF-AC63-2CDDB2C60108}" presName="level3hierChild" presStyleCnt="0"/>
      <dgm:spPr/>
    </dgm:pt>
  </dgm:ptLst>
  <dgm:cxnLst>
    <dgm:cxn modelId="{87D10BE9-253D-41FE-9F30-9B1CD2AC5E98}" type="presOf" srcId="{CECF6535-696C-4AFF-99D6-F0049FB99B02}" destId="{C4181267-B6BC-4307-8793-9CAACBFC03EC}" srcOrd="0" destOrd="0" presId="urn:microsoft.com/office/officeart/2008/layout/HorizontalMultiLevelHierarchy"/>
    <dgm:cxn modelId="{2A8FFECD-78A6-44B0-80A9-ABF043EB3228}" srcId="{A7A003C9-1994-4254-AFAD-09182F06F331}" destId="{6A14E1ED-505C-4FEF-A998-D41D4AC9D303}" srcOrd="1" destOrd="0" parTransId="{1A5C6272-AB68-487E-8BE1-589824DE38C7}" sibTransId="{ACA4F720-3E19-4EC3-A015-658F7604A4DA}"/>
    <dgm:cxn modelId="{481BCA7F-7936-4E68-8FBE-A33487DFD4A9}" type="presOf" srcId="{959A5398-A817-4297-A791-65039F52252D}" destId="{25747BFF-2B37-4063-B1F6-0078CB89616D}" srcOrd="0" destOrd="0" presId="urn:microsoft.com/office/officeart/2008/layout/HorizontalMultiLevelHierarchy"/>
    <dgm:cxn modelId="{D31BE4B8-96FF-48DD-A7F7-A277BB1BD910}" srcId="{A7A003C9-1994-4254-AFAD-09182F06F331}" destId="{FA915FD3-9EE4-40A0-B8B8-86E507BC12CF}" srcOrd="2" destOrd="0" parTransId="{DAA9524D-0973-47AE-B5CE-1AFFE754FFE7}" sibTransId="{986DF726-465C-404F-AD2B-CAB5ABADB6EE}"/>
    <dgm:cxn modelId="{9860575F-446F-4561-A84A-CDDBC085ACD2}" type="presOf" srcId="{1A5C6272-AB68-487E-8BE1-589824DE38C7}" destId="{BDF232D8-B613-473D-BFC6-06F321A8E2B2}" srcOrd="1" destOrd="0" presId="urn:microsoft.com/office/officeart/2008/layout/HorizontalMultiLevelHierarchy"/>
    <dgm:cxn modelId="{F61E6C33-6452-4B21-898A-AFE3FC113279}" type="presOf" srcId="{CECF6535-696C-4AFF-99D6-F0049FB99B02}" destId="{13726434-B572-4DF6-A9CE-3B6B5D957812}" srcOrd="1" destOrd="0" presId="urn:microsoft.com/office/officeart/2008/layout/HorizontalMultiLevelHierarchy"/>
    <dgm:cxn modelId="{A2987652-E248-442A-90EE-AD4BD42CB0E6}" srcId="{A7A003C9-1994-4254-AFAD-09182F06F331}" destId="{63CD9B63-5006-43B1-907E-207DC5598702}" srcOrd="3" destOrd="0" parTransId="{CECF6535-696C-4AFF-99D6-F0049FB99B02}" sibTransId="{E0965CD5-9913-4DD8-B10B-DD2C03BA420A}"/>
    <dgm:cxn modelId="{5A6E3863-6CC5-4CA3-A332-7CF9E1B55375}" type="presOf" srcId="{AE3D7145-3D78-4681-8278-6B354278AADF}" destId="{7562CE90-DEE9-4FE0-9E0A-A2BBF530A095}" srcOrd="0" destOrd="0" presId="urn:microsoft.com/office/officeart/2008/layout/HorizontalMultiLevelHierarchy"/>
    <dgm:cxn modelId="{ED1A34A2-72CA-4DBE-8C20-B2C9F33712EC}" type="presOf" srcId="{AE3D7145-3D78-4681-8278-6B354278AADF}" destId="{AD4509E5-AA5D-4D31-8066-22AA48D39B1E}" srcOrd="1" destOrd="0" presId="urn:microsoft.com/office/officeart/2008/layout/HorizontalMultiLevelHierarchy"/>
    <dgm:cxn modelId="{ED511E5C-D513-4D77-BBD0-7DE9144613F9}" type="presOf" srcId="{A7A003C9-1994-4254-AFAD-09182F06F331}" destId="{D676277E-575B-4807-844D-44360C50EE7D}" srcOrd="0" destOrd="0" presId="urn:microsoft.com/office/officeart/2008/layout/HorizontalMultiLevelHierarchy"/>
    <dgm:cxn modelId="{7A812FCF-D050-412F-A899-D2FA5E87665A}" srcId="{A7A003C9-1994-4254-AFAD-09182F06F331}" destId="{8E02298E-9388-4352-8A8D-D87A3C16A0A4}" srcOrd="0" destOrd="0" parTransId="{959A5398-A817-4297-A791-65039F52252D}" sibTransId="{1DD38610-3601-4E81-91F4-6B1041FED484}"/>
    <dgm:cxn modelId="{0AC1194D-01FB-4C30-A586-328F22D66B14}" type="presOf" srcId="{6A14E1ED-505C-4FEF-A998-D41D4AC9D303}" destId="{DBBDAA8E-8622-48BA-8E40-FB78A8E5A800}" srcOrd="0" destOrd="0" presId="urn:microsoft.com/office/officeart/2008/layout/HorizontalMultiLevelHierarchy"/>
    <dgm:cxn modelId="{4DE11567-A9A8-47EA-A480-F75EE5D58061}" type="presOf" srcId="{FA915FD3-9EE4-40A0-B8B8-86E507BC12CF}" destId="{0D188210-0B43-4C2E-9C70-A55FAEA8AA12}" srcOrd="0" destOrd="0" presId="urn:microsoft.com/office/officeart/2008/layout/HorizontalMultiLevelHierarchy"/>
    <dgm:cxn modelId="{A9CBD4B8-10F1-4D0B-B5E5-9720A57780BB}" srcId="{12C61281-D76A-4484-A8C5-D44061B7AE08}" destId="{A7A003C9-1994-4254-AFAD-09182F06F331}" srcOrd="0" destOrd="0" parTransId="{89941386-481E-4CF8-9D3C-0B96CD8E71E6}" sibTransId="{B553CD36-FBC1-47B4-9CBB-69283585E9C2}"/>
    <dgm:cxn modelId="{7B5EC77A-2F9A-440D-8734-E088506AD470}" type="presOf" srcId="{DAA9524D-0973-47AE-B5CE-1AFFE754FFE7}" destId="{068B4DE3-DDF4-4AA2-B610-A5239D21192A}" srcOrd="1" destOrd="0" presId="urn:microsoft.com/office/officeart/2008/layout/HorizontalMultiLevelHierarchy"/>
    <dgm:cxn modelId="{4D7313AC-012E-477D-9E9C-C5B11E960A8C}" type="presOf" srcId="{31534E9F-799E-4BCF-AC63-2CDDB2C60108}" destId="{9436D141-8B8C-490C-865B-43CF76BF526E}" srcOrd="0" destOrd="0" presId="urn:microsoft.com/office/officeart/2008/layout/HorizontalMultiLevelHierarchy"/>
    <dgm:cxn modelId="{A82ECF14-2E22-4339-AE7D-0221090A44A4}" type="presOf" srcId="{8E02298E-9388-4352-8A8D-D87A3C16A0A4}" destId="{B5D9935E-74B7-4B15-9DBC-B1682EC99120}" srcOrd="0" destOrd="0" presId="urn:microsoft.com/office/officeart/2008/layout/HorizontalMultiLevelHierarchy"/>
    <dgm:cxn modelId="{DD8A7B8D-F3DE-40D8-84A4-F4FBF0EEBFC4}" type="presOf" srcId="{959A5398-A817-4297-A791-65039F52252D}" destId="{C573BE21-46CD-40F5-9565-5915054D32E3}" srcOrd="1" destOrd="0" presId="urn:microsoft.com/office/officeart/2008/layout/HorizontalMultiLevelHierarchy"/>
    <dgm:cxn modelId="{44BAC4C4-BB4F-4057-A6C9-D63A08CACBB0}" srcId="{A7A003C9-1994-4254-AFAD-09182F06F331}" destId="{31534E9F-799E-4BCF-AC63-2CDDB2C60108}" srcOrd="4" destOrd="0" parTransId="{AE3D7145-3D78-4681-8278-6B354278AADF}" sibTransId="{F7729F22-D9C7-41F5-ACE8-67ECDDE2A545}"/>
    <dgm:cxn modelId="{5CDB6E3D-C4AF-4AA8-A0D3-CCCAFAA32E38}" type="presOf" srcId="{DAA9524D-0973-47AE-B5CE-1AFFE754FFE7}" destId="{77E0AA61-38F6-484F-9097-3073F34BE44C}" srcOrd="0" destOrd="0" presId="urn:microsoft.com/office/officeart/2008/layout/HorizontalMultiLevelHierarchy"/>
    <dgm:cxn modelId="{810A380E-6AEB-4E3B-8C7E-1D48DD293EF2}" type="presOf" srcId="{12C61281-D76A-4484-A8C5-D44061B7AE08}" destId="{D13A9866-EB05-43A3-AE01-2A486F266A68}" srcOrd="0" destOrd="0" presId="urn:microsoft.com/office/officeart/2008/layout/HorizontalMultiLevelHierarchy"/>
    <dgm:cxn modelId="{33238E81-6AD9-4EE2-BC5A-47DE3D0F77C8}" type="presOf" srcId="{1A5C6272-AB68-487E-8BE1-589824DE38C7}" destId="{DDCC3CE7-197A-4BF3-83FD-B80A6A44DB69}" srcOrd="0" destOrd="0" presId="urn:microsoft.com/office/officeart/2008/layout/HorizontalMultiLevelHierarchy"/>
    <dgm:cxn modelId="{1ACD5B8C-9DEF-4D31-B5D1-0B7D1DA96A00}" type="presOf" srcId="{63CD9B63-5006-43B1-907E-207DC5598702}" destId="{92372A28-E278-4C06-8535-2496F718FC96}" srcOrd="0" destOrd="0" presId="urn:microsoft.com/office/officeart/2008/layout/HorizontalMultiLevelHierarchy"/>
    <dgm:cxn modelId="{CAD06223-2738-42C7-8152-E976833F4954}" type="presParOf" srcId="{D13A9866-EB05-43A3-AE01-2A486F266A68}" destId="{4EC071AE-B71F-40B8-91ED-1262EA78C267}" srcOrd="0" destOrd="0" presId="urn:microsoft.com/office/officeart/2008/layout/HorizontalMultiLevelHierarchy"/>
    <dgm:cxn modelId="{FB55C43C-115A-4FC9-A839-6A60D8C82E6E}" type="presParOf" srcId="{4EC071AE-B71F-40B8-91ED-1262EA78C267}" destId="{D676277E-575B-4807-844D-44360C50EE7D}" srcOrd="0" destOrd="0" presId="urn:microsoft.com/office/officeart/2008/layout/HorizontalMultiLevelHierarchy"/>
    <dgm:cxn modelId="{94AB48FE-6066-4FE6-B0AD-596BA36F9021}" type="presParOf" srcId="{4EC071AE-B71F-40B8-91ED-1262EA78C267}" destId="{D64C9521-C0B8-4536-BAC1-938EBCF19CE8}" srcOrd="1" destOrd="0" presId="urn:microsoft.com/office/officeart/2008/layout/HorizontalMultiLevelHierarchy"/>
    <dgm:cxn modelId="{3E28E2FB-AB30-465D-B0F0-BCED5369C2F6}" type="presParOf" srcId="{D64C9521-C0B8-4536-BAC1-938EBCF19CE8}" destId="{25747BFF-2B37-4063-B1F6-0078CB89616D}" srcOrd="0" destOrd="0" presId="urn:microsoft.com/office/officeart/2008/layout/HorizontalMultiLevelHierarchy"/>
    <dgm:cxn modelId="{79831172-420C-4552-BA27-C4C426F8268A}" type="presParOf" srcId="{25747BFF-2B37-4063-B1F6-0078CB89616D}" destId="{C573BE21-46CD-40F5-9565-5915054D32E3}" srcOrd="0" destOrd="0" presId="urn:microsoft.com/office/officeart/2008/layout/HorizontalMultiLevelHierarchy"/>
    <dgm:cxn modelId="{AC763507-8945-438D-A5B5-F7C93B965011}" type="presParOf" srcId="{D64C9521-C0B8-4536-BAC1-938EBCF19CE8}" destId="{DB95B7E6-AFFC-4495-B4C5-A7CAAE2CF7D9}" srcOrd="1" destOrd="0" presId="urn:microsoft.com/office/officeart/2008/layout/HorizontalMultiLevelHierarchy"/>
    <dgm:cxn modelId="{E4C8B89B-5D27-48B4-A299-995F0D7CE677}" type="presParOf" srcId="{DB95B7E6-AFFC-4495-B4C5-A7CAAE2CF7D9}" destId="{B5D9935E-74B7-4B15-9DBC-B1682EC99120}" srcOrd="0" destOrd="0" presId="urn:microsoft.com/office/officeart/2008/layout/HorizontalMultiLevelHierarchy"/>
    <dgm:cxn modelId="{31BFCD92-0A3F-4556-8CB0-EB26FBD4038A}" type="presParOf" srcId="{DB95B7E6-AFFC-4495-B4C5-A7CAAE2CF7D9}" destId="{7E09929B-9207-4E6D-99EC-B31D5006E5C3}" srcOrd="1" destOrd="0" presId="urn:microsoft.com/office/officeart/2008/layout/HorizontalMultiLevelHierarchy"/>
    <dgm:cxn modelId="{7553E1F8-D9DF-4593-9A56-FDE936DCCE23}" type="presParOf" srcId="{D64C9521-C0B8-4536-BAC1-938EBCF19CE8}" destId="{DDCC3CE7-197A-4BF3-83FD-B80A6A44DB69}" srcOrd="2" destOrd="0" presId="urn:microsoft.com/office/officeart/2008/layout/HorizontalMultiLevelHierarchy"/>
    <dgm:cxn modelId="{03337094-5A8D-416F-B82D-10786AFA0143}" type="presParOf" srcId="{DDCC3CE7-197A-4BF3-83FD-B80A6A44DB69}" destId="{BDF232D8-B613-473D-BFC6-06F321A8E2B2}" srcOrd="0" destOrd="0" presId="urn:microsoft.com/office/officeart/2008/layout/HorizontalMultiLevelHierarchy"/>
    <dgm:cxn modelId="{9A5B2056-5EE1-40E3-B4DD-CFFF65545077}" type="presParOf" srcId="{D64C9521-C0B8-4536-BAC1-938EBCF19CE8}" destId="{1290881E-53CB-4285-B893-F264372B7340}" srcOrd="3" destOrd="0" presId="urn:microsoft.com/office/officeart/2008/layout/HorizontalMultiLevelHierarchy"/>
    <dgm:cxn modelId="{0406C49B-9737-47AE-8849-5D1065BB8792}" type="presParOf" srcId="{1290881E-53CB-4285-B893-F264372B7340}" destId="{DBBDAA8E-8622-48BA-8E40-FB78A8E5A800}" srcOrd="0" destOrd="0" presId="urn:microsoft.com/office/officeart/2008/layout/HorizontalMultiLevelHierarchy"/>
    <dgm:cxn modelId="{DA72A63E-86DD-435B-9D42-BE9569EE2891}" type="presParOf" srcId="{1290881E-53CB-4285-B893-F264372B7340}" destId="{DF01C891-AC74-446C-B251-6299FBC9DE3A}" srcOrd="1" destOrd="0" presId="urn:microsoft.com/office/officeart/2008/layout/HorizontalMultiLevelHierarchy"/>
    <dgm:cxn modelId="{89BA699B-132B-40EE-A255-CB76312FD94D}" type="presParOf" srcId="{D64C9521-C0B8-4536-BAC1-938EBCF19CE8}" destId="{77E0AA61-38F6-484F-9097-3073F34BE44C}" srcOrd="4" destOrd="0" presId="urn:microsoft.com/office/officeart/2008/layout/HorizontalMultiLevelHierarchy"/>
    <dgm:cxn modelId="{C509C067-E8FB-4E0C-B6A0-9622F269B5EE}" type="presParOf" srcId="{77E0AA61-38F6-484F-9097-3073F34BE44C}" destId="{068B4DE3-DDF4-4AA2-B610-A5239D21192A}" srcOrd="0" destOrd="0" presId="urn:microsoft.com/office/officeart/2008/layout/HorizontalMultiLevelHierarchy"/>
    <dgm:cxn modelId="{B17AB4AA-3BCB-4BFC-BA73-1E5F2E3F556A}" type="presParOf" srcId="{D64C9521-C0B8-4536-BAC1-938EBCF19CE8}" destId="{F7397FBD-8344-4E1C-BA0D-FA9646B818F2}" srcOrd="5" destOrd="0" presId="urn:microsoft.com/office/officeart/2008/layout/HorizontalMultiLevelHierarchy"/>
    <dgm:cxn modelId="{60A1FB29-BA22-423D-B5E6-359AB3439D94}" type="presParOf" srcId="{F7397FBD-8344-4E1C-BA0D-FA9646B818F2}" destId="{0D188210-0B43-4C2E-9C70-A55FAEA8AA12}" srcOrd="0" destOrd="0" presId="urn:microsoft.com/office/officeart/2008/layout/HorizontalMultiLevelHierarchy"/>
    <dgm:cxn modelId="{81944A6F-C3DE-4F59-8B9D-5AA64A62308F}" type="presParOf" srcId="{F7397FBD-8344-4E1C-BA0D-FA9646B818F2}" destId="{FAF746FC-C752-48C2-947E-F84AE2CC0137}" srcOrd="1" destOrd="0" presId="urn:microsoft.com/office/officeart/2008/layout/HorizontalMultiLevelHierarchy"/>
    <dgm:cxn modelId="{07D72CBD-1226-4F8C-A844-82389C55ACF3}" type="presParOf" srcId="{D64C9521-C0B8-4536-BAC1-938EBCF19CE8}" destId="{C4181267-B6BC-4307-8793-9CAACBFC03EC}" srcOrd="6" destOrd="0" presId="urn:microsoft.com/office/officeart/2008/layout/HorizontalMultiLevelHierarchy"/>
    <dgm:cxn modelId="{E0844BC5-677D-4A42-A5E0-1135A84CFB76}" type="presParOf" srcId="{C4181267-B6BC-4307-8793-9CAACBFC03EC}" destId="{13726434-B572-4DF6-A9CE-3B6B5D957812}" srcOrd="0" destOrd="0" presId="urn:microsoft.com/office/officeart/2008/layout/HorizontalMultiLevelHierarchy"/>
    <dgm:cxn modelId="{37E8F874-4AC8-4390-8C95-7A77F43493EA}" type="presParOf" srcId="{D64C9521-C0B8-4536-BAC1-938EBCF19CE8}" destId="{78AF9024-A80C-4EB7-B00E-3BB5EEBAE1DA}" srcOrd="7" destOrd="0" presId="urn:microsoft.com/office/officeart/2008/layout/HorizontalMultiLevelHierarchy"/>
    <dgm:cxn modelId="{128847D5-B247-4751-B3D6-07FC33DC06B2}" type="presParOf" srcId="{78AF9024-A80C-4EB7-B00E-3BB5EEBAE1DA}" destId="{92372A28-E278-4C06-8535-2496F718FC96}" srcOrd="0" destOrd="0" presId="urn:microsoft.com/office/officeart/2008/layout/HorizontalMultiLevelHierarchy"/>
    <dgm:cxn modelId="{CDE5613A-B5D5-402D-B3E7-CF1D467FB5AE}" type="presParOf" srcId="{78AF9024-A80C-4EB7-B00E-3BB5EEBAE1DA}" destId="{507FE881-AF5B-4F1D-9450-ED9A91E70686}" srcOrd="1" destOrd="0" presId="urn:microsoft.com/office/officeart/2008/layout/HorizontalMultiLevelHierarchy"/>
    <dgm:cxn modelId="{F99F7126-2A7A-4D46-A9BB-7B7A35FC805D}" type="presParOf" srcId="{D64C9521-C0B8-4536-BAC1-938EBCF19CE8}" destId="{7562CE90-DEE9-4FE0-9E0A-A2BBF530A095}" srcOrd="8" destOrd="0" presId="urn:microsoft.com/office/officeart/2008/layout/HorizontalMultiLevelHierarchy"/>
    <dgm:cxn modelId="{A14E8473-AA59-4DDE-9778-3854A0E9A41F}" type="presParOf" srcId="{7562CE90-DEE9-4FE0-9E0A-A2BBF530A095}" destId="{AD4509E5-AA5D-4D31-8066-22AA48D39B1E}" srcOrd="0" destOrd="0" presId="urn:microsoft.com/office/officeart/2008/layout/HorizontalMultiLevelHierarchy"/>
    <dgm:cxn modelId="{5C0A87A6-6758-4AB3-9BCE-68EA81FB359D}" type="presParOf" srcId="{D64C9521-C0B8-4536-BAC1-938EBCF19CE8}" destId="{1FCBC3EC-635C-4D0A-91F6-5E2B9B5C34EF}" srcOrd="9" destOrd="0" presId="urn:microsoft.com/office/officeart/2008/layout/HorizontalMultiLevelHierarchy"/>
    <dgm:cxn modelId="{94BD2BBD-E341-47EB-8003-CC0AB4FD9A96}" type="presParOf" srcId="{1FCBC3EC-635C-4D0A-91F6-5E2B9B5C34EF}" destId="{9436D141-8B8C-490C-865B-43CF76BF526E}" srcOrd="0" destOrd="0" presId="urn:microsoft.com/office/officeart/2008/layout/HorizontalMultiLevelHierarchy"/>
    <dgm:cxn modelId="{7B6EDE63-71C7-44E6-BC18-12F5DCF30963}" type="presParOf" srcId="{1FCBC3EC-635C-4D0A-91F6-5E2B9B5C34EF}" destId="{1D483C2F-6F36-41C2-AAB1-45B6946DAD81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0.10031</cdr:x>
      <cdr:y>0.26277</cdr:y>
    </cdr:from>
    <cdr:to>
      <cdr:x>0.23901</cdr:x>
      <cdr:y>0.95571</cdr:y>
    </cdr:to>
    <cdr:sp macro="" textlink="">
      <cdr:nvSpPr>
        <cdr:cNvPr id="2" name="Rectangle 1">
          <a:extLst xmlns:a="http://schemas.openxmlformats.org/drawingml/2006/main">
            <a:ext uri="{FF2B5EF4-FFF2-40B4-BE49-F238E27FC236}">
              <a16:creationId xmlns="" xmlns:a16="http://schemas.microsoft.com/office/drawing/2014/main" id="{07BF0010-BF69-4401-802F-748307D36EED}"/>
            </a:ext>
          </a:extLst>
        </cdr:cNvPr>
        <cdr:cNvSpPr/>
      </cdr:nvSpPr>
      <cdr:spPr>
        <a:xfrm xmlns:a="http://schemas.openxmlformats.org/drawingml/2006/main">
          <a:off x="634421" y="762545"/>
          <a:ext cx="877222" cy="2010878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 anchor="b"/>
        <a:lstStyle xmlns:a="http://schemas.openxmlformats.org/drawingml/2006/main"/>
        <a:p xmlns:a="http://schemas.openxmlformats.org/drawingml/2006/main">
          <a:pPr algn="ctr"/>
          <a:r>
            <a:rPr lang="ro-RO">
              <a:solidFill>
                <a:sysClr val="windowText" lastClr="000000"/>
              </a:solidFill>
            </a:rPr>
            <a:t>2019  </a:t>
          </a:r>
          <a:endParaRPr lang="ru-RU">
            <a:solidFill>
              <a:sysClr val="windowText" lastClr="000000"/>
            </a:solidFill>
          </a:endParaRPr>
        </a:p>
      </cdr:txBody>
    </cdr:sp>
  </cdr:relSizeAnchor>
  <cdr:relSizeAnchor xmlns:cdr="http://schemas.openxmlformats.org/drawingml/2006/chartDrawing">
    <cdr:from>
      <cdr:x>0.24266</cdr:x>
      <cdr:y>0.26277</cdr:y>
    </cdr:from>
    <cdr:to>
      <cdr:x>0.37767</cdr:x>
      <cdr:y>0.95571</cdr:y>
    </cdr:to>
    <cdr:sp macro="" textlink="">
      <cdr:nvSpPr>
        <cdr:cNvPr id="3" name="Rectangle 2">
          <a:extLst xmlns:a="http://schemas.openxmlformats.org/drawingml/2006/main">
            <a:ext uri="{FF2B5EF4-FFF2-40B4-BE49-F238E27FC236}">
              <a16:creationId xmlns="" xmlns:a16="http://schemas.microsoft.com/office/drawing/2014/main" id="{4BB2CA47-B39A-4560-9DF4-95B505D5ED1D}"/>
            </a:ext>
          </a:extLst>
        </cdr:cNvPr>
        <cdr:cNvSpPr/>
      </cdr:nvSpPr>
      <cdr:spPr>
        <a:xfrm xmlns:a="http://schemas.openxmlformats.org/drawingml/2006/main">
          <a:off x="2303318" y="1073727"/>
          <a:ext cx="1281546" cy="2831524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anchor="b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o-RO">
              <a:solidFill>
                <a:sysClr val="windowText" lastClr="000000"/>
              </a:solidFill>
            </a:rPr>
            <a:t>2020  </a:t>
          </a:r>
          <a:endParaRPr lang="ru-RU">
            <a:solidFill>
              <a:sysClr val="windowText" lastClr="000000"/>
            </a:solidFill>
          </a:endParaRPr>
        </a:p>
      </cdr:txBody>
    </cdr:sp>
  </cdr:relSizeAnchor>
  <cdr:relSizeAnchor xmlns:cdr="http://schemas.openxmlformats.org/drawingml/2006/chartDrawing">
    <cdr:from>
      <cdr:x>0.38132</cdr:x>
      <cdr:y>0.26277</cdr:y>
    </cdr:from>
    <cdr:to>
      <cdr:x>0.51633</cdr:x>
      <cdr:y>0.95571</cdr:y>
    </cdr:to>
    <cdr:sp macro="" textlink="">
      <cdr:nvSpPr>
        <cdr:cNvPr id="4" name="Rectangle 3">
          <a:extLst xmlns:a="http://schemas.openxmlformats.org/drawingml/2006/main">
            <a:ext uri="{FF2B5EF4-FFF2-40B4-BE49-F238E27FC236}">
              <a16:creationId xmlns="" xmlns:a16="http://schemas.microsoft.com/office/drawing/2014/main" id="{BE036267-2A77-42EE-A435-FF9CC0B95748}"/>
            </a:ext>
          </a:extLst>
        </cdr:cNvPr>
        <cdr:cNvSpPr/>
      </cdr:nvSpPr>
      <cdr:spPr>
        <a:xfrm xmlns:a="http://schemas.openxmlformats.org/drawingml/2006/main">
          <a:off x="3619500" y="1073727"/>
          <a:ext cx="1281546" cy="2831524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anchor="b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o-RO" dirty="0">
              <a:solidFill>
                <a:sysClr val="windowText" lastClr="000000"/>
              </a:solidFill>
            </a:rPr>
            <a:t>2021  </a:t>
          </a:r>
          <a:endParaRPr lang="ru-RU" dirty="0">
            <a:solidFill>
              <a:sysClr val="windowText" lastClr="000000"/>
            </a:solidFill>
          </a:endParaRPr>
        </a:p>
      </cdr:txBody>
    </cdr:sp>
  </cdr:relSizeAnchor>
  <cdr:relSizeAnchor xmlns:cdr="http://schemas.openxmlformats.org/drawingml/2006/chartDrawing">
    <cdr:from>
      <cdr:x>0.53091</cdr:x>
      <cdr:y>0.26441</cdr:y>
    </cdr:from>
    <cdr:to>
      <cdr:x>0.66501</cdr:x>
      <cdr:y>0.95735</cdr:y>
    </cdr:to>
    <cdr:sp macro="" textlink="">
      <cdr:nvSpPr>
        <cdr:cNvPr id="5" name="Rectangle 4">
          <a:extLst xmlns:a="http://schemas.openxmlformats.org/drawingml/2006/main">
            <a:ext uri="{FF2B5EF4-FFF2-40B4-BE49-F238E27FC236}">
              <a16:creationId xmlns="" xmlns:a16="http://schemas.microsoft.com/office/drawing/2014/main" id="{2E89B384-FA81-4D5E-9C05-E5066C18EC5E}"/>
            </a:ext>
          </a:extLst>
        </cdr:cNvPr>
        <cdr:cNvSpPr/>
      </cdr:nvSpPr>
      <cdr:spPr>
        <a:xfrm xmlns:a="http://schemas.openxmlformats.org/drawingml/2006/main">
          <a:off x="3393185" y="1022521"/>
          <a:ext cx="857070" cy="2679703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anchor="b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o-RO">
              <a:solidFill>
                <a:sysClr val="windowText" lastClr="000000"/>
              </a:solidFill>
            </a:rPr>
            <a:t>2022  </a:t>
          </a:r>
          <a:endParaRPr lang="ru-RU">
            <a:solidFill>
              <a:sysClr val="windowText" lastClr="000000"/>
            </a:solidFill>
          </a:endParaRPr>
        </a:p>
      </cdr:txBody>
    </cdr:sp>
  </cdr:relSizeAnchor>
  <cdr:relSizeAnchor xmlns:cdr="http://schemas.openxmlformats.org/drawingml/2006/chartDrawing">
    <cdr:from>
      <cdr:x>0.67072</cdr:x>
      <cdr:y>0.26277</cdr:y>
    </cdr:from>
    <cdr:to>
      <cdr:x>0.80847</cdr:x>
      <cdr:y>0.95571</cdr:y>
    </cdr:to>
    <cdr:sp macro="" textlink="">
      <cdr:nvSpPr>
        <cdr:cNvPr id="6" name="Rectangle 5">
          <a:extLst xmlns:a="http://schemas.openxmlformats.org/drawingml/2006/main">
            <a:ext uri="{FF2B5EF4-FFF2-40B4-BE49-F238E27FC236}">
              <a16:creationId xmlns="" xmlns:a16="http://schemas.microsoft.com/office/drawing/2014/main" id="{9867DC41-C2E8-48DE-8571-4E92D9240C3A}"/>
            </a:ext>
          </a:extLst>
        </cdr:cNvPr>
        <cdr:cNvSpPr/>
      </cdr:nvSpPr>
      <cdr:spPr>
        <a:xfrm xmlns:a="http://schemas.openxmlformats.org/drawingml/2006/main">
          <a:off x="4286753" y="1016171"/>
          <a:ext cx="880398" cy="2679703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anchor="b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o-RO">
              <a:solidFill>
                <a:sysClr val="windowText" lastClr="000000"/>
              </a:solidFill>
            </a:rPr>
            <a:t>2023  </a:t>
          </a:r>
          <a:endParaRPr lang="ru-RU">
            <a:solidFill>
              <a:sysClr val="windowText" lastClr="000000"/>
            </a:solidFill>
          </a:endParaRPr>
        </a:p>
      </cdr:txBody>
    </cdr:sp>
  </cdr:relSizeAnchor>
  <cdr:relSizeAnchor xmlns:cdr="http://schemas.openxmlformats.org/drawingml/2006/chartDrawing">
    <cdr:from>
      <cdr:x>0.81518</cdr:x>
      <cdr:y>0.26229</cdr:y>
    </cdr:from>
    <cdr:to>
      <cdr:x>0.94837</cdr:x>
      <cdr:y>0.95735</cdr:y>
    </cdr:to>
    <cdr:sp macro="" textlink="">
      <cdr:nvSpPr>
        <cdr:cNvPr id="7" name="Rectangle 6">
          <a:extLst xmlns:a="http://schemas.openxmlformats.org/drawingml/2006/main">
            <a:ext uri="{FF2B5EF4-FFF2-40B4-BE49-F238E27FC236}">
              <a16:creationId xmlns="" xmlns:a16="http://schemas.microsoft.com/office/drawing/2014/main" id="{FB7E0F81-81BB-4C3C-93F8-708608E00591}"/>
            </a:ext>
          </a:extLst>
        </cdr:cNvPr>
        <cdr:cNvSpPr/>
      </cdr:nvSpPr>
      <cdr:spPr>
        <a:xfrm xmlns:a="http://schemas.openxmlformats.org/drawingml/2006/main">
          <a:off x="5210064" y="1014323"/>
          <a:ext cx="851253" cy="2687901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anchor="b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o-RO" dirty="0">
              <a:solidFill>
                <a:sysClr val="windowText" lastClr="000000"/>
              </a:solidFill>
            </a:rPr>
            <a:t>2024  </a:t>
          </a:r>
          <a:endParaRPr lang="ru-RU" dirty="0">
            <a:solidFill>
              <a:sysClr val="windowText" lastClr="000000"/>
            </a:solidFill>
          </a:endParaRPr>
        </a:p>
      </cdr:txBody>
    </cdr:sp>
  </cdr:relSizeAnchor>
  <cdr:relSizeAnchor xmlns:cdr="http://schemas.openxmlformats.org/drawingml/2006/chartDrawing">
    <cdr:from>
      <cdr:x>0.13319</cdr:x>
      <cdr:y>0.30515</cdr:y>
    </cdr:from>
    <cdr:to>
      <cdr:x>0.21529</cdr:x>
      <cdr:y>0.40051</cdr:y>
    </cdr:to>
    <cdr:sp macro="" textlink="">
      <cdr:nvSpPr>
        <cdr:cNvPr id="8" name="Oval 7">
          <a:extLst xmlns:a="http://schemas.openxmlformats.org/drawingml/2006/main">
            <a:ext uri="{FF2B5EF4-FFF2-40B4-BE49-F238E27FC236}">
              <a16:creationId xmlns="" xmlns:a16="http://schemas.microsoft.com/office/drawing/2014/main" id="{040CA3FA-36FA-4740-96B1-522DA0A638D6}"/>
            </a:ext>
          </a:extLst>
        </cdr:cNvPr>
        <cdr:cNvSpPr/>
      </cdr:nvSpPr>
      <cdr:spPr>
        <a:xfrm xmlns:a="http://schemas.openxmlformats.org/drawingml/2006/main">
          <a:off x="1264227" y="1246910"/>
          <a:ext cx="779318" cy="389659"/>
        </a:xfrm>
        <a:prstGeom xmlns:a="http://schemas.openxmlformats.org/drawingml/2006/main" prst="ellipse">
          <a:avLst/>
        </a:prstGeom>
        <a:noFill xmlns:a="http://schemas.openxmlformats.org/drawingml/2006/main"/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0.1083</cdr:x>
      <cdr:y>0.24568</cdr:y>
    </cdr:from>
    <cdr:to>
      <cdr:x>0.24441</cdr:x>
      <cdr:y>0.36435</cdr:y>
    </cdr:to>
    <cdr:sp macro="" textlink="">
      <cdr:nvSpPr>
        <cdr:cNvPr id="9" name="Oval 8">
          <a:extLst xmlns:a="http://schemas.openxmlformats.org/drawingml/2006/main">
            <a:ext uri="{FF2B5EF4-FFF2-40B4-BE49-F238E27FC236}">
              <a16:creationId xmlns="" xmlns:a16="http://schemas.microsoft.com/office/drawing/2014/main" id="{1C4D45D3-0E7D-404C-8BC7-195BA9C8F282}"/>
            </a:ext>
          </a:extLst>
        </cdr:cNvPr>
        <cdr:cNvSpPr/>
      </cdr:nvSpPr>
      <cdr:spPr>
        <a:xfrm xmlns:a="http://schemas.openxmlformats.org/drawingml/2006/main">
          <a:off x="692150" y="1010915"/>
          <a:ext cx="869949" cy="488303"/>
        </a:xfrm>
        <a:prstGeom xmlns:a="http://schemas.openxmlformats.org/drawingml/2006/main" prst="ellipse">
          <a:avLst/>
        </a:prstGeom>
        <a:noFill xmlns:a="http://schemas.openxmlformats.org/drawingml/2006/main"/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r>
            <a:rPr lang="ru-RU" sz="12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97,8</a:t>
          </a:r>
        </a:p>
      </cdr:txBody>
    </cdr:sp>
  </cdr:relSizeAnchor>
  <cdr:relSizeAnchor xmlns:cdr="http://schemas.openxmlformats.org/drawingml/2006/chartDrawing">
    <cdr:from>
      <cdr:x>0.25832</cdr:x>
      <cdr:y>0.24846</cdr:y>
    </cdr:from>
    <cdr:to>
      <cdr:x>0.39742</cdr:x>
      <cdr:y>0.36713</cdr:y>
    </cdr:to>
    <cdr:sp macro="" textlink="">
      <cdr:nvSpPr>
        <cdr:cNvPr id="10" name="Oval 9">
          <a:extLst xmlns:a="http://schemas.openxmlformats.org/drawingml/2006/main">
            <a:ext uri="{FF2B5EF4-FFF2-40B4-BE49-F238E27FC236}">
              <a16:creationId xmlns="" xmlns:a16="http://schemas.microsoft.com/office/drawing/2014/main" id="{564934D3-C01D-4ECA-A4F9-FF2A93DAC838}"/>
            </a:ext>
          </a:extLst>
        </cdr:cNvPr>
        <cdr:cNvSpPr/>
      </cdr:nvSpPr>
      <cdr:spPr>
        <a:xfrm xmlns:a="http://schemas.openxmlformats.org/drawingml/2006/main">
          <a:off x="1651000" y="960841"/>
          <a:ext cx="889000" cy="458915"/>
        </a:xfrm>
        <a:prstGeom xmlns:a="http://schemas.openxmlformats.org/drawingml/2006/main" prst="ellipse">
          <a:avLst/>
        </a:prstGeom>
        <a:noFill xmlns:a="http://schemas.openxmlformats.org/drawingml/2006/main"/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o-RO" sz="12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66,3</a:t>
          </a:r>
          <a:endParaRPr lang="ru-RU" sz="1400" b="1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0.38662</cdr:x>
      <cdr:y>0.24511</cdr:y>
    </cdr:from>
    <cdr:to>
      <cdr:x>0.51719</cdr:x>
      <cdr:y>0.36378</cdr:y>
    </cdr:to>
    <cdr:sp macro="" textlink="">
      <cdr:nvSpPr>
        <cdr:cNvPr id="11" name="Oval 10">
          <a:extLst xmlns:a="http://schemas.openxmlformats.org/drawingml/2006/main">
            <a:ext uri="{FF2B5EF4-FFF2-40B4-BE49-F238E27FC236}">
              <a16:creationId xmlns="" xmlns:a16="http://schemas.microsoft.com/office/drawing/2014/main" id="{564934D3-C01D-4ECA-A4F9-FF2A93DAC838}"/>
            </a:ext>
          </a:extLst>
        </cdr:cNvPr>
        <cdr:cNvSpPr/>
      </cdr:nvSpPr>
      <cdr:spPr>
        <a:xfrm xmlns:a="http://schemas.openxmlformats.org/drawingml/2006/main">
          <a:off x="2471013" y="1008576"/>
          <a:ext cx="834509" cy="488303"/>
        </a:xfrm>
        <a:prstGeom xmlns:a="http://schemas.openxmlformats.org/drawingml/2006/main" prst="ellipse">
          <a:avLst/>
        </a:prstGeom>
        <a:noFill xmlns:a="http://schemas.openxmlformats.org/drawingml/2006/main"/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o-RO" sz="12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112,5</a:t>
          </a:r>
          <a:endParaRPr lang="ru-RU" sz="1200" b="1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0.52817</cdr:x>
      <cdr:y>0.2434</cdr:y>
    </cdr:from>
    <cdr:to>
      <cdr:x>0.65874</cdr:x>
      <cdr:y>0.36207</cdr:y>
    </cdr:to>
    <cdr:sp macro="" textlink="">
      <cdr:nvSpPr>
        <cdr:cNvPr id="14" name="Oval 13">
          <a:extLst xmlns:a="http://schemas.openxmlformats.org/drawingml/2006/main">
            <a:ext uri="{FF2B5EF4-FFF2-40B4-BE49-F238E27FC236}">
              <a16:creationId xmlns="" xmlns:a16="http://schemas.microsoft.com/office/drawing/2014/main" id="{BE5B102F-2FD5-4744-8CD3-98F5B7987AC5}"/>
            </a:ext>
          </a:extLst>
        </cdr:cNvPr>
        <cdr:cNvSpPr/>
      </cdr:nvSpPr>
      <cdr:spPr>
        <a:xfrm xmlns:a="http://schemas.openxmlformats.org/drawingml/2006/main">
          <a:off x="3375672" y="1001548"/>
          <a:ext cx="834508" cy="488303"/>
        </a:xfrm>
        <a:prstGeom xmlns:a="http://schemas.openxmlformats.org/drawingml/2006/main" prst="ellipse">
          <a:avLst/>
        </a:prstGeom>
        <a:noFill xmlns:a="http://schemas.openxmlformats.org/drawingml/2006/main"/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o-RO" sz="12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111,3</a:t>
          </a:r>
          <a:endParaRPr lang="ru-RU" sz="1200" b="1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0.67201</cdr:x>
      <cdr:y>0.24218</cdr:y>
    </cdr:from>
    <cdr:to>
      <cdr:x>0.80258</cdr:x>
      <cdr:y>0.36085</cdr:y>
    </cdr:to>
    <cdr:sp macro="" textlink="">
      <cdr:nvSpPr>
        <cdr:cNvPr id="15" name="Oval 14">
          <a:extLst xmlns:a="http://schemas.openxmlformats.org/drawingml/2006/main">
            <a:ext uri="{FF2B5EF4-FFF2-40B4-BE49-F238E27FC236}">
              <a16:creationId xmlns="" xmlns:a16="http://schemas.microsoft.com/office/drawing/2014/main" id="{BE5B102F-2FD5-4744-8CD3-98F5B7987AC5}"/>
            </a:ext>
          </a:extLst>
        </cdr:cNvPr>
        <cdr:cNvSpPr/>
      </cdr:nvSpPr>
      <cdr:spPr>
        <a:xfrm xmlns:a="http://schemas.openxmlformats.org/drawingml/2006/main">
          <a:off x="4294978" y="996514"/>
          <a:ext cx="834509" cy="488302"/>
        </a:xfrm>
        <a:prstGeom xmlns:a="http://schemas.openxmlformats.org/drawingml/2006/main" prst="ellipse">
          <a:avLst/>
        </a:prstGeom>
        <a:noFill xmlns:a="http://schemas.openxmlformats.org/drawingml/2006/main"/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o-RO" sz="1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99,7</a:t>
          </a:r>
          <a:endParaRPr lang="ru-RU" sz="12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0.81126</cdr:x>
      <cdr:y>0.24036</cdr:y>
    </cdr:from>
    <cdr:to>
      <cdr:x>0.94183</cdr:x>
      <cdr:y>0.35903</cdr:y>
    </cdr:to>
    <cdr:sp macro="" textlink="">
      <cdr:nvSpPr>
        <cdr:cNvPr id="16" name="Oval 15">
          <a:extLst xmlns:a="http://schemas.openxmlformats.org/drawingml/2006/main">
            <a:ext uri="{FF2B5EF4-FFF2-40B4-BE49-F238E27FC236}">
              <a16:creationId xmlns="" xmlns:a16="http://schemas.microsoft.com/office/drawing/2014/main" id="{BE5B102F-2FD5-4744-8CD3-98F5B7987AC5}"/>
            </a:ext>
          </a:extLst>
        </cdr:cNvPr>
        <cdr:cNvSpPr/>
      </cdr:nvSpPr>
      <cdr:spPr>
        <a:xfrm xmlns:a="http://schemas.openxmlformats.org/drawingml/2006/main">
          <a:off x="5184967" y="989022"/>
          <a:ext cx="834509" cy="488303"/>
        </a:xfrm>
        <a:prstGeom xmlns:a="http://schemas.openxmlformats.org/drawingml/2006/main" prst="ellipse">
          <a:avLst/>
        </a:prstGeom>
        <a:noFill xmlns:a="http://schemas.openxmlformats.org/drawingml/2006/main"/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o-RO" sz="12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98,9</a:t>
          </a:r>
          <a:endParaRPr lang="ru-RU" sz="1200" b="1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0.92241</cdr:x>
      <cdr:y>0.81681</cdr:y>
    </cdr:from>
    <cdr:to>
      <cdr:x>1</cdr:x>
      <cdr:y>1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11772405" y="5010068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EAE197-9E8C-45FE-A635-1446EF9FF336}" type="datetimeFigureOut">
              <a:rPr lang="ru-RU" smtClean="0"/>
              <a:t>25.06.2025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2122B4-D8C7-445B-AB9F-C7BF80E4CD5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47616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0A921E-C861-421F-BA49-56B34589EC41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42020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0A831-03FD-4C0E-ACDB-1D2B18251504}" type="datetimeFigureOut">
              <a:rPr lang="ru-RU" smtClean="0"/>
              <a:t>25.06.2025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EA943-B87A-4A73-A18F-B39259C3E8E1}" type="slidenum">
              <a:rPr lang="ru-RU" smtClean="0"/>
              <a:t>‹#›</a:t>
            </a:fld>
            <a:endParaRPr lang="ru-RU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467493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0A831-03FD-4C0E-ACDB-1D2B18251504}" type="datetimeFigureOut">
              <a:rPr lang="ru-RU" smtClean="0"/>
              <a:t>25.06.2025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EA943-B87A-4A73-A18F-B39259C3E8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43270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0A831-03FD-4C0E-ACDB-1D2B18251504}" type="datetimeFigureOut">
              <a:rPr lang="ru-RU" smtClean="0"/>
              <a:t>25.06.2025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EA943-B87A-4A73-A18F-B39259C3E8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12234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0A831-03FD-4C0E-ACDB-1D2B18251504}" type="datetimeFigureOut">
              <a:rPr lang="ru-RU" smtClean="0"/>
              <a:t>25.06.2025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EA943-B87A-4A73-A18F-B39259C3E8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00176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0A831-03FD-4C0E-ACDB-1D2B18251504}" type="datetimeFigureOut">
              <a:rPr lang="ru-RU" smtClean="0"/>
              <a:t>25.06.2025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EA943-B87A-4A73-A18F-B39259C3E8E1}" type="slidenum">
              <a:rPr lang="ru-RU" smtClean="0"/>
              <a:t>‹#›</a:t>
            </a:fld>
            <a:endParaRPr lang="ru-RU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037428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0A831-03FD-4C0E-ACDB-1D2B18251504}" type="datetimeFigureOut">
              <a:rPr lang="ru-RU" smtClean="0"/>
              <a:t>25.06.2025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EA943-B87A-4A73-A18F-B39259C3E8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40448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0A831-03FD-4C0E-ACDB-1D2B18251504}" type="datetimeFigureOut">
              <a:rPr lang="ru-RU" smtClean="0"/>
              <a:t>25.06.2025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EA943-B87A-4A73-A18F-B39259C3E8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47299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0A831-03FD-4C0E-ACDB-1D2B18251504}" type="datetimeFigureOut">
              <a:rPr lang="ru-RU" smtClean="0"/>
              <a:t>25.06.2025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EA943-B87A-4A73-A18F-B39259C3E8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28231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0A831-03FD-4C0E-ACDB-1D2B18251504}" type="datetimeFigureOut">
              <a:rPr lang="ru-RU" smtClean="0"/>
              <a:t>25.06.2025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EA943-B87A-4A73-A18F-B39259C3E8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9822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80C0A831-03FD-4C0E-ACDB-1D2B18251504}" type="datetimeFigureOut">
              <a:rPr lang="ru-RU" smtClean="0"/>
              <a:t>25.06.2025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542EA943-B87A-4A73-A18F-B39259C3E8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6022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0A831-03FD-4C0E-ACDB-1D2B18251504}" type="datetimeFigureOut">
              <a:rPr lang="ru-RU" smtClean="0"/>
              <a:t>25.06.2025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EA943-B87A-4A73-A18F-B39259C3E8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45092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80C0A831-03FD-4C0E-ACDB-1D2B18251504}" type="datetimeFigureOut">
              <a:rPr lang="ru-RU" smtClean="0"/>
              <a:t>25.06.2025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542EA943-B87A-4A73-A18F-B39259C3E8E1}" type="slidenum">
              <a:rPr lang="ru-RU" smtClean="0"/>
              <a:t>‹#›</a:t>
            </a:fld>
            <a:endParaRPr lang="ru-RU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511408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2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3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4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9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5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6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9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7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8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9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0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9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1.xml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2.xml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3.xml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8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4.xml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5.xml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6.xml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9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7.xml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885583" y="341954"/>
            <a:ext cx="3187579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600"/>
              </a:lnSpc>
              <a:spcAft>
                <a:spcPts val="600"/>
              </a:spcAft>
            </a:pPr>
            <a:r>
              <a:rPr lang="ro-RO" dirty="0" smtClean="0">
                <a:ea typeface="Calibri" panose="020F0502020204030204" pitchFamily="34" charset="0"/>
                <a:cs typeface="Arial" panose="020B0604020202020204" pitchFamily="34" charset="0"/>
              </a:rPr>
              <a:t>Ministerul Sănătății al</a:t>
            </a:r>
          </a:p>
          <a:p>
            <a:pPr algn="ctr">
              <a:lnSpc>
                <a:spcPts val="1600"/>
              </a:lnSpc>
              <a:spcAft>
                <a:spcPts val="600"/>
              </a:spcAft>
            </a:pPr>
            <a:r>
              <a:rPr lang="ro-RO" dirty="0" smtClean="0">
                <a:ea typeface="Calibri" panose="020F0502020204030204" pitchFamily="34" charset="0"/>
                <a:cs typeface="Arial" panose="020B0604020202020204" pitchFamily="34" charset="0"/>
              </a:rPr>
              <a:t> Republicii Moldova </a:t>
            </a:r>
          </a:p>
          <a:p>
            <a:pPr algn="ctr">
              <a:lnSpc>
                <a:spcPts val="1600"/>
              </a:lnSpc>
              <a:spcAft>
                <a:spcPts val="600"/>
              </a:spcAft>
            </a:pPr>
            <a:endParaRPr lang="ro-RO" sz="2000" dirty="0"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9871" y="107394"/>
            <a:ext cx="798286" cy="1046176"/>
          </a:xfrm>
          <a:prstGeom prst="rect">
            <a:avLst/>
          </a:prstGeom>
        </p:spPr>
      </p:pic>
      <p:pic>
        <p:nvPicPr>
          <p:cNvPr id="10" name="Picture 2" descr="Ministerul Sănătății a constituit o comisie de anchetă | Oficial.md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62" t="11170" r="29452" b="41233"/>
          <a:stretch/>
        </p:blipFill>
        <p:spPr bwMode="auto">
          <a:xfrm>
            <a:off x="777666" y="107394"/>
            <a:ext cx="838933" cy="967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8157429" y="341954"/>
            <a:ext cx="3187579" cy="8781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600"/>
              </a:lnSpc>
              <a:spcAft>
                <a:spcPts val="600"/>
              </a:spcAft>
            </a:pPr>
            <a:r>
              <a:rPr lang="en-US" dirty="0" smtClean="0">
                <a:ea typeface="Calibri" panose="020F0502020204030204" pitchFamily="34" charset="0"/>
                <a:cs typeface="Arial" panose="020B0604020202020204" pitchFamily="34" charset="0"/>
              </a:rPr>
              <a:t>IMSP </a:t>
            </a:r>
            <a:r>
              <a:rPr lang="en-US" dirty="0" err="1" smtClean="0">
                <a:ea typeface="Calibri" panose="020F0502020204030204" pitchFamily="34" charset="0"/>
                <a:cs typeface="Arial" panose="020B0604020202020204" pitchFamily="34" charset="0"/>
              </a:rPr>
              <a:t>Spitalul</a:t>
            </a:r>
            <a:r>
              <a:rPr lang="en-US" dirty="0" smtClean="0">
                <a:ea typeface="Calibri" panose="020F0502020204030204" pitchFamily="34" charset="0"/>
                <a:cs typeface="Arial" panose="020B0604020202020204" pitchFamily="34" charset="0"/>
              </a:rPr>
              <a:t> Clinic </a:t>
            </a:r>
            <a:r>
              <a:rPr lang="ro-MD" dirty="0" smtClean="0">
                <a:ea typeface="Calibri" panose="020F0502020204030204" pitchFamily="34" charset="0"/>
                <a:cs typeface="Arial" panose="020B0604020202020204" pitchFamily="34" charset="0"/>
              </a:rPr>
              <a:t>Republican</a:t>
            </a:r>
          </a:p>
          <a:p>
            <a:pPr algn="ctr">
              <a:lnSpc>
                <a:spcPts val="1600"/>
              </a:lnSpc>
              <a:spcAft>
                <a:spcPts val="600"/>
              </a:spcAft>
            </a:pPr>
            <a:r>
              <a:rPr lang="ro-MD" dirty="0" smtClean="0">
                <a:ea typeface="Calibri" panose="020F0502020204030204" pitchFamily="34" charset="0"/>
                <a:cs typeface="Arial" panose="020B0604020202020204" pitchFamily="34" charset="0"/>
              </a:rPr>
              <a:t> ”Timofei Moșneaga”</a:t>
            </a:r>
            <a:endParaRPr lang="ro-RO" dirty="0" smtClean="0"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>
              <a:lnSpc>
                <a:spcPts val="1600"/>
              </a:lnSpc>
              <a:spcAft>
                <a:spcPts val="600"/>
              </a:spcAft>
            </a:pPr>
            <a:endParaRPr lang="ro-RO" sz="2000" dirty="0"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777666" y="2268416"/>
            <a:ext cx="10058400" cy="1661746"/>
          </a:xfrm>
        </p:spPr>
        <p:txBody>
          <a:bodyPr>
            <a:noAutofit/>
          </a:bodyPr>
          <a:lstStyle/>
          <a:p>
            <a:pPr algn="ctr"/>
            <a:r>
              <a:rPr lang="en-US" sz="4800" b="1" dirty="0" err="1" smtClean="0">
                <a:solidFill>
                  <a:srgbClr val="C00000"/>
                </a:solidFill>
                <a:latin typeface="+mn-lt"/>
              </a:rPr>
              <a:t>Raport</a:t>
            </a:r>
            <a:r>
              <a:rPr lang="en-US" sz="4800" b="1" dirty="0" smtClean="0">
                <a:solidFill>
                  <a:srgbClr val="C00000"/>
                </a:solidFill>
                <a:latin typeface="+mn-lt"/>
              </a:rPr>
              <a:t> de </a:t>
            </a:r>
            <a:r>
              <a:rPr lang="en-US" sz="4800" b="1" dirty="0" err="1" smtClean="0">
                <a:solidFill>
                  <a:srgbClr val="C00000"/>
                </a:solidFill>
                <a:latin typeface="+mn-lt"/>
              </a:rPr>
              <a:t>activitate</a:t>
            </a:r>
            <a:r>
              <a:rPr lang="en-US" sz="4800" b="1" dirty="0" smtClean="0">
                <a:solidFill>
                  <a:srgbClr val="C00000"/>
                </a:solidFill>
                <a:latin typeface="+mn-lt"/>
              </a:rPr>
              <a:t/>
            </a:r>
            <a:br>
              <a:rPr lang="en-US" sz="4800" b="1" dirty="0" smtClean="0">
                <a:solidFill>
                  <a:srgbClr val="C00000"/>
                </a:solidFill>
                <a:latin typeface="+mn-lt"/>
              </a:rPr>
            </a:br>
            <a:r>
              <a:rPr lang="ro-MD" sz="4800" b="1" dirty="0" smtClean="0">
                <a:solidFill>
                  <a:srgbClr val="C00000"/>
                </a:solidFill>
                <a:latin typeface="+mn-lt"/>
              </a:rPr>
              <a:t> pentru anul 202</a:t>
            </a:r>
            <a:r>
              <a:rPr lang="en-US" sz="4800" b="1" dirty="0" smtClean="0">
                <a:solidFill>
                  <a:srgbClr val="C00000"/>
                </a:solidFill>
                <a:latin typeface="+mn-lt"/>
              </a:rPr>
              <a:t>4</a:t>
            </a:r>
            <a:endParaRPr lang="ru-RU" sz="4800" b="1" dirty="0">
              <a:solidFill>
                <a:srgbClr val="C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176718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3407559167"/>
              </p:ext>
            </p:extLst>
          </p:nvPr>
        </p:nvGraphicFramePr>
        <p:xfrm>
          <a:off x="2118360" y="213358"/>
          <a:ext cx="9905999" cy="6052866"/>
        </p:xfrm>
        <a:graphic>
          <a:graphicData uri="http://schemas.openxmlformats.org/drawingml/2006/table">
            <a:tbl>
              <a:tblPr firstRow="1" firstCol="1" bandRow="1">
                <a:tableStyleId>{85BE263C-DBD7-4A20-BB59-AAB30ACAA65A}</a:tableStyleId>
              </a:tblPr>
              <a:tblGrid>
                <a:gridCol w="6033654"/>
                <a:gridCol w="1050637"/>
                <a:gridCol w="990600"/>
                <a:gridCol w="930563"/>
                <a:gridCol w="900545"/>
              </a:tblGrid>
              <a:tr h="333680">
                <a:tc rowSpan="2"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ro-RO" sz="1600" dirty="0">
                          <a:effectLst/>
                        </a:rPr>
                        <a:t> 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74" marR="61074" marT="0" marB="0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ro-RO" sz="1600">
                          <a:effectLst/>
                        </a:rPr>
                        <a:t>Nefrolog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74" marR="61074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ro-RO" sz="1600">
                          <a:effectLst/>
                        </a:rPr>
                        <a:t>Gastroenterolog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74" marR="61074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3368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ro-RO" sz="1600">
                          <a:effectLst/>
                        </a:rPr>
                        <a:t>2023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74" marR="6107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ro-RO" sz="1600">
                          <a:effectLst/>
                        </a:rPr>
                        <a:t>2024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74" marR="6107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ro-RO" sz="1600">
                          <a:effectLst/>
                        </a:rPr>
                        <a:t>2023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74" marR="6107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ro-RO" sz="1600">
                          <a:effectLst/>
                        </a:rPr>
                        <a:t>2024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74" marR="61074" marT="0" marB="0"/>
                </a:tc>
              </a:tr>
              <a:tr h="333680"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ro-RO" sz="1600">
                          <a:effectLst/>
                        </a:rPr>
                        <a:t>Pacienți aflați la evidență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74" marR="6107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ro-RO" sz="1600">
                          <a:effectLst/>
                        </a:rPr>
                        <a:t>124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74" marR="6107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ro-RO" sz="1600">
                          <a:effectLst/>
                        </a:rPr>
                        <a:t>124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74" marR="6107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ro-RO" sz="1600">
                          <a:effectLst/>
                        </a:rPr>
                        <a:t>140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74" marR="6107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ro-RO" sz="1600">
                          <a:effectLst/>
                        </a:rPr>
                        <a:t>135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74" marR="61074" marT="0" marB="0"/>
                </a:tc>
              </a:tr>
              <a:tr h="333680"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ro-RO" sz="1600">
                          <a:effectLst/>
                        </a:rPr>
                        <a:t>Posttransplant: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74" marR="6107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ro-RO" sz="1600">
                          <a:effectLst/>
                        </a:rPr>
                        <a:t> 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74" marR="6107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ro-RO" sz="1600">
                          <a:effectLst/>
                        </a:rPr>
                        <a:t> 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74" marR="6107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ro-RO" sz="1600">
                          <a:effectLst/>
                        </a:rPr>
                        <a:t>140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74" marR="6107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ro-RO" sz="1600">
                          <a:effectLst/>
                        </a:rPr>
                        <a:t>135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74" marR="61074" marT="0" marB="0"/>
                </a:tc>
              </a:tr>
              <a:tr h="333680"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3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600">
                          <a:effectLst/>
                        </a:rPr>
                        <a:t>Cord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074" marR="6107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ro-RO" sz="1600">
                          <a:effectLst/>
                        </a:rPr>
                        <a:t>3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74" marR="6107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ro-RO" sz="1600">
                          <a:effectLst/>
                        </a:rPr>
                        <a:t> 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74" marR="6107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ro-RO" sz="1600">
                          <a:effectLst/>
                        </a:rPr>
                        <a:t>NA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74" marR="6107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ro-RO" sz="1600">
                          <a:effectLst/>
                        </a:rPr>
                        <a:t>NA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74" marR="61074" marT="0" marB="0"/>
                </a:tc>
              </a:tr>
              <a:tr h="333680"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3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600">
                          <a:effectLst/>
                        </a:rPr>
                        <a:t>Transplant renal/hepatic de la donator viu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074" marR="6107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ro-RO" sz="1600">
                          <a:effectLst/>
                        </a:rPr>
                        <a:t>45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74" marR="6107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ro-RO" sz="1600">
                          <a:effectLst/>
                        </a:rPr>
                        <a:t>46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74" marR="6107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ro-RO" sz="1600">
                          <a:effectLst/>
                        </a:rPr>
                        <a:t> 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74" marR="6107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ro-RO" sz="1600" dirty="0">
                          <a:effectLst/>
                        </a:rPr>
                        <a:t> 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74" marR="61074" marT="0" marB="0"/>
                </a:tc>
              </a:tr>
              <a:tr h="378172"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3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600" dirty="0">
                          <a:effectLst/>
                        </a:rPr>
                        <a:t>Transplant renal/hepatic de la donator </a:t>
                      </a:r>
                      <a:r>
                        <a:rPr lang="en-US" sz="1600" dirty="0" err="1">
                          <a:effectLst/>
                        </a:rPr>
                        <a:t>în</a:t>
                      </a:r>
                      <a:r>
                        <a:rPr lang="en-US" sz="1600" dirty="0">
                          <a:effectLst/>
                        </a:rPr>
                        <a:t> </a:t>
                      </a:r>
                      <a:r>
                        <a:rPr lang="en-US" sz="1600" dirty="0" err="1">
                          <a:effectLst/>
                        </a:rPr>
                        <a:t>moarte</a:t>
                      </a:r>
                      <a:r>
                        <a:rPr lang="en-US" sz="1600" dirty="0">
                          <a:effectLst/>
                        </a:rPr>
                        <a:t> </a:t>
                      </a:r>
                      <a:r>
                        <a:rPr lang="en-US" sz="1600" dirty="0" err="1">
                          <a:effectLst/>
                        </a:rPr>
                        <a:t>cerebrală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074" marR="6107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ro-RO" sz="1600">
                          <a:effectLst/>
                        </a:rPr>
                        <a:t>79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74" marR="6107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ro-RO" sz="1600">
                          <a:effectLst/>
                        </a:rPr>
                        <a:t>78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74" marR="6107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ro-RO" sz="1600">
                          <a:effectLst/>
                        </a:rPr>
                        <a:t> 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74" marR="6107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ro-RO" sz="1600">
                          <a:effectLst/>
                        </a:rPr>
                        <a:t> 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74" marR="61074" marT="0" marB="0"/>
                </a:tc>
              </a:tr>
              <a:tr h="333680"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ro-RO" sz="1600">
                          <a:effectLst/>
                        </a:rPr>
                        <a:t>Luați la evidență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74" marR="6107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ro-RO" sz="1600">
                          <a:effectLst/>
                        </a:rPr>
                        <a:t>7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74" marR="6107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ro-RO" sz="1600">
                          <a:effectLst/>
                        </a:rPr>
                        <a:t>2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74" marR="6107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ro-RO" sz="1600">
                          <a:effectLst/>
                        </a:rPr>
                        <a:t>12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74" marR="6107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ro-RO" sz="1600">
                          <a:effectLst/>
                        </a:rPr>
                        <a:t>11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74" marR="61074" marT="0" marB="0"/>
                </a:tc>
              </a:tr>
              <a:tr h="333680"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3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600">
                          <a:effectLst/>
                        </a:rPr>
                        <a:t>Lista de așteptare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074" marR="6107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ro-RO" sz="1600">
                          <a:effectLst/>
                        </a:rPr>
                        <a:t> 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74" marR="6107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ro-RO" sz="1600">
                          <a:effectLst/>
                        </a:rPr>
                        <a:t>16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74" marR="6107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ro-RO" sz="1600">
                          <a:effectLst/>
                        </a:rPr>
                        <a:t>60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74" marR="6107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ro-RO" sz="1600">
                          <a:effectLst/>
                        </a:rPr>
                        <a:t>50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74" marR="61074" marT="0" marB="0"/>
                </a:tc>
              </a:tr>
              <a:tr h="333680"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3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600">
                          <a:effectLst/>
                        </a:rPr>
                        <a:t>Proces de evaluare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074" marR="6107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ro-RO" sz="1600">
                          <a:effectLst/>
                        </a:rPr>
                        <a:t> 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74" marR="6107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ro-RO" sz="1600">
                          <a:effectLst/>
                        </a:rPr>
                        <a:t> 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74" marR="6107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ro-RO" sz="1600">
                          <a:effectLst/>
                        </a:rPr>
                        <a:t>20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74" marR="6107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ro-RO" sz="1600">
                          <a:effectLst/>
                        </a:rPr>
                        <a:t> 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74" marR="61074" marT="0" marB="0"/>
                </a:tc>
              </a:tr>
              <a:tr h="333680"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ro-RO" sz="1600">
                          <a:effectLst/>
                        </a:rPr>
                        <a:t>Transplanturi efectuate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74" marR="6107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ro-RO" sz="1600">
                          <a:effectLst/>
                        </a:rPr>
                        <a:t>3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74" marR="6107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ro-RO" sz="1600">
                          <a:effectLst/>
                        </a:rPr>
                        <a:t>1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74" marR="6107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ro-RO" sz="1600">
                          <a:effectLst/>
                        </a:rPr>
                        <a:t>4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74" marR="6107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ro-RO" sz="1600">
                          <a:effectLst/>
                        </a:rPr>
                        <a:t>4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74" marR="61074" marT="0" marB="0"/>
                </a:tc>
              </a:tr>
              <a:tr h="333680"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3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600">
                          <a:effectLst/>
                        </a:rPr>
                        <a:t>Donator viu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074" marR="6107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ro-RO" sz="1600">
                          <a:effectLst/>
                        </a:rPr>
                        <a:t> 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74" marR="6107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ro-RO" sz="1600">
                          <a:effectLst/>
                        </a:rPr>
                        <a:t> 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74" marR="6107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ro-RO" sz="1600">
                          <a:effectLst/>
                        </a:rPr>
                        <a:t>2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74" marR="6107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ro-RO" sz="1600">
                          <a:effectLst/>
                        </a:rPr>
                        <a:t>2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74" marR="61074" marT="0" marB="0"/>
                </a:tc>
              </a:tr>
              <a:tr h="333680"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3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600" dirty="0">
                          <a:effectLst/>
                        </a:rPr>
                        <a:t>Donator </a:t>
                      </a:r>
                      <a:r>
                        <a:rPr lang="en-US" sz="1600" dirty="0" err="1">
                          <a:effectLst/>
                        </a:rPr>
                        <a:t>în</a:t>
                      </a:r>
                      <a:r>
                        <a:rPr lang="en-US" sz="1600" dirty="0">
                          <a:effectLst/>
                        </a:rPr>
                        <a:t> </a:t>
                      </a:r>
                      <a:r>
                        <a:rPr lang="en-US" sz="1600" dirty="0" err="1">
                          <a:effectLst/>
                        </a:rPr>
                        <a:t>moarte</a:t>
                      </a:r>
                      <a:r>
                        <a:rPr lang="en-US" sz="1600" dirty="0">
                          <a:effectLst/>
                        </a:rPr>
                        <a:t> </a:t>
                      </a:r>
                      <a:r>
                        <a:rPr lang="en-US" sz="1600" dirty="0" err="1">
                          <a:effectLst/>
                        </a:rPr>
                        <a:t>cerebrală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074" marR="6107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ro-RO" sz="1600">
                          <a:effectLst/>
                        </a:rPr>
                        <a:t> 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74" marR="6107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ro-RO" sz="1600">
                          <a:effectLst/>
                        </a:rPr>
                        <a:t> 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74" marR="6107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ro-RO" sz="1600">
                          <a:effectLst/>
                        </a:rPr>
                        <a:t>2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74" marR="6107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ro-RO" sz="1600">
                          <a:effectLst/>
                        </a:rPr>
                        <a:t>2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74" marR="61074" marT="0" marB="0"/>
                </a:tc>
              </a:tr>
              <a:tr h="333680"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ro-RO" sz="1600">
                          <a:effectLst/>
                        </a:rPr>
                        <a:t>Scoși de la evidență: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74" marR="6107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ro-RO" sz="1600">
                          <a:effectLst/>
                        </a:rPr>
                        <a:t>6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74" marR="6107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ro-RO" sz="1600">
                          <a:effectLst/>
                        </a:rPr>
                        <a:t>3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74" marR="6107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ro-RO" sz="1600">
                          <a:effectLst/>
                        </a:rPr>
                        <a:t>4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74" marR="6107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ro-RO" sz="1600">
                          <a:effectLst/>
                        </a:rPr>
                        <a:t>2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74" marR="61074" marT="0" marB="0"/>
                </a:tc>
              </a:tr>
              <a:tr h="333680"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ro-RO" sz="1600">
                          <a:effectLst/>
                        </a:rPr>
                        <a:t>Decedați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74" marR="6107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ro-RO" sz="1600">
                          <a:effectLst/>
                        </a:rPr>
                        <a:t>3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74" marR="6107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ro-RO" sz="1600">
                          <a:effectLst/>
                        </a:rPr>
                        <a:t>1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74" marR="6107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ro-RO" sz="1600">
                          <a:effectLst/>
                        </a:rPr>
                        <a:t>4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74" marR="6107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ro-RO" sz="1600">
                          <a:effectLst/>
                        </a:rPr>
                        <a:t>2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74" marR="61074" marT="0" marB="0"/>
                </a:tc>
              </a:tr>
              <a:tr h="333680"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3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600">
                          <a:effectLst/>
                        </a:rPr>
                        <a:t>Perioada timpurie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074" marR="6107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ro-RO" sz="1600">
                          <a:effectLst/>
                        </a:rPr>
                        <a:t> 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74" marR="6107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ro-RO" sz="1600">
                          <a:effectLst/>
                        </a:rPr>
                        <a:t> 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74" marR="6107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ro-RO" sz="1600">
                          <a:effectLst/>
                        </a:rPr>
                        <a:t>2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74" marR="6107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ro-RO" sz="1600">
                          <a:effectLst/>
                        </a:rPr>
                        <a:t> 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74" marR="61074" marT="0" marB="0"/>
                </a:tc>
              </a:tr>
              <a:tr h="333680"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30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600">
                          <a:effectLst/>
                        </a:rPr>
                        <a:t>Perioada tardică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074" marR="6107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ro-RO" sz="1600">
                          <a:effectLst/>
                        </a:rPr>
                        <a:t> 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74" marR="6107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ro-RO" sz="1600">
                          <a:effectLst/>
                        </a:rPr>
                        <a:t> 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74" marR="6107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ro-RO" sz="1600">
                          <a:effectLst/>
                        </a:rPr>
                        <a:t>2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74" marR="6107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ro-RO" sz="1600">
                          <a:effectLst/>
                        </a:rPr>
                        <a:t>2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74" marR="61074" marT="0" marB="0"/>
                </a:tc>
              </a:tr>
              <a:tr h="335814"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ro-RO" sz="1600" dirty="0">
                          <a:effectLst/>
                        </a:rPr>
                        <a:t>Transfer la dializă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74" marR="6107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ro-RO" sz="1600">
                          <a:effectLst/>
                        </a:rPr>
                        <a:t>3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74" marR="6107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ro-RO" sz="1600">
                          <a:effectLst/>
                        </a:rPr>
                        <a:t>2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74" marR="6107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ro-RO" sz="1600">
                          <a:effectLst/>
                        </a:rPr>
                        <a:t>NA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74" marR="6107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ro-RO" sz="1600" dirty="0">
                          <a:effectLst/>
                        </a:rPr>
                        <a:t>NA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74" marR="61074" marT="0" marB="0"/>
                </a:tc>
              </a:tr>
            </a:tbl>
          </a:graphicData>
        </a:graphic>
      </p:graphicFrame>
      <p:sp>
        <p:nvSpPr>
          <p:cNvPr id="5" name="Заголовок 4"/>
          <p:cNvSpPr txBox="1">
            <a:spLocks/>
          </p:cNvSpPr>
          <p:nvPr/>
        </p:nvSpPr>
        <p:spPr>
          <a:xfrm>
            <a:off x="335280" y="393283"/>
            <a:ext cx="1173480" cy="5519837"/>
          </a:xfrm>
          <a:prstGeom prst="rect">
            <a:avLst/>
          </a:prstGeom>
        </p:spPr>
        <p:txBody>
          <a:bodyPr vert="vert270">
            <a:normAutofit lnSpcReduction="100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o-RO" sz="4000" b="1" dirty="0" smtClean="0">
                <a:solidFill>
                  <a:srgbClr val="700000"/>
                </a:solidFill>
                <a:latin typeface="+mn-lt"/>
              </a:rPr>
              <a:t>Monitorizarea pacienților posttransplant</a:t>
            </a:r>
            <a:endParaRPr lang="ru-RU" sz="4000" dirty="0">
              <a:solidFill>
                <a:srgbClr val="7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118398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3284160"/>
              </p:ext>
            </p:extLst>
          </p:nvPr>
        </p:nvGraphicFramePr>
        <p:xfrm>
          <a:off x="198119" y="2056448"/>
          <a:ext cx="11765280" cy="37195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97696"/>
                <a:gridCol w="1129467"/>
                <a:gridCol w="1183588"/>
                <a:gridCol w="1531839"/>
                <a:gridCol w="1621256"/>
                <a:gridCol w="1376538"/>
                <a:gridCol w="1607137"/>
                <a:gridCol w="1162409"/>
                <a:gridCol w="1155350"/>
              </a:tblGrid>
              <a:tr h="170758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o-RO" sz="2000">
                          <a:effectLst/>
                        </a:rPr>
                        <a:t> 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o-RO" sz="2000" kern="1200">
                          <a:effectLst/>
                        </a:rPr>
                        <a:t>Consultații</a:t>
                      </a:r>
                      <a:endParaRPr lang="ru-RU" sz="200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o-RO" sz="2000" kern="1200">
                          <a:effectLst/>
                        </a:rPr>
                        <a:t>total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o-RO" sz="2000" kern="1200">
                          <a:effectLst/>
                        </a:rPr>
                        <a:t>Consultații CNAM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o-RO" sz="2000" kern="1200">
                          <a:effectLst/>
                        </a:rPr>
                        <a:t>Consultații contra plată + contract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o-RO" sz="2000" kern="1200">
                          <a:effectLst/>
                        </a:rPr>
                        <a:t>Audiograme</a:t>
                      </a:r>
                      <a:endParaRPr lang="ru-RU" sz="200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o-RO" sz="2000" kern="1200">
                          <a:effectLst/>
                        </a:rPr>
                        <a:t>total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o-RO" sz="2000" kern="1200">
                          <a:effectLst/>
                        </a:rPr>
                        <a:t>Audiograme CNAM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o-RO" sz="2000" kern="1200">
                          <a:effectLst/>
                        </a:rPr>
                        <a:t>Audiograme contra plată + contract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o-RO" sz="2000" kern="1200">
                          <a:effectLst/>
                        </a:rPr>
                        <a:t>Aparate eliberate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o-RO" sz="2000" kern="1200">
                          <a:effectLst/>
                        </a:rPr>
                        <a:t>Aparate în stoc la 31.12.2023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3532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o-RO" sz="2000" kern="1200">
                          <a:effectLst/>
                        </a:rPr>
                        <a:t>2024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o-RO" sz="2000" kern="1200">
                          <a:effectLst/>
                        </a:rPr>
                        <a:t>5140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o-RO" sz="2000" kern="1200">
                          <a:effectLst/>
                        </a:rPr>
                        <a:t>4755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o-RO" sz="2000" kern="1200">
                          <a:effectLst/>
                        </a:rPr>
                        <a:t>385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o-RO" sz="2000" kern="1200">
                          <a:effectLst/>
                        </a:rPr>
                        <a:t>3812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o-RO" sz="2000" kern="1200">
                          <a:effectLst/>
                        </a:rPr>
                        <a:t>3443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o-RO" sz="2000" kern="1200">
                          <a:effectLst/>
                        </a:rPr>
                        <a:t>369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o-RO" sz="2000" kern="1200">
                          <a:effectLst/>
                        </a:rPr>
                        <a:t>1486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o-RO" sz="2000" kern="1200">
                          <a:effectLst/>
                        </a:rPr>
                        <a:t>307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3532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o-RO" sz="2000" kern="1200">
                          <a:effectLst/>
                        </a:rPr>
                        <a:t>2023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o-RO" sz="2000" kern="1200">
                          <a:effectLst/>
                        </a:rPr>
                        <a:t>3081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o-RO" sz="2000" kern="1200">
                          <a:effectLst/>
                        </a:rPr>
                        <a:t>2846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o-RO" sz="2000" kern="1200">
                          <a:effectLst/>
                        </a:rPr>
                        <a:t>235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o-RO" sz="2000" kern="1200">
                          <a:effectLst/>
                        </a:rPr>
                        <a:t>3007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o-RO" sz="2000" kern="1200">
                          <a:effectLst/>
                        </a:rPr>
                        <a:t>2654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o-RO" sz="2000" kern="1200">
                          <a:effectLst/>
                        </a:rPr>
                        <a:t>353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o-RO" sz="2000" kern="1200">
                          <a:effectLst/>
                        </a:rPr>
                        <a:t>599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o-RO" sz="2000" kern="1200">
                          <a:effectLst/>
                        </a:rPr>
                        <a:t>1522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3532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o-RO" sz="2000" kern="1200">
                          <a:effectLst/>
                        </a:rPr>
                        <a:t>2022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o-RO" sz="2000" kern="1200">
                          <a:effectLst/>
                        </a:rPr>
                        <a:t>3802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o-RO" sz="2000" kern="1200">
                          <a:effectLst/>
                        </a:rPr>
                        <a:t>3628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o-RO" sz="2000" kern="1200">
                          <a:effectLst/>
                        </a:rPr>
                        <a:t>174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o-RO" sz="2000" kern="1200">
                          <a:effectLst/>
                        </a:rPr>
                        <a:t>2840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o-RO" sz="2000" kern="1200">
                          <a:effectLst/>
                        </a:rPr>
                        <a:t>2536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o-RO" sz="2000" kern="1200">
                          <a:effectLst/>
                        </a:rPr>
                        <a:t>304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o-RO" sz="2000" kern="1200">
                          <a:effectLst/>
                        </a:rPr>
                        <a:t>620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o-RO" sz="2000" kern="1200">
                          <a:effectLst/>
                        </a:rPr>
                        <a:t>1421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3532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o-RO" sz="2000" kern="1200">
                          <a:effectLst/>
                        </a:rPr>
                        <a:t>2021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o-RO" sz="2000" kern="1200">
                          <a:effectLst/>
                        </a:rPr>
                        <a:t>3332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o-RO" sz="2000" kern="1200">
                          <a:effectLst/>
                        </a:rPr>
                        <a:t>3230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o-RO" sz="2000" kern="1200">
                          <a:effectLst/>
                        </a:rPr>
                        <a:t>102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o-RO" sz="2000" kern="1200">
                          <a:effectLst/>
                        </a:rPr>
                        <a:t>2922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o-RO" sz="2000" kern="1200">
                          <a:effectLst/>
                        </a:rPr>
                        <a:t>2699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o-RO" sz="2000" kern="1200">
                          <a:effectLst/>
                        </a:rPr>
                        <a:t>223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o-RO" sz="2000" kern="1200">
                          <a:effectLst/>
                        </a:rPr>
                        <a:t>706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o-RO" sz="2000" kern="1200">
                          <a:effectLst/>
                        </a:rPr>
                        <a:t>20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3532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o-RO" sz="2000" kern="1200">
                          <a:effectLst/>
                        </a:rPr>
                        <a:t>2020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o-RO" sz="2000" kern="1200">
                          <a:effectLst/>
                        </a:rPr>
                        <a:t>1763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o-RO" sz="2000" kern="1200">
                          <a:effectLst/>
                        </a:rPr>
                        <a:t>1684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o-RO" sz="2000" kern="1200">
                          <a:effectLst/>
                        </a:rPr>
                        <a:t>79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o-RO" sz="2000" kern="1200">
                          <a:effectLst/>
                        </a:rPr>
                        <a:t>1847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o-RO" sz="2000" kern="1200">
                          <a:effectLst/>
                        </a:rPr>
                        <a:t>1657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o-RO" sz="2000" kern="1200">
                          <a:effectLst/>
                        </a:rPr>
                        <a:t>190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o-RO" sz="2000" kern="1200">
                          <a:effectLst/>
                        </a:rPr>
                        <a:t>351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o-RO" sz="2000" kern="1200">
                          <a:effectLst/>
                        </a:rPr>
                        <a:t>55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3532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o-RO" sz="2000" kern="1200">
                          <a:effectLst/>
                        </a:rPr>
                        <a:t>2019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o-RO" sz="2000" kern="1200">
                          <a:effectLst/>
                        </a:rPr>
                        <a:t>2011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o-RO" sz="2000" kern="1200">
                          <a:effectLst/>
                        </a:rPr>
                        <a:t>1843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o-RO" sz="2000" kern="1200">
                          <a:effectLst/>
                        </a:rPr>
                        <a:t>168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o-RO" sz="2000" kern="1200">
                          <a:effectLst/>
                        </a:rPr>
                        <a:t>3020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o-RO" sz="2000" kern="1200">
                          <a:effectLst/>
                        </a:rPr>
                        <a:t>2556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o-RO" sz="2000" kern="1200">
                          <a:effectLst/>
                        </a:rPr>
                        <a:t>464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o-RO" sz="2000" kern="1200">
                          <a:effectLst/>
                        </a:rPr>
                        <a:t>152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o-RO" sz="2000" kern="1200" dirty="0">
                          <a:effectLst/>
                        </a:rPr>
                        <a:t>6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734477"/>
          </a:xfrm>
        </p:spPr>
        <p:txBody>
          <a:bodyPr>
            <a:normAutofit/>
          </a:bodyPr>
          <a:lstStyle/>
          <a:p>
            <a:r>
              <a:rPr lang="ro-MD" sz="4000" b="1" dirty="0" smtClean="0">
                <a:solidFill>
                  <a:srgbClr val="700000"/>
                </a:solidFill>
                <a:latin typeface="+mn-lt"/>
              </a:rPr>
              <a:t>Activitatea medicilor surdologi-audiologi</a:t>
            </a:r>
            <a:endParaRPr lang="ru-RU" sz="4000" b="1" dirty="0">
              <a:solidFill>
                <a:srgbClr val="7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319725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8897" y="5296301"/>
            <a:ext cx="10113264" cy="822960"/>
          </a:xfrm>
        </p:spPr>
        <p:txBody>
          <a:bodyPr/>
          <a:lstStyle/>
          <a:p>
            <a:r>
              <a:rPr lang="ro-MD" sz="4000" b="1" dirty="0" smtClean="0">
                <a:latin typeface="+mn-lt"/>
              </a:rPr>
              <a:t>Servicii de înaltă performanță</a:t>
            </a:r>
            <a:endParaRPr lang="ru-RU" sz="4000" b="1" dirty="0">
              <a:latin typeface="+mn-lt"/>
            </a:endParaRPr>
          </a:p>
        </p:txBody>
      </p:sp>
      <p:pic>
        <p:nvPicPr>
          <p:cNvPr id="3" name="Рисунок 2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58" b="19758"/>
          <a:stretch>
            <a:fillRect/>
          </a:stretch>
        </p:blipFill>
        <p:spPr>
          <a:xfrm>
            <a:off x="0" y="0"/>
            <a:ext cx="12191985" cy="4915076"/>
          </a:xfrm>
        </p:spPr>
      </p:pic>
    </p:spTree>
    <p:extLst>
      <p:ext uri="{BB962C8B-B14F-4D97-AF65-F5344CB8AC3E}">
        <p14:creationId xmlns:p14="http://schemas.microsoft.com/office/powerpoint/2010/main" val="1522682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21546887"/>
              </p:ext>
            </p:extLst>
          </p:nvPr>
        </p:nvGraphicFramePr>
        <p:xfrm>
          <a:off x="3" y="0"/>
          <a:ext cx="12191996" cy="678118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498579"/>
                <a:gridCol w="856329"/>
                <a:gridCol w="856329"/>
                <a:gridCol w="856329"/>
                <a:gridCol w="856329"/>
                <a:gridCol w="856329"/>
                <a:gridCol w="856329"/>
                <a:gridCol w="941963"/>
                <a:gridCol w="912230"/>
                <a:gridCol w="962182"/>
                <a:gridCol w="912230"/>
                <a:gridCol w="913419"/>
                <a:gridCol w="913419"/>
              </a:tblGrid>
              <a:tr h="579506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o-RO" sz="1200" dirty="0">
                          <a:effectLst/>
                        </a:rPr>
                        <a:t> 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839" marR="46839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o-RO" sz="1200">
                          <a:effectLst/>
                        </a:rPr>
                        <a:t>2019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839" marR="46839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o-RO" sz="1200">
                          <a:effectLst/>
                        </a:rPr>
                        <a:t>2020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839" marR="46839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o-RO" sz="1200">
                          <a:effectLst/>
                        </a:rPr>
                        <a:t>2021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839" marR="46839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o-RO" sz="1200">
                          <a:effectLst/>
                        </a:rPr>
                        <a:t>2022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839" marR="46839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o-RO" sz="1200">
                          <a:effectLst/>
                        </a:rPr>
                        <a:t>2023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839" marR="46839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o-RO" sz="1200">
                          <a:effectLst/>
                        </a:rPr>
                        <a:t>2024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839" marR="46839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982346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o-RO" sz="1200">
                          <a:effectLst/>
                        </a:rPr>
                        <a:t>Denumire program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839" marR="4683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o-RO" sz="1200">
                          <a:effectLst/>
                        </a:rPr>
                        <a:t>Contractat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839" marR="46839" marT="0" marB="0" vert="vert27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o-RO" sz="1200">
                          <a:effectLst/>
                        </a:rPr>
                        <a:t>Realizat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839" marR="46839" marT="0" marB="0" vert="vert27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o-RO" sz="1200">
                          <a:effectLst/>
                        </a:rPr>
                        <a:t>Contractat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839" marR="46839" marT="0" marB="0" vert="vert27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o-RO" sz="1200">
                          <a:effectLst/>
                        </a:rPr>
                        <a:t>Realizat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839" marR="46839" marT="0" marB="0" vert="vert27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o-RO" sz="1200">
                          <a:effectLst/>
                        </a:rPr>
                        <a:t>Contractat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839" marR="46839" marT="0" marB="0" vert="vert27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o-RO" sz="1200">
                          <a:effectLst/>
                        </a:rPr>
                        <a:t>Realizat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839" marR="46839" marT="0" marB="0" vert="vert27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o-RO" sz="1200">
                          <a:effectLst/>
                        </a:rPr>
                        <a:t>Contractat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839" marR="46839" marT="0" marB="0" vert="vert27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o-RO" sz="1200">
                          <a:effectLst/>
                        </a:rPr>
                        <a:t>Realizat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839" marR="46839" marT="0" marB="0" vert="vert27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o-RO" sz="1200">
                          <a:effectLst/>
                        </a:rPr>
                        <a:t>Contractat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839" marR="46839" marT="0" marB="0" vert="vert27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o-RO" sz="1200">
                          <a:effectLst/>
                        </a:rPr>
                        <a:t>Realizat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839" marR="46839" marT="0" marB="0" vert="vert27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o-RO" sz="1200">
                          <a:effectLst/>
                        </a:rPr>
                        <a:t>Contractat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839" marR="46839" marT="0" marB="0" vert="vert27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o-RO" sz="1200">
                          <a:effectLst/>
                        </a:rPr>
                        <a:t>Realizat </a:t>
                      </a:r>
                      <a:br>
                        <a:rPr lang="ro-RO" sz="1200">
                          <a:effectLst/>
                        </a:rPr>
                      </a:b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839" marR="46839" marT="0" marB="0" vert="vert270" anchor="ctr"/>
                </a:tc>
              </a:tr>
              <a:tr h="39949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o-RO" sz="1200">
                          <a:effectLst/>
                        </a:rPr>
                        <a:t>Investigații de laborator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839" marR="4683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o-RO" sz="1200">
                          <a:effectLst/>
                        </a:rPr>
                        <a:t>2 546,6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839" marR="4683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o-RO" sz="1200">
                          <a:effectLst/>
                        </a:rPr>
                        <a:t>2 548,5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839" marR="4683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o-RO" sz="1200">
                          <a:effectLst/>
                        </a:rPr>
                        <a:t>1 518,0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839" marR="4683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o-RO" sz="1200">
                          <a:effectLst/>
                        </a:rPr>
                        <a:t>1 018,9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839" marR="4683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o-RO" sz="1200">
                          <a:effectLst/>
                        </a:rPr>
                        <a:t>1 850,1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839" marR="4683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o-RO" sz="1200">
                          <a:effectLst/>
                        </a:rPr>
                        <a:t>2 314,1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839" marR="4683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o-RO" sz="1200">
                          <a:effectLst/>
                        </a:rPr>
                        <a:t>2 299,5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839" marR="4683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o-RO" sz="1200">
                          <a:effectLst/>
                        </a:rPr>
                        <a:t>1 925,3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839" marR="4683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o-RO" sz="1200">
                          <a:effectLst/>
                        </a:rPr>
                        <a:t>780,0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839" marR="4683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o-RO" sz="1200">
                          <a:effectLst/>
                        </a:rPr>
                        <a:t>574,4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839" marR="4683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o-RO" sz="1200">
                          <a:effectLst/>
                        </a:rPr>
                        <a:t>751,3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839" marR="4683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o-RO" sz="1200">
                          <a:effectLst/>
                        </a:rPr>
                        <a:t>705,8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839" marR="46839" marT="0" marB="0" anchor="ctr"/>
                </a:tc>
              </a:tr>
              <a:tr h="19974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o-RO" sz="1200">
                          <a:effectLst/>
                        </a:rPr>
                        <a:t>Endoscopie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839" marR="4683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o-RO" sz="1200">
                          <a:effectLst/>
                        </a:rPr>
                        <a:t>236,4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839" marR="4683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o-RO" sz="1200">
                          <a:effectLst/>
                        </a:rPr>
                        <a:t>226,1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839" marR="4683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o-RO" sz="1200">
                          <a:effectLst/>
                        </a:rPr>
                        <a:t>240,2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839" marR="4683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o-RO" sz="1200">
                          <a:effectLst/>
                        </a:rPr>
                        <a:t>65,0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839" marR="4683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o-RO" sz="1200">
                          <a:effectLst/>
                        </a:rPr>
                        <a:t>27,1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839" marR="4683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o-RO" sz="1200">
                          <a:effectLst/>
                        </a:rPr>
                        <a:t>74,0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839" marR="4683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o-RO" sz="1200">
                          <a:effectLst/>
                        </a:rPr>
                        <a:t>117,8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839" marR="4683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o-RO" sz="1200">
                          <a:effectLst/>
                        </a:rPr>
                        <a:t>206,5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839" marR="4683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o-RO" sz="1200">
                          <a:effectLst/>
                        </a:rPr>
                        <a:t>340,0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839" marR="4683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o-RO" sz="1200">
                          <a:effectLst/>
                        </a:rPr>
                        <a:t>349,6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839" marR="4683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o-RO" sz="1200">
                          <a:effectLst/>
                        </a:rPr>
                        <a:t>487,4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839" marR="4683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o-RO" sz="1200">
                          <a:effectLst/>
                        </a:rPr>
                        <a:t>485,1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839" marR="46839" marT="0" marB="0" anchor="ctr"/>
                </a:tc>
              </a:tr>
              <a:tr h="19974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o-RO" sz="1200">
                          <a:effectLst/>
                        </a:rPr>
                        <a:t>Colonoscopii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839" marR="4683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o-RO" sz="12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839" marR="4683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o-RO" sz="12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839" marR="4683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o-RO" sz="12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839" marR="4683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o-RO" sz="12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839" marR="4683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o-RO" sz="12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839" marR="4683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o-RO" sz="12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839" marR="4683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o-RO" sz="12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839" marR="4683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o-RO" sz="1200">
                          <a:effectLst/>
                        </a:rPr>
                        <a:t>7,0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839" marR="4683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o-RO" sz="1200">
                          <a:effectLst/>
                        </a:rPr>
                        <a:t>160,0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839" marR="4683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o-RO" sz="1200">
                          <a:effectLst/>
                        </a:rPr>
                        <a:t>21,3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839" marR="4683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o-RO" sz="1200">
                          <a:effectLst/>
                        </a:rPr>
                        <a:t>110,9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839" marR="4683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o-RO" sz="1200">
                          <a:effectLst/>
                        </a:rPr>
                        <a:t>111,2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839" marR="46839" marT="0" marB="0" anchor="ctr"/>
                </a:tc>
              </a:tr>
              <a:tr h="30197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o-RO" sz="1200">
                          <a:effectLst/>
                        </a:rPr>
                        <a:t>Imagistica, inclusiv: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839" marR="4683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o-RO" sz="1200">
                          <a:effectLst/>
                        </a:rPr>
                        <a:t>3 671,4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839" marR="4683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o-RO" sz="1200">
                          <a:effectLst/>
                        </a:rPr>
                        <a:t>3 578,1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839" marR="4683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o-RO" sz="1200">
                          <a:effectLst/>
                        </a:rPr>
                        <a:t>3 171,7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839" marR="4683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o-RO" sz="1200">
                          <a:effectLst/>
                        </a:rPr>
                        <a:t>2 121,2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839" marR="4683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o-RO" sz="1200">
                          <a:effectLst/>
                        </a:rPr>
                        <a:t>2 933,1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839" marR="4683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o-RO" sz="1200">
                          <a:effectLst/>
                        </a:rPr>
                        <a:t>3 293,9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839" marR="4683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o-RO" sz="1200">
                          <a:effectLst/>
                        </a:rPr>
                        <a:t>2 240,5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839" marR="4683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o-RO" sz="1200">
                          <a:effectLst/>
                        </a:rPr>
                        <a:t>2 449,9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839" marR="4683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o-RO" sz="1200">
                          <a:effectLst/>
                        </a:rPr>
                        <a:t>2 200,0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839" marR="4683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o-RO" sz="1200">
                          <a:effectLst/>
                        </a:rPr>
                        <a:t>2 145,9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839" marR="4683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o-RO" sz="1200">
                          <a:effectLst/>
                        </a:rPr>
                        <a:t>2 577,4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839" marR="4683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o-RO" sz="1200">
                          <a:effectLst/>
                        </a:rPr>
                        <a:t>2 539,7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839" marR="46839" marT="0" marB="0" anchor="ctr"/>
                </a:tc>
              </a:tr>
              <a:tr h="39949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o-RO" sz="1200">
                          <a:effectLst/>
                        </a:rPr>
                        <a:t>Investigații ecografice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839" marR="4683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o-RO" sz="1200">
                          <a:effectLst/>
                        </a:rPr>
                        <a:t>2 071,6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839" marR="4683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o-RO" sz="1200">
                          <a:effectLst/>
                        </a:rPr>
                        <a:t>1 984,8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839" marR="4683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o-RO" sz="1200">
                          <a:effectLst/>
                        </a:rPr>
                        <a:t>1 523,0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839" marR="4683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o-RO" sz="1200">
                          <a:effectLst/>
                        </a:rPr>
                        <a:t>969,8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839" marR="4683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o-RO" sz="1200">
                          <a:effectLst/>
                        </a:rPr>
                        <a:t>1 058,9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839" marR="4683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o-RO" sz="1200">
                          <a:effectLst/>
                        </a:rPr>
                        <a:t>895,2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839" marR="4683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o-RO" sz="1200">
                          <a:effectLst/>
                        </a:rPr>
                        <a:t>1 094,6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839" marR="4683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o-RO" sz="1200">
                          <a:effectLst/>
                        </a:rPr>
                        <a:t>1 223,9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839" marR="4683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o-RO" sz="1200">
                          <a:effectLst/>
                        </a:rPr>
                        <a:t>866,8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839" marR="4683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o-RO" sz="1200">
                          <a:effectLst/>
                        </a:rPr>
                        <a:t>758,7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839" marR="4683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o-RO" sz="1200">
                          <a:effectLst/>
                        </a:rPr>
                        <a:t>890,3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839" marR="4683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o-RO" sz="1200">
                          <a:effectLst/>
                        </a:rPr>
                        <a:t>874,3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839" marR="46839" marT="0" marB="0" anchor="ctr"/>
                </a:tc>
              </a:tr>
              <a:tr h="60394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o-RO" sz="1200">
                          <a:effectLst/>
                        </a:rPr>
                        <a:t>Litotriția extracorporeală cu unde de șoc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839" marR="4683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o-RO" sz="1200">
                          <a:effectLst/>
                        </a:rPr>
                        <a:t>1 044,3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839" marR="4683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o-RO" sz="1200">
                          <a:effectLst/>
                        </a:rPr>
                        <a:t>1 031,9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839" marR="4683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o-RO" sz="1200">
                          <a:effectLst/>
                        </a:rPr>
                        <a:t>1 137,2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839" marR="4683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o-RO" sz="1200">
                          <a:effectLst/>
                        </a:rPr>
                        <a:t>817,1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839" marR="4683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o-RO" sz="1200">
                          <a:effectLst/>
                        </a:rPr>
                        <a:t>1 558,4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839" marR="4683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o-RO" sz="1200">
                          <a:effectLst/>
                        </a:rPr>
                        <a:t>2 093,4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839" marR="4683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o-RO" sz="1200">
                          <a:effectLst/>
                        </a:rPr>
                        <a:t>758,2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839" marR="4683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o-RO" sz="1200">
                          <a:effectLst/>
                        </a:rPr>
                        <a:t>844,5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839" marR="4683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o-RO" sz="1200">
                          <a:effectLst/>
                        </a:rPr>
                        <a:t>896,8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839" marR="4683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o-RO" sz="1200">
                          <a:effectLst/>
                        </a:rPr>
                        <a:t>1 083,0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839" marR="4683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o-RO" sz="1200">
                          <a:effectLst/>
                        </a:rPr>
                        <a:t>1 480,0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839" marR="4683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o-RO" sz="1200">
                          <a:effectLst/>
                        </a:rPr>
                        <a:t>1 476,2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839" marR="46839" marT="0" marB="0" anchor="ctr"/>
                </a:tc>
              </a:tr>
              <a:tr h="79342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o-RO" sz="1200">
                          <a:effectLst/>
                        </a:rPr>
                        <a:t>Diagnostica functionala </a:t>
                      </a:r>
                      <a:br>
                        <a:rPr lang="ro-RO" sz="1200">
                          <a:effectLst/>
                        </a:rPr>
                      </a:br>
                      <a:r>
                        <a:rPr lang="ro-RO" sz="1200">
                          <a:effectLst/>
                        </a:rPr>
                        <a:t>(Sonodopplerografia)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839" marR="4683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o-RO" sz="1200">
                          <a:effectLst/>
                        </a:rPr>
                        <a:t>555,5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839" marR="4683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o-RO" sz="1200">
                          <a:effectLst/>
                        </a:rPr>
                        <a:t>561,3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839" marR="4683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o-RO" sz="1200">
                          <a:effectLst/>
                        </a:rPr>
                        <a:t>511,4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839" marR="4683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o-RO" sz="1200">
                          <a:effectLst/>
                        </a:rPr>
                        <a:t>334,3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839" marR="4683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o-RO" sz="1200">
                          <a:effectLst/>
                        </a:rPr>
                        <a:t>315,7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839" marR="4683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o-RO" sz="1200">
                          <a:effectLst/>
                        </a:rPr>
                        <a:t>305,3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839" marR="4683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o-RO" sz="1200">
                          <a:effectLst/>
                        </a:rPr>
                        <a:t>387,8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839" marR="4683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o-RO" sz="1200">
                          <a:effectLst/>
                        </a:rPr>
                        <a:t>381,5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839" marR="4683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o-RO" sz="1200">
                          <a:effectLst/>
                        </a:rPr>
                        <a:t>436,4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839" marR="4683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o-RO" sz="1200">
                          <a:effectLst/>
                        </a:rPr>
                        <a:t>304,3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839" marR="4683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o-RO" sz="1200">
                          <a:effectLst/>
                        </a:rPr>
                        <a:t>207,1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839" marR="4683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o-RO" sz="1200">
                          <a:effectLst/>
                        </a:rPr>
                        <a:t>189,2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839" marR="46839" marT="0" marB="0" anchor="ctr"/>
                </a:tc>
              </a:tr>
              <a:tr h="30197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o-RO" sz="1200">
                          <a:effectLst/>
                        </a:rPr>
                        <a:t>Ecocardiografie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839" marR="4683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o-RO" sz="1200">
                          <a:effectLst/>
                        </a:rPr>
                        <a:t>1 059,7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839" marR="4683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o-RO" sz="1200">
                          <a:effectLst/>
                        </a:rPr>
                        <a:t>1 028,9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839" marR="4683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o-RO" sz="1200">
                          <a:effectLst/>
                        </a:rPr>
                        <a:t>1 011,0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839" marR="4683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o-RO" sz="1200">
                          <a:effectLst/>
                        </a:rPr>
                        <a:t>632,5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839" marR="4683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o-RO" sz="1200">
                          <a:effectLst/>
                        </a:rPr>
                        <a:t>808,8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839" marR="4683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o-RO" sz="1200">
                          <a:effectLst/>
                        </a:rPr>
                        <a:t>783,9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839" marR="4683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o-RO" sz="1200">
                          <a:effectLst/>
                        </a:rPr>
                        <a:t>930,1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839" marR="4683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o-RO" sz="1200">
                          <a:effectLst/>
                        </a:rPr>
                        <a:t>756,2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839" marR="4683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o-RO" sz="1200">
                          <a:effectLst/>
                        </a:rPr>
                        <a:t>1 010,0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839" marR="4683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o-RO" sz="1200">
                          <a:effectLst/>
                        </a:rPr>
                        <a:t>700,1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839" marR="4683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o-RO" sz="1200">
                          <a:effectLst/>
                        </a:rPr>
                        <a:t>666,6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839" marR="4683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o-RO" sz="1200">
                          <a:effectLst/>
                        </a:rPr>
                        <a:t>650,8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839" marR="46839" marT="0" marB="0" anchor="ctr"/>
                </a:tc>
              </a:tr>
              <a:tr h="30197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o-RO" sz="1200">
                          <a:effectLst/>
                        </a:rPr>
                        <a:t>Medicina nucleară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839" marR="4683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o-RO" sz="1200">
                          <a:effectLst/>
                        </a:rPr>
                        <a:t>275,5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839" marR="4683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o-RO" sz="1200">
                          <a:effectLst/>
                        </a:rPr>
                        <a:t>271,7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839" marR="4683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o-RO" sz="1200">
                          <a:effectLst/>
                        </a:rPr>
                        <a:t>1 368,1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839" marR="4683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o-RO" sz="1200">
                          <a:effectLst/>
                        </a:rPr>
                        <a:t>988,0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839" marR="4683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o-RO" sz="1200">
                          <a:effectLst/>
                        </a:rPr>
                        <a:t>2 043,8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839" marR="4683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o-RO" sz="1200">
                          <a:effectLst/>
                        </a:rPr>
                        <a:t>1 931,5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839" marR="4683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o-RO" sz="1200">
                          <a:effectLst/>
                        </a:rPr>
                        <a:t>2 520,9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839" marR="4683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o-RO" sz="1200">
                          <a:effectLst/>
                        </a:rPr>
                        <a:t>3 410,9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839" marR="4683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o-RO" sz="1200">
                          <a:effectLst/>
                        </a:rPr>
                        <a:t>3 800,0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839" marR="4683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o-RO" sz="1200">
                          <a:effectLst/>
                        </a:rPr>
                        <a:t>4 619,4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839" marR="4683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o-RO" sz="1200">
                          <a:effectLst/>
                        </a:rPr>
                        <a:t>3 325,0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839" marR="4683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o-RO" sz="1200">
                          <a:effectLst/>
                        </a:rPr>
                        <a:t>3 316,1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839" marR="46839" marT="0" marB="0" anchor="ctr"/>
                </a:tc>
              </a:tr>
              <a:tr h="39228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o-RO" sz="1200">
                          <a:effectLst/>
                        </a:rPr>
                        <a:t>Servicii oftalmologice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839" marR="4683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o-RO" sz="1200">
                          <a:effectLst/>
                        </a:rPr>
                        <a:t>1 183,1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839" marR="4683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o-RO" sz="1200">
                          <a:effectLst/>
                        </a:rPr>
                        <a:t>1 124,2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839" marR="4683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o-RO" sz="1200">
                          <a:effectLst/>
                        </a:rPr>
                        <a:t>1 304,6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839" marR="4683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o-RO" sz="1200">
                          <a:effectLst/>
                        </a:rPr>
                        <a:t>1 211,1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839" marR="4683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o-RO" sz="1200">
                          <a:effectLst/>
                        </a:rPr>
                        <a:t>1 208,5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839" marR="4683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o-RO" sz="1200">
                          <a:effectLst/>
                        </a:rPr>
                        <a:t>1 705,2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839" marR="4683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o-RO" sz="1200">
                          <a:effectLst/>
                        </a:rPr>
                        <a:t>2 023,7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839" marR="4683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o-RO" sz="1200">
                          <a:effectLst/>
                        </a:rPr>
                        <a:t>2 810,7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839" marR="4683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o-RO" sz="1200">
                          <a:effectLst/>
                        </a:rPr>
                        <a:t>2 500,0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839" marR="4683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o-RO" sz="1200">
                          <a:effectLst/>
                        </a:rPr>
                        <a:t>2 138,7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839" marR="4683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o-RO" sz="1200">
                          <a:effectLst/>
                        </a:rPr>
                        <a:t>2 343,3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839" marR="4683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o-RO" sz="1200">
                          <a:effectLst/>
                        </a:rPr>
                        <a:t>2 329,7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839" marR="46839" marT="0" marB="0" anchor="ctr"/>
                </a:tc>
              </a:tr>
              <a:tr h="45295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o-RO" sz="1200">
                          <a:effectLst/>
                        </a:rPr>
                        <a:t>Servicii morfopatologice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839" marR="4683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o-RO" sz="12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839" marR="4683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o-RO" sz="12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839" marR="4683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o-RO" sz="1200">
                          <a:effectLst/>
                        </a:rPr>
                        <a:t>888,5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839" marR="4683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o-RO" sz="1200">
                          <a:effectLst/>
                        </a:rPr>
                        <a:t>265,8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839" marR="4683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o-RO" sz="1200">
                          <a:effectLst/>
                        </a:rPr>
                        <a:t>630,6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839" marR="4683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o-RO" sz="1200">
                          <a:effectLst/>
                        </a:rPr>
                        <a:t>583,6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839" marR="4683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o-RO" sz="1200">
                          <a:effectLst/>
                        </a:rPr>
                        <a:t>553,6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839" marR="4683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o-RO" sz="1200">
                          <a:effectLst/>
                        </a:rPr>
                        <a:t>325,4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839" marR="4683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o-RO" sz="1200">
                          <a:effectLst/>
                        </a:rPr>
                        <a:t>800,0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839" marR="4683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o-RO" sz="1200">
                          <a:effectLst/>
                        </a:rPr>
                        <a:t>972,3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839" marR="4683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o-RO" sz="1200">
                          <a:effectLst/>
                        </a:rPr>
                        <a:t>1 631,6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839" marR="4683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o-RO" sz="1200">
                          <a:effectLst/>
                        </a:rPr>
                        <a:t>1 632,1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839" marR="46839" marT="0" marB="0" anchor="ctr"/>
                </a:tc>
              </a:tr>
              <a:tr h="30197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o-RO" sz="1200">
                          <a:effectLst/>
                        </a:rPr>
                        <a:t>Program general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839" marR="4683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o-RO" sz="12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839" marR="4683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o-RO" sz="12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839" marR="4683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o-RO" sz="12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839" marR="4683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o-RO" sz="12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839" marR="4683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o-RO" sz="12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839" marR="4683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o-RO" sz="12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839" marR="4683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o-RO" sz="12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839" marR="4683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o-RO" sz="12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839" marR="4683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o-RO" sz="12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839" marR="4683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o-RO" sz="1200">
                          <a:effectLst/>
                        </a:rPr>
                        <a:t>10,5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839" marR="4683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o-RO" sz="1200">
                          <a:effectLst/>
                        </a:rPr>
                        <a:t>63,6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839" marR="4683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o-RO" sz="1200">
                          <a:effectLst/>
                        </a:rPr>
                        <a:t>59,9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839" marR="46839" marT="0" marB="0" anchor="ctr"/>
                </a:tc>
              </a:tr>
              <a:tr h="30197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o-RO" sz="1200">
                          <a:effectLst/>
                        </a:rPr>
                        <a:t>Program anestezii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839" marR="4683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o-RO" sz="12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839" marR="4683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o-RO" sz="12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839" marR="4683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o-RO" sz="12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839" marR="4683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o-RO" sz="12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839" marR="4683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o-RO" sz="12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839" marR="4683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o-RO" sz="12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839" marR="4683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o-RO" sz="12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839" marR="4683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o-RO" sz="12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839" marR="4683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o-RO" sz="12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839" marR="4683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o-RO" sz="1200">
                          <a:effectLst/>
                        </a:rPr>
                        <a:t>28,0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839" marR="4683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o-RO" sz="1200">
                          <a:effectLst/>
                        </a:rPr>
                        <a:t>108,5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839" marR="4683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o-RO" sz="1200">
                          <a:effectLst/>
                        </a:rPr>
                        <a:t>98,6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839" marR="46839" marT="0" marB="0" anchor="ctr"/>
                </a:tc>
              </a:tr>
              <a:tr h="26838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o-RO" sz="1200">
                          <a:effectLst/>
                        </a:rPr>
                        <a:t>TOTAL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839" marR="4683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o-RO" sz="1200">
                          <a:effectLst/>
                        </a:rPr>
                        <a:t>8 972,8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839" marR="4683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o-RO" sz="1200">
                          <a:effectLst/>
                        </a:rPr>
                        <a:t>8 777,5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839" marR="46839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o-RO" sz="1200">
                          <a:effectLst/>
                        </a:rPr>
                        <a:t>9 502,04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839" marR="4683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o-RO" sz="1200">
                          <a:effectLst/>
                        </a:rPr>
                        <a:t>6 302,5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839" marR="4683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o-RO" sz="1200">
                          <a:effectLst/>
                        </a:rPr>
                        <a:t>9 501,99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839" marR="4683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o-RO" sz="1200">
                          <a:effectLst/>
                        </a:rPr>
                        <a:t>10 686,1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839" marR="4683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o-RO" sz="1200">
                          <a:effectLst/>
                        </a:rPr>
                        <a:t>10 686,1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839" marR="4683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o-RO" sz="1200">
                          <a:effectLst/>
                        </a:rPr>
                        <a:t>11 892,1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839" marR="4683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o-RO" sz="1200">
                          <a:effectLst/>
                        </a:rPr>
                        <a:t>11 590,0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839" marR="4683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o-RO" sz="1200">
                          <a:effectLst/>
                        </a:rPr>
                        <a:t>11 560,3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839" marR="4683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o-RO" sz="1200">
                          <a:effectLst/>
                        </a:rPr>
                        <a:t>12 065,6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839" marR="4683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o-RO" sz="1200" dirty="0">
                          <a:effectLst/>
                        </a:rPr>
                        <a:t>11 929,0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839" marR="46839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4644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hart 13">
            <a:extLst>
              <a:ext uri="{FF2B5EF4-FFF2-40B4-BE49-F238E27FC236}">
                <a16:creationId xmlns:wpc="http://schemas.microsoft.com/office/word/2010/wordprocessingCanvas" xmlns:mc="http://schemas.openxmlformats.org/markup-compatibility/2006" xmlns:m="http://schemas.openxmlformats.org/officeDocument/2006/math" xmlns:wp14="http://schemas.microsoft.com/office/word/2010/wordprocessingDrawing" xmlns:wp="http://schemas.openxmlformats.org/drawingml/2006/wordprocessingDrawing" xmlns:w14="http://schemas.microsoft.com/office/word/2010/wordml" xmlns:w15="http://schemas.microsoft.com/office/word/2012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6="http://schemas.microsoft.com/office/drawing/2014/main" xmlns:w16se="http://schemas.microsoft.com/office/word/2015/wordml/symex" xmlns:w="http://schemas.openxmlformats.org/wordprocessingml/2006/main" xmlns:w10="urn:schemas-microsoft-com:office:word" xmlns:v="urn:schemas-microsoft-com:vml" xmlns:o="urn:schemas-microsoft-com:office:office" xmlns:cx="http://schemas.microsoft.com/office/drawing/2014/chartex" xmlns="" xmlns:lc="http://schemas.openxmlformats.org/drawingml/2006/lockedCanvas" id="{D14FA627-DF9F-4E04-A97D-BE0084B0EB1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72978977"/>
              </p:ext>
            </p:extLst>
          </p:nvPr>
        </p:nvGraphicFramePr>
        <p:xfrm>
          <a:off x="670560" y="1280160"/>
          <a:ext cx="10942320" cy="48463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1226173" y="157565"/>
            <a:ext cx="8705973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4000" b="1" dirty="0" smtClean="0">
                <a:solidFill>
                  <a:srgbClr val="7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Rata de </a:t>
            </a:r>
            <a:r>
              <a:rPr lang="en-US" sz="4000" b="1" dirty="0" err="1" smtClean="0">
                <a:solidFill>
                  <a:srgbClr val="7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îndeplinire</a:t>
            </a:r>
            <a:r>
              <a:rPr lang="en-US" sz="4000" b="1" dirty="0" smtClean="0">
                <a:solidFill>
                  <a:srgbClr val="7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sz="4000" b="1" dirty="0" err="1" smtClean="0">
                <a:solidFill>
                  <a:srgbClr val="7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contractelor</a:t>
            </a:r>
            <a:r>
              <a:rPr lang="en-US" sz="4000" b="1" dirty="0" smtClean="0">
                <a:solidFill>
                  <a:srgbClr val="7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7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pe</a:t>
            </a:r>
            <a:r>
              <a:rPr lang="en-US" sz="4000" b="1" dirty="0" smtClean="0">
                <a:solidFill>
                  <a:srgbClr val="7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SIP</a:t>
            </a:r>
            <a:endParaRPr lang="ru-RU" sz="4000" b="1" dirty="0">
              <a:solidFill>
                <a:srgbClr val="700000"/>
              </a:solidFill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6832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75899" y="5209673"/>
            <a:ext cx="10113264" cy="822960"/>
          </a:xfrm>
        </p:spPr>
        <p:txBody>
          <a:bodyPr/>
          <a:lstStyle/>
          <a:p>
            <a:r>
              <a:rPr lang="ro-MD" sz="4000" b="1" smtClean="0">
                <a:latin typeface="+mn-lt"/>
              </a:rPr>
              <a:t>Indicatori de activitate a staționarului</a:t>
            </a:r>
            <a:endParaRPr lang="ru-RU" sz="4000" b="1" dirty="0">
              <a:latin typeface="+mn-lt"/>
            </a:endParaRPr>
          </a:p>
        </p:txBody>
      </p:sp>
      <p:pic>
        <p:nvPicPr>
          <p:cNvPr id="3" name="Рисунок 2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66" b="1976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692442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932597"/>
          </a:xfrm>
        </p:spPr>
        <p:txBody>
          <a:bodyPr>
            <a:normAutofit/>
          </a:bodyPr>
          <a:lstStyle/>
          <a:p>
            <a:r>
              <a:rPr lang="ro-MD" sz="4000" b="1" dirty="0" smtClean="0">
                <a:solidFill>
                  <a:srgbClr val="700000"/>
                </a:solidFill>
                <a:latin typeface="+mn-lt"/>
              </a:rPr>
              <a:t>Numărul total și structura pacienților tratați</a:t>
            </a:r>
            <a:endParaRPr lang="ru-RU" sz="4000" b="1" dirty="0">
              <a:solidFill>
                <a:srgbClr val="700000"/>
              </a:solidFill>
              <a:latin typeface="+mn-lt"/>
            </a:endParaRPr>
          </a:p>
        </p:txBody>
      </p:sp>
      <p:graphicFrame>
        <p:nvGraphicFramePr>
          <p:cNvPr id="10" name="Chart 15"/>
          <p:cNvGraphicFramePr/>
          <p:nvPr>
            <p:extLst>
              <p:ext uri="{D42A27DB-BD31-4B8C-83A1-F6EECF244321}">
                <p14:modId xmlns:p14="http://schemas.microsoft.com/office/powerpoint/2010/main" val="4223692061"/>
              </p:ext>
            </p:extLst>
          </p:nvPr>
        </p:nvGraphicFramePr>
        <p:xfrm>
          <a:off x="487680" y="1845735"/>
          <a:ext cx="5273040" cy="40233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1" name="Объект 10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390607044"/>
              </p:ext>
            </p:extLst>
          </p:nvPr>
        </p:nvGraphicFramePr>
        <p:xfrm>
          <a:off x="6218238" y="1846263"/>
          <a:ext cx="5303202" cy="40228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321278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 err="1">
                <a:solidFill>
                  <a:srgbClr val="700000"/>
                </a:solidFill>
                <a:latin typeface="+mn-lt"/>
              </a:rPr>
              <a:t>Numărul</a:t>
            </a:r>
            <a:r>
              <a:rPr lang="en-US" sz="4000" b="1" dirty="0">
                <a:solidFill>
                  <a:srgbClr val="700000"/>
                </a:solidFill>
                <a:latin typeface="+mn-lt"/>
              </a:rPr>
              <a:t> </a:t>
            </a:r>
            <a:r>
              <a:rPr lang="en-US" sz="4000" b="1" dirty="0" err="1">
                <a:solidFill>
                  <a:srgbClr val="700000"/>
                </a:solidFill>
                <a:latin typeface="+mn-lt"/>
              </a:rPr>
              <a:t>pacienților</a:t>
            </a:r>
            <a:r>
              <a:rPr lang="en-US" sz="4000" b="1" dirty="0">
                <a:solidFill>
                  <a:srgbClr val="700000"/>
                </a:solidFill>
                <a:latin typeface="+mn-lt"/>
              </a:rPr>
              <a:t> </a:t>
            </a:r>
            <a:r>
              <a:rPr lang="en-US" sz="4000" b="1" dirty="0" err="1">
                <a:solidFill>
                  <a:srgbClr val="700000"/>
                </a:solidFill>
                <a:latin typeface="+mn-lt"/>
              </a:rPr>
              <a:t>tratați</a:t>
            </a:r>
            <a:r>
              <a:rPr lang="en-US" sz="4000" b="1" dirty="0">
                <a:solidFill>
                  <a:srgbClr val="700000"/>
                </a:solidFill>
                <a:latin typeface="+mn-lt"/>
              </a:rPr>
              <a:t> </a:t>
            </a:r>
            <a:r>
              <a:rPr lang="en-US" sz="4000" b="1" dirty="0" err="1">
                <a:solidFill>
                  <a:srgbClr val="700000"/>
                </a:solidFill>
                <a:latin typeface="+mn-lt"/>
              </a:rPr>
              <a:t>în</a:t>
            </a:r>
            <a:r>
              <a:rPr lang="en-US" sz="4000" b="1" dirty="0">
                <a:solidFill>
                  <a:srgbClr val="700000"/>
                </a:solidFill>
                <a:latin typeface="+mn-lt"/>
              </a:rPr>
              <a:t> </a:t>
            </a:r>
            <a:r>
              <a:rPr lang="en-US" sz="4000" b="1" dirty="0" err="1">
                <a:solidFill>
                  <a:srgbClr val="700000"/>
                </a:solidFill>
                <a:latin typeface="+mn-lt"/>
              </a:rPr>
              <a:t>dependență</a:t>
            </a:r>
            <a:r>
              <a:rPr lang="en-US" sz="4000" b="1" dirty="0">
                <a:solidFill>
                  <a:srgbClr val="700000"/>
                </a:solidFill>
                <a:latin typeface="+mn-lt"/>
              </a:rPr>
              <a:t> de </a:t>
            </a:r>
            <a:r>
              <a:rPr lang="en-US" sz="4000" b="1" dirty="0" err="1">
                <a:solidFill>
                  <a:srgbClr val="700000"/>
                </a:solidFill>
                <a:latin typeface="+mn-lt"/>
              </a:rPr>
              <a:t>profilul</a:t>
            </a:r>
            <a:r>
              <a:rPr lang="en-US" sz="4000" b="1" dirty="0">
                <a:solidFill>
                  <a:srgbClr val="700000"/>
                </a:solidFill>
                <a:latin typeface="+mn-lt"/>
              </a:rPr>
              <a:t> clinic</a:t>
            </a:r>
            <a:endParaRPr lang="ru-RU" sz="4000" b="1" dirty="0">
              <a:solidFill>
                <a:srgbClr val="700000"/>
              </a:solidFill>
              <a:latin typeface="+mn-lt"/>
            </a:endParaRPr>
          </a:p>
        </p:txBody>
      </p:sp>
      <p:graphicFrame>
        <p:nvGraphicFramePr>
          <p:cNvPr id="7" name="Chart 16"/>
          <p:cNvGraphicFramePr/>
          <p:nvPr>
            <p:extLst>
              <p:ext uri="{D42A27DB-BD31-4B8C-83A1-F6EECF244321}">
                <p14:modId xmlns:p14="http://schemas.microsoft.com/office/powerpoint/2010/main" val="3564509411"/>
              </p:ext>
            </p:extLst>
          </p:nvPr>
        </p:nvGraphicFramePr>
        <p:xfrm>
          <a:off x="1097280" y="1824037"/>
          <a:ext cx="10058400" cy="44360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010365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039277"/>
          </a:xfrm>
        </p:spPr>
        <p:txBody>
          <a:bodyPr>
            <a:normAutofit/>
          </a:bodyPr>
          <a:lstStyle/>
          <a:p>
            <a:r>
              <a:rPr lang="ro-MD" sz="4000" b="1" dirty="0" smtClean="0">
                <a:solidFill>
                  <a:srgbClr val="700000"/>
                </a:solidFill>
                <a:latin typeface="+mn-lt"/>
              </a:rPr>
              <a:t>Durata medie de spitalizare</a:t>
            </a:r>
            <a:endParaRPr lang="ru-RU" sz="4000" b="1" dirty="0">
              <a:solidFill>
                <a:srgbClr val="700000"/>
              </a:solidFill>
              <a:latin typeface="+mn-lt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2457598"/>
              </p:ext>
            </p:extLst>
          </p:nvPr>
        </p:nvGraphicFramePr>
        <p:xfrm>
          <a:off x="6949441" y="2057400"/>
          <a:ext cx="4922520" cy="41045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25864298"/>
              </p:ext>
            </p:extLst>
          </p:nvPr>
        </p:nvGraphicFramePr>
        <p:xfrm>
          <a:off x="259082" y="1978464"/>
          <a:ext cx="6477000" cy="418345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34560"/>
                <a:gridCol w="302055"/>
                <a:gridCol w="302735"/>
                <a:gridCol w="402740"/>
                <a:gridCol w="302055"/>
                <a:gridCol w="402740"/>
                <a:gridCol w="302055"/>
                <a:gridCol w="302735"/>
                <a:gridCol w="302055"/>
                <a:gridCol w="302735"/>
                <a:gridCol w="302055"/>
                <a:gridCol w="302735"/>
                <a:gridCol w="302055"/>
                <a:gridCol w="302055"/>
                <a:gridCol w="302735"/>
                <a:gridCol w="302735"/>
                <a:gridCol w="302055"/>
                <a:gridCol w="302055"/>
                <a:gridCol w="302055"/>
              </a:tblGrid>
              <a:tr h="276535"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o-RO" sz="1000">
                          <a:effectLst/>
                        </a:rPr>
                        <a:t>Profilul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o-RO" sz="1000">
                          <a:effectLst/>
                        </a:rPr>
                        <a:t>2019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o-RO" sz="1000">
                          <a:effectLst/>
                        </a:rPr>
                        <a:t>2020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o-RO" sz="1000">
                          <a:effectLst/>
                        </a:rPr>
                        <a:t>2021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o-RO" sz="1000">
                          <a:effectLst/>
                        </a:rPr>
                        <a:t>2022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o-RO" sz="1000">
                          <a:effectLst/>
                        </a:rPr>
                        <a:t>2023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o-RO" sz="1000">
                          <a:effectLst/>
                        </a:rPr>
                        <a:t>2024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8225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71755" marR="7175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o-RO" sz="900">
                          <a:effectLst/>
                        </a:rPr>
                        <a:t>Durata medie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vert="vert27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o-RO" sz="900">
                          <a:effectLst/>
                        </a:rPr>
                        <a:t>Inclusiv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71755" marR="7175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o-RO" sz="900">
                          <a:effectLst/>
                        </a:rPr>
                        <a:t>Durata medie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vert="vert27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o-RO" sz="900">
                          <a:effectLst/>
                        </a:rPr>
                        <a:t>Inclusiv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71755" marR="7175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o-RO" sz="900">
                          <a:effectLst/>
                        </a:rPr>
                        <a:t>Durata medie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vert="vert27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o-RO" sz="900">
                          <a:effectLst/>
                        </a:rPr>
                        <a:t>Inclusiv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71755" marR="7175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o-RO" sz="900">
                          <a:effectLst/>
                        </a:rPr>
                        <a:t>Durata medie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vert="vert27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o-RO" sz="900">
                          <a:effectLst/>
                        </a:rPr>
                        <a:t>Inclusiv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71755" marR="7175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o-RO" sz="900">
                          <a:effectLst/>
                        </a:rPr>
                        <a:t>Durata medie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vert="vert27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o-RO" sz="900">
                          <a:effectLst/>
                        </a:rPr>
                        <a:t>Inclusiv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71755" marR="7175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o-RO" sz="900">
                          <a:effectLst/>
                        </a:rPr>
                        <a:t>Durata medie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vert="vert27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o-RO" sz="900">
                          <a:effectLst/>
                        </a:rPr>
                        <a:t>Inclusiv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17384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o-RO" sz="900">
                          <a:effectLst/>
                        </a:rPr>
                        <a:t>Asigurat</a:t>
                      </a:r>
                      <a:endParaRPr lang="ru-RU" sz="1100">
                        <a:effectLst/>
                      </a:endParaRPr>
                    </a:p>
                    <a:p>
                      <a:pPr marL="71755" marR="7175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o-RO" sz="900">
                          <a:effectLst/>
                        </a:rPr>
                        <a:t> </a:t>
                      </a:r>
                      <a:endParaRPr lang="ru-RU" sz="1100">
                        <a:effectLst/>
                      </a:endParaRPr>
                    </a:p>
                    <a:p>
                      <a:pPr marL="71755" marR="7175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o-RO" sz="900">
                          <a:effectLst/>
                        </a:rPr>
                        <a:t> </a:t>
                      </a:r>
                      <a:endParaRPr lang="ru-RU" sz="1100">
                        <a:effectLst/>
                      </a:endParaRPr>
                    </a:p>
                    <a:p>
                      <a:pPr marL="71755" marR="7175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o-RO" sz="900">
                          <a:effectLst/>
                        </a:rPr>
                        <a:t> </a:t>
                      </a:r>
                      <a:endParaRPr lang="ru-RU" sz="1100">
                        <a:effectLst/>
                      </a:endParaRPr>
                    </a:p>
                    <a:p>
                      <a:pPr marL="71755" marR="7175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o-RO" sz="900">
                          <a:effectLst/>
                        </a:rPr>
                        <a:t> </a:t>
                      </a:r>
                      <a:endParaRPr lang="ru-RU" sz="1100">
                        <a:effectLst/>
                      </a:endParaRPr>
                    </a:p>
                    <a:p>
                      <a:pPr marL="71755" marR="7175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o-RO" sz="900">
                          <a:effectLst/>
                        </a:rPr>
                        <a:t> </a:t>
                      </a:r>
                      <a:endParaRPr lang="ru-RU" sz="1100">
                        <a:effectLst/>
                      </a:endParaRPr>
                    </a:p>
                    <a:p>
                      <a:pPr marL="71755" marR="7175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o-RO" sz="9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vert="vert270" anchor="ctr"/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o-RO" sz="900">
                          <a:effectLst/>
                        </a:rPr>
                        <a:t>Contra plată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vert="vert27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o-RO" sz="900">
                          <a:effectLst/>
                        </a:rPr>
                        <a:t>Asigurat</a:t>
                      </a:r>
                      <a:endParaRPr lang="ru-RU" sz="1100">
                        <a:effectLst/>
                      </a:endParaRPr>
                    </a:p>
                    <a:p>
                      <a:pPr marL="71755" marR="7175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o-RO" sz="900">
                          <a:effectLst/>
                        </a:rPr>
                        <a:t> </a:t>
                      </a:r>
                      <a:endParaRPr lang="ru-RU" sz="1100">
                        <a:effectLst/>
                      </a:endParaRPr>
                    </a:p>
                    <a:p>
                      <a:pPr marL="71755" marR="7175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o-RO" sz="900">
                          <a:effectLst/>
                        </a:rPr>
                        <a:t> </a:t>
                      </a:r>
                      <a:endParaRPr lang="ru-RU" sz="1100">
                        <a:effectLst/>
                      </a:endParaRPr>
                    </a:p>
                    <a:p>
                      <a:pPr marL="71755" marR="7175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o-RO" sz="900">
                          <a:effectLst/>
                        </a:rPr>
                        <a:t> </a:t>
                      </a:r>
                      <a:endParaRPr lang="ru-RU" sz="1100">
                        <a:effectLst/>
                      </a:endParaRPr>
                    </a:p>
                    <a:p>
                      <a:pPr marL="71755" marR="7175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o-RO" sz="900">
                          <a:effectLst/>
                        </a:rPr>
                        <a:t> </a:t>
                      </a:r>
                      <a:endParaRPr lang="ru-RU" sz="1100">
                        <a:effectLst/>
                      </a:endParaRPr>
                    </a:p>
                    <a:p>
                      <a:pPr marL="71755" marR="7175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o-RO" sz="900">
                          <a:effectLst/>
                        </a:rPr>
                        <a:t> </a:t>
                      </a:r>
                      <a:endParaRPr lang="ru-RU" sz="1100">
                        <a:effectLst/>
                      </a:endParaRPr>
                    </a:p>
                    <a:p>
                      <a:pPr marL="71755" marR="7175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o-RO" sz="9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vert="vert270" anchor="ctr"/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o-RO" sz="900">
                          <a:effectLst/>
                        </a:rPr>
                        <a:t>Contra plată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vert="vert27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o-RO" sz="900">
                          <a:effectLst/>
                        </a:rPr>
                        <a:t>Asigurat</a:t>
                      </a:r>
                      <a:endParaRPr lang="ru-RU" sz="1100">
                        <a:effectLst/>
                      </a:endParaRPr>
                    </a:p>
                    <a:p>
                      <a:pPr marL="71755" marR="7175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o-RO" sz="900">
                          <a:effectLst/>
                        </a:rPr>
                        <a:t> </a:t>
                      </a:r>
                      <a:endParaRPr lang="ru-RU" sz="1100">
                        <a:effectLst/>
                      </a:endParaRPr>
                    </a:p>
                    <a:p>
                      <a:pPr marL="71755" marR="7175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o-RO" sz="900">
                          <a:effectLst/>
                        </a:rPr>
                        <a:t> </a:t>
                      </a:r>
                      <a:endParaRPr lang="ru-RU" sz="1100">
                        <a:effectLst/>
                      </a:endParaRPr>
                    </a:p>
                    <a:p>
                      <a:pPr marL="71755" marR="7175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o-RO" sz="900">
                          <a:effectLst/>
                        </a:rPr>
                        <a:t> </a:t>
                      </a:r>
                      <a:endParaRPr lang="ru-RU" sz="1100">
                        <a:effectLst/>
                      </a:endParaRPr>
                    </a:p>
                    <a:p>
                      <a:pPr marL="71755" marR="7175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o-RO" sz="900">
                          <a:effectLst/>
                        </a:rPr>
                        <a:t> </a:t>
                      </a:r>
                      <a:endParaRPr lang="ru-RU" sz="1100">
                        <a:effectLst/>
                      </a:endParaRPr>
                    </a:p>
                    <a:p>
                      <a:pPr marL="71755" marR="7175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o-RO" sz="900">
                          <a:effectLst/>
                        </a:rPr>
                        <a:t> </a:t>
                      </a:r>
                      <a:endParaRPr lang="ru-RU" sz="1100">
                        <a:effectLst/>
                      </a:endParaRPr>
                    </a:p>
                    <a:p>
                      <a:pPr marL="71755" marR="7175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o-RO" sz="9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vert="vert270" anchor="ctr"/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o-RO" sz="900">
                          <a:effectLst/>
                        </a:rPr>
                        <a:t>Contra plată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vert="vert27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o-RO" sz="900">
                          <a:effectLst/>
                        </a:rPr>
                        <a:t>Asigurat</a:t>
                      </a:r>
                      <a:endParaRPr lang="ru-RU" sz="1100">
                        <a:effectLst/>
                      </a:endParaRPr>
                    </a:p>
                    <a:p>
                      <a:pPr marL="71755" marR="7175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o-RO" sz="900">
                          <a:effectLst/>
                        </a:rPr>
                        <a:t> </a:t>
                      </a:r>
                      <a:endParaRPr lang="ru-RU" sz="1100">
                        <a:effectLst/>
                      </a:endParaRPr>
                    </a:p>
                    <a:p>
                      <a:pPr marL="71755" marR="7175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o-RO" sz="900">
                          <a:effectLst/>
                        </a:rPr>
                        <a:t> </a:t>
                      </a:r>
                      <a:endParaRPr lang="ru-RU" sz="1100">
                        <a:effectLst/>
                      </a:endParaRPr>
                    </a:p>
                    <a:p>
                      <a:pPr marL="71755" marR="7175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o-RO" sz="900">
                          <a:effectLst/>
                        </a:rPr>
                        <a:t> </a:t>
                      </a:r>
                      <a:endParaRPr lang="ru-RU" sz="1100">
                        <a:effectLst/>
                      </a:endParaRPr>
                    </a:p>
                    <a:p>
                      <a:pPr marL="71755" marR="7175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o-RO" sz="900">
                          <a:effectLst/>
                        </a:rPr>
                        <a:t> </a:t>
                      </a:r>
                      <a:endParaRPr lang="ru-RU" sz="1100">
                        <a:effectLst/>
                      </a:endParaRPr>
                    </a:p>
                    <a:p>
                      <a:pPr marL="71755" marR="7175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o-RO" sz="900">
                          <a:effectLst/>
                        </a:rPr>
                        <a:t> </a:t>
                      </a:r>
                      <a:endParaRPr lang="ru-RU" sz="1100">
                        <a:effectLst/>
                      </a:endParaRPr>
                    </a:p>
                    <a:p>
                      <a:pPr marL="71755" marR="7175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o-RO" sz="9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vert="vert270" anchor="ctr"/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o-RO" sz="900">
                          <a:effectLst/>
                        </a:rPr>
                        <a:t>Contra plată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vert="vert27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o-RO" sz="900">
                          <a:effectLst/>
                        </a:rPr>
                        <a:t>Asigurat</a:t>
                      </a:r>
                      <a:endParaRPr lang="ru-RU" sz="1100">
                        <a:effectLst/>
                      </a:endParaRPr>
                    </a:p>
                    <a:p>
                      <a:pPr marL="71755" marR="7175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o-RO" sz="900">
                          <a:effectLst/>
                        </a:rPr>
                        <a:t> </a:t>
                      </a:r>
                      <a:endParaRPr lang="ru-RU" sz="1100">
                        <a:effectLst/>
                      </a:endParaRPr>
                    </a:p>
                    <a:p>
                      <a:pPr marL="71755" marR="7175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o-RO" sz="900">
                          <a:effectLst/>
                        </a:rPr>
                        <a:t> </a:t>
                      </a:r>
                      <a:endParaRPr lang="ru-RU" sz="1100">
                        <a:effectLst/>
                      </a:endParaRPr>
                    </a:p>
                    <a:p>
                      <a:pPr marL="71755" marR="7175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o-RO" sz="900">
                          <a:effectLst/>
                        </a:rPr>
                        <a:t> </a:t>
                      </a:r>
                      <a:endParaRPr lang="ru-RU" sz="1100">
                        <a:effectLst/>
                      </a:endParaRPr>
                    </a:p>
                    <a:p>
                      <a:pPr marL="71755" marR="7175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o-RO" sz="900">
                          <a:effectLst/>
                        </a:rPr>
                        <a:t> </a:t>
                      </a:r>
                      <a:endParaRPr lang="ru-RU" sz="1100">
                        <a:effectLst/>
                      </a:endParaRPr>
                    </a:p>
                    <a:p>
                      <a:pPr marL="71755" marR="7175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o-RO" sz="900">
                          <a:effectLst/>
                        </a:rPr>
                        <a:t> </a:t>
                      </a:r>
                      <a:endParaRPr lang="ru-RU" sz="1100">
                        <a:effectLst/>
                      </a:endParaRPr>
                    </a:p>
                    <a:p>
                      <a:pPr marL="71755" marR="7175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o-RO" sz="9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vert="vert270" anchor="ctr"/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o-RO" sz="900">
                          <a:effectLst/>
                        </a:rPr>
                        <a:t>Contra plată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vert="vert27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o-RO" sz="900">
                          <a:effectLst/>
                        </a:rPr>
                        <a:t>Asigurat</a:t>
                      </a:r>
                      <a:endParaRPr lang="ru-RU" sz="1100">
                        <a:effectLst/>
                      </a:endParaRPr>
                    </a:p>
                    <a:p>
                      <a:pPr marL="71755" marR="7175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o-RO" sz="900">
                          <a:effectLst/>
                        </a:rPr>
                        <a:t> </a:t>
                      </a:r>
                      <a:endParaRPr lang="ru-RU" sz="1100">
                        <a:effectLst/>
                      </a:endParaRPr>
                    </a:p>
                    <a:p>
                      <a:pPr marL="71755" marR="7175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o-RO" sz="900">
                          <a:effectLst/>
                        </a:rPr>
                        <a:t> </a:t>
                      </a:r>
                      <a:endParaRPr lang="ru-RU" sz="1100">
                        <a:effectLst/>
                      </a:endParaRPr>
                    </a:p>
                    <a:p>
                      <a:pPr marL="71755" marR="7175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o-RO" sz="900">
                          <a:effectLst/>
                        </a:rPr>
                        <a:t> </a:t>
                      </a:r>
                      <a:endParaRPr lang="ru-RU" sz="1100">
                        <a:effectLst/>
                      </a:endParaRPr>
                    </a:p>
                    <a:p>
                      <a:pPr marL="71755" marR="7175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o-RO" sz="900">
                          <a:effectLst/>
                        </a:rPr>
                        <a:t> </a:t>
                      </a:r>
                      <a:endParaRPr lang="ru-RU" sz="1100">
                        <a:effectLst/>
                      </a:endParaRPr>
                    </a:p>
                    <a:p>
                      <a:pPr marL="71755" marR="7175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o-RO" sz="900">
                          <a:effectLst/>
                        </a:rPr>
                        <a:t> </a:t>
                      </a:r>
                      <a:endParaRPr lang="ru-RU" sz="1100">
                        <a:effectLst/>
                      </a:endParaRPr>
                    </a:p>
                    <a:p>
                      <a:pPr marL="71755" marR="7175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o-RO" sz="9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vert="vert270" anchor="ctr"/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o-RO" sz="900">
                          <a:effectLst/>
                        </a:rPr>
                        <a:t>Contra plată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vert="vert270" anchor="ctr"/>
                </a:tc>
              </a:tr>
              <a:tr h="36763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o-RO" sz="1000">
                          <a:effectLst/>
                        </a:rPr>
                        <a:t>Profil chirurgical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o-RO" sz="900">
                          <a:effectLst/>
                        </a:rPr>
                        <a:t>7,9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o-RO" sz="900">
                          <a:effectLst/>
                        </a:rPr>
                        <a:t>8,2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o-RO" sz="900">
                          <a:effectLst/>
                        </a:rPr>
                        <a:t>4,1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o-RO" sz="900">
                          <a:effectLst/>
                        </a:rPr>
                        <a:t>7,5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o-RO" sz="900">
                          <a:effectLst/>
                        </a:rPr>
                        <a:t>7,7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o-RO" sz="900">
                          <a:effectLst/>
                        </a:rPr>
                        <a:t>4,1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o-RO" sz="900">
                          <a:effectLst/>
                        </a:rPr>
                        <a:t>7,08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o-RO" sz="900">
                          <a:effectLst/>
                        </a:rPr>
                        <a:t>7,28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o-RO" sz="900">
                          <a:effectLst/>
                        </a:rPr>
                        <a:t>4,04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o-RO" sz="900">
                          <a:effectLst/>
                        </a:rPr>
                        <a:t>6,2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o-RO" sz="900">
                          <a:effectLst/>
                        </a:rPr>
                        <a:t>6,3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o-RO" sz="900">
                          <a:effectLst/>
                        </a:rPr>
                        <a:t>4,1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o-RO" sz="900">
                          <a:effectLst/>
                        </a:rPr>
                        <a:t>6,0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o-RO" sz="900">
                          <a:effectLst/>
                        </a:rPr>
                        <a:t>6,1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o-RO" sz="900">
                          <a:effectLst/>
                        </a:rPr>
                        <a:t>3,8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o-RO" sz="900">
                          <a:effectLst/>
                        </a:rPr>
                        <a:t>5,8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o-RO" sz="900">
                          <a:effectLst/>
                        </a:rPr>
                        <a:t>5,9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o-RO" sz="900">
                          <a:effectLst/>
                        </a:rPr>
                        <a:t>3,7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</a:tr>
              <a:tr h="73520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o-RO" sz="1000">
                          <a:effectLst/>
                        </a:rPr>
                        <a:t>Departament chirurgie CV și toracică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o-RO" sz="9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o-RO" sz="9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o-RO" sz="9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o-RO" sz="9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o-RO" sz="9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o-RO" sz="9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o-RO" sz="9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o-RO" sz="9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o-RO" sz="9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o-RO" sz="900">
                          <a:effectLst/>
                        </a:rPr>
                        <a:t>9,8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o-RO" sz="900">
                          <a:effectLst/>
                        </a:rPr>
                        <a:t>9,9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o-RO" sz="900">
                          <a:effectLst/>
                        </a:rPr>
                        <a:t>6,3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o-RO" sz="900">
                          <a:effectLst/>
                        </a:rPr>
                        <a:t>9,5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o-RO" sz="900">
                          <a:effectLst/>
                        </a:rPr>
                        <a:t>9,6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o-RO" sz="900">
                          <a:effectLst/>
                        </a:rPr>
                        <a:t>5,6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o-RO" sz="900">
                          <a:effectLst/>
                        </a:rPr>
                        <a:t>9,3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o-RO" sz="900">
                          <a:effectLst/>
                        </a:rPr>
                        <a:t>9,4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o-RO" sz="900">
                          <a:effectLst/>
                        </a:rPr>
                        <a:t>5,6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</a:tr>
              <a:tr h="36763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o-RO" sz="1000">
                          <a:effectLst/>
                        </a:rPr>
                        <a:t>Profil terapeutic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o-RO" sz="900">
                          <a:effectLst/>
                        </a:rPr>
                        <a:t>7,8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o-RO" sz="900">
                          <a:effectLst/>
                        </a:rPr>
                        <a:t>7,9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o-RO" sz="900">
                          <a:effectLst/>
                        </a:rPr>
                        <a:t>6,3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o-RO" sz="900">
                          <a:effectLst/>
                        </a:rPr>
                        <a:t>9,8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o-RO" sz="900">
                          <a:effectLst/>
                        </a:rPr>
                        <a:t>9,9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o-RO" sz="900">
                          <a:effectLst/>
                        </a:rPr>
                        <a:t>6,4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o-RO" sz="900">
                          <a:effectLst/>
                        </a:rPr>
                        <a:t>9,36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o-RO" sz="900">
                          <a:effectLst/>
                        </a:rPr>
                        <a:t>9,46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o-RO" sz="900">
                          <a:effectLst/>
                        </a:rPr>
                        <a:t>5,93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o-RO" sz="900">
                          <a:effectLst/>
                        </a:rPr>
                        <a:t>8,0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o-RO" sz="900">
                          <a:effectLst/>
                        </a:rPr>
                        <a:t>8,0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o-RO" sz="900">
                          <a:effectLst/>
                        </a:rPr>
                        <a:t>5,8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o-RO" sz="900">
                          <a:effectLst/>
                        </a:rPr>
                        <a:t>7,8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o-RO" sz="900">
                          <a:effectLst/>
                        </a:rPr>
                        <a:t>7,8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o-RO" sz="900">
                          <a:effectLst/>
                        </a:rPr>
                        <a:t>5,9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o-RO" sz="900">
                          <a:effectLst/>
                        </a:rPr>
                        <a:t>7,6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o-RO" sz="900">
                          <a:effectLst/>
                        </a:rPr>
                        <a:t>7,6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o-RO" sz="900">
                          <a:effectLst/>
                        </a:rPr>
                        <a:t>5,8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</a:tr>
              <a:tr h="36763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o-RO" sz="1000">
                          <a:effectLst/>
                        </a:rPr>
                        <a:t>Profil COVID-19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o-RO" sz="900">
                          <a:effectLst/>
                        </a:rPr>
                        <a:t>-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o-RO" sz="900">
                          <a:effectLst/>
                        </a:rPr>
                        <a:t>-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o-RO" sz="900">
                          <a:effectLst/>
                        </a:rPr>
                        <a:t>-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o-RO" sz="900">
                          <a:effectLst/>
                        </a:rPr>
                        <a:t>16,4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o-RO" sz="900">
                          <a:effectLst/>
                        </a:rPr>
                        <a:t>16,4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o-RO" sz="900">
                          <a:effectLst/>
                        </a:rPr>
                        <a:t>-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o-RO" sz="900">
                          <a:effectLst/>
                        </a:rPr>
                        <a:t>15,1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o-RO" sz="900">
                          <a:effectLst/>
                        </a:rPr>
                        <a:t>15,1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o-RO" sz="900">
                          <a:effectLst/>
                        </a:rPr>
                        <a:t>-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o-RO" sz="900">
                          <a:effectLst/>
                        </a:rPr>
                        <a:t>13,4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o-RO" sz="900">
                          <a:effectLst/>
                        </a:rPr>
                        <a:t>13,4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o-RO" sz="900">
                          <a:effectLst/>
                        </a:rPr>
                        <a:t>-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o-RO" sz="900">
                          <a:effectLst/>
                        </a:rPr>
                        <a:t>-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o-RO" sz="900">
                          <a:effectLst/>
                        </a:rPr>
                        <a:t>-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o-RO" sz="900">
                          <a:effectLst/>
                        </a:rPr>
                        <a:t>-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o-RO" sz="900">
                          <a:effectLst/>
                        </a:rPr>
                        <a:t>-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o-RO" sz="900">
                          <a:effectLst/>
                        </a:rPr>
                        <a:t>-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o-RO" sz="900">
                          <a:effectLst/>
                        </a:rPr>
                        <a:t>-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</a:tr>
              <a:tr h="36763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o-RO" sz="1000">
                          <a:effectLst/>
                        </a:rPr>
                        <a:t>Terapie intensivă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o-RO" sz="900">
                          <a:effectLst/>
                        </a:rPr>
                        <a:t>2,2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o-RO" sz="900">
                          <a:effectLst/>
                        </a:rPr>
                        <a:t>2,4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o-RO" sz="900">
                          <a:effectLst/>
                        </a:rPr>
                        <a:t>1,7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o-RO" sz="900">
                          <a:effectLst/>
                        </a:rPr>
                        <a:t>4,1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o-RO" sz="900">
                          <a:effectLst/>
                        </a:rPr>
                        <a:t>4,1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o-RO" sz="900">
                          <a:effectLst/>
                        </a:rPr>
                        <a:t>1,7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o-RO" sz="900">
                          <a:effectLst/>
                        </a:rPr>
                        <a:t>3,34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o-RO" sz="900">
                          <a:effectLst/>
                        </a:rPr>
                        <a:t>3,37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o-RO" sz="900">
                          <a:effectLst/>
                        </a:rPr>
                        <a:t>1,56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o-RO" sz="900">
                          <a:effectLst/>
                        </a:rPr>
                        <a:t>2,1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o-RO" sz="900">
                          <a:effectLst/>
                        </a:rPr>
                        <a:t>2,1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o-RO" sz="900">
                          <a:effectLst/>
                        </a:rPr>
                        <a:t>2,2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o-RO" sz="900">
                          <a:effectLst/>
                        </a:rPr>
                        <a:t>1,8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o-RO" sz="900">
                          <a:effectLst/>
                        </a:rPr>
                        <a:t>1,8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o-RO" sz="900">
                          <a:effectLst/>
                        </a:rPr>
                        <a:t>1,8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o-RO" sz="900">
                          <a:effectLst/>
                        </a:rPr>
                        <a:t>1,7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o-RO" sz="900">
                          <a:effectLst/>
                        </a:rPr>
                        <a:t>1,7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o-RO" sz="900">
                          <a:effectLst/>
                        </a:rPr>
                        <a:t>1,5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</a:tr>
              <a:tr h="24506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o-RO" sz="1000">
                          <a:effectLst/>
                        </a:rPr>
                        <a:t>TOTAL SPITAL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o-RO" sz="900">
                          <a:effectLst/>
                        </a:rPr>
                        <a:t>7,9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o-RO" sz="900">
                          <a:effectLst/>
                        </a:rPr>
                        <a:t>8,1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o-RO" sz="900">
                          <a:effectLst/>
                        </a:rPr>
                        <a:t>4,6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o-RO" sz="900">
                          <a:effectLst/>
                        </a:rPr>
                        <a:t>8,8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o-RO" sz="900">
                          <a:effectLst/>
                        </a:rPr>
                        <a:t>9,0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o-RO" sz="900">
                          <a:effectLst/>
                        </a:rPr>
                        <a:t>4,5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o-RO" sz="900">
                          <a:effectLst/>
                        </a:rPr>
                        <a:t>8,38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o-RO" sz="900">
                          <a:effectLst/>
                        </a:rPr>
                        <a:t>8,57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o-RO" sz="900">
                          <a:effectLst/>
                        </a:rPr>
                        <a:t>4,38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o-RO" sz="900">
                          <a:effectLst/>
                        </a:rPr>
                        <a:t>7,3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o-RO" sz="900">
                          <a:effectLst/>
                        </a:rPr>
                        <a:t>7,4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o-RO" sz="900">
                          <a:effectLst/>
                        </a:rPr>
                        <a:t>4,5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o-RO" sz="900">
                          <a:effectLst/>
                        </a:rPr>
                        <a:t>7,0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o-RO" sz="900">
                          <a:effectLst/>
                        </a:rPr>
                        <a:t>7,1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o-RO" sz="900">
                          <a:effectLst/>
                        </a:rPr>
                        <a:t>4,2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o-RO" sz="900">
                          <a:effectLst/>
                        </a:rPr>
                        <a:t>6,8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o-RO" sz="900">
                          <a:effectLst/>
                        </a:rPr>
                        <a:t>6,9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o-RO" sz="900" dirty="0">
                          <a:effectLst/>
                        </a:rPr>
                        <a:t>4,2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57686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978317"/>
          </a:xfrm>
        </p:spPr>
        <p:txBody>
          <a:bodyPr>
            <a:normAutofit/>
          </a:bodyPr>
          <a:lstStyle/>
          <a:p>
            <a:r>
              <a:rPr lang="ro-MD" sz="4000" b="1" dirty="0" smtClean="0">
                <a:solidFill>
                  <a:srgbClr val="700000"/>
                </a:solidFill>
                <a:latin typeface="+mn-lt"/>
              </a:rPr>
              <a:t>Rata de utilizare a patului</a:t>
            </a:r>
            <a:endParaRPr lang="ru-RU" sz="4000" b="1" dirty="0">
              <a:solidFill>
                <a:srgbClr val="700000"/>
              </a:solidFill>
              <a:latin typeface="+mn-lt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89154128"/>
              </p:ext>
            </p:extLst>
          </p:nvPr>
        </p:nvGraphicFramePr>
        <p:xfrm>
          <a:off x="1097280" y="1813561"/>
          <a:ext cx="10058400" cy="43449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183628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Объект 2"/>
          <p:cNvSpPr txBox="1">
            <a:spLocks/>
          </p:cNvSpPr>
          <p:nvPr/>
        </p:nvSpPr>
        <p:spPr>
          <a:xfrm>
            <a:off x="1205232" y="932330"/>
            <a:ext cx="10621925" cy="535615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o-RO" sz="1600" b="1" dirty="0"/>
              <a:t> </a:t>
            </a:r>
          </a:p>
          <a:p>
            <a:pPr marL="0" indent="0" algn="ctr">
              <a:buNone/>
            </a:pPr>
            <a:endParaRPr lang="ro-RO" sz="1600" b="1" dirty="0"/>
          </a:p>
          <a:p>
            <a:pPr marL="0" indent="0" algn="r">
              <a:buNone/>
            </a:pPr>
            <a:endParaRPr lang="ro-RO" sz="3600" i="1" dirty="0"/>
          </a:p>
        </p:txBody>
      </p:sp>
      <p:sp>
        <p:nvSpPr>
          <p:cNvPr id="5" name="Прямоугольник 8">
            <a:extLst>
              <a:ext uri="{FF2B5EF4-FFF2-40B4-BE49-F238E27FC236}">
                <a16:creationId xmlns="" xmlns:a16="http://schemas.microsoft.com/office/drawing/2014/main" id="{7FE304E2-78AF-480A-82BB-64C6C38C19DA}"/>
              </a:ext>
            </a:extLst>
          </p:cNvPr>
          <p:cNvSpPr/>
          <p:nvPr/>
        </p:nvSpPr>
        <p:spPr>
          <a:xfrm>
            <a:off x="5745539" y="355760"/>
            <a:ext cx="5595372" cy="5960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600"/>
              </a:lnSpc>
              <a:spcAft>
                <a:spcPts val="600"/>
              </a:spcAft>
            </a:pPr>
            <a:r>
              <a:rPr lang="ro-MD" dirty="0">
                <a:ea typeface="Calibri" panose="020F0502020204030204" pitchFamily="34" charset="0"/>
                <a:cs typeface="Arial" panose="020B0604020202020204" pitchFamily="34" charset="0"/>
              </a:rPr>
              <a:t>IMSP Spitalul Clinic Republican </a:t>
            </a:r>
            <a:r>
              <a:rPr lang="ro-RO" dirty="0">
                <a:ea typeface="Calibri" panose="020F0502020204030204" pitchFamily="34" charset="0"/>
                <a:cs typeface="Arial" panose="020B0604020202020204" pitchFamily="34" charset="0"/>
              </a:rPr>
              <a:t>„</a:t>
            </a:r>
            <a:r>
              <a:rPr lang="x-none" dirty="0">
                <a:ea typeface="Calibri" panose="020F0502020204030204" pitchFamily="34" charset="0"/>
                <a:cs typeface="Arial" panose="020B0604020202020204" pitchFamily="34" charset="0"/>
              </a:rPr>
              <a:t>Timofei Moșneaga</a:t>
            </a:r>
            <a:r>
              <a:rPr lang="ro-RO" dirty="0">
                <a:ea typeface="Calibri" panose="020F0502020204030204" pitchFamily="34" charset="0"/>
                <a:cs typeface="Arial" panose="020B0604020202020204" pitchFamily="34" charset="0"/>
              </a:rPr>
              <a:t>”  </a:t>
            </a:r>
          </a:p>
          <a:p>
            <a:pPr algn="ctr" rtl="0">
              <a:lnSpc>
                <a:spcPts val="1600"/>
              </a:lnSpc>
              <a:spcAft>
                <a:spcPts val="600"/>
              </a:spcAft>
            </a:pPr>
            <a:endParaRPr lang="ro-RO" sz="2000" dirty="0"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8D2AA7DC-718D-469E-B906-4CDDB6CAF6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3640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008797"/>
          </a:xfrm>
        </p:spPr>
        <p:txBody>
          <a:bodyPr>
            <a:normAutofit/>
          </a:bodyPr>
          <a:lstStyle/>
          <a:p>
            <a:r>
              <a:rPr lang="ro-MD" sz="4000" b="1" dirty="0" smtClean="0">
                <a:solidFill>
                  <a:srgbClr val="700000"/>
                </a:solidFill>
                <a:latin typeface="+mn-lt"/>
              </a:rPr>
              <a:t>Valoarea ICM</a:t>
            </a:r>
            <a:endParaRPr lang="ru-RU" sz="4000" b="1" dirty="0">
              <a:solidFill>
                <a:srgbClr val="700000"/>
              </a:solidFill>
              <a:latin typeface="+mn-lt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84514592"/>
              </p:ext>
            </p:extLst>
          </p:nvPr>
        </p:nvGraphicFramePr>
        <p:xfrm>
          <a:off x="1097280" y="2074863"/>
          <a:ext cx="10058400" cy="40227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259508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902117"/>
          </a:xfrm>
        </p:spPr>
        <p:txBody>
          <a:bodyPr>
            <a:normAutofit/>
          </a:bodyPr>
          <a:lstStyle/>
          <a:p>
            <a:r>
              <a:rPr lang="ro-MD" sz="4000" b="1" dirty="0" smtClean="0">
                <a:solidFill>
                  <a:srgbClr val="700000"/>
                </a:solidFill>
                <a:latin typeface="+mn-lt"/>
              </a:rPr>
              <a:t>Letalitatea intraspitalicească </a:t>
            </a:r>
            <a:endParaRPr lang="ru-RU" sz="4000" b="1" dirty="0">
              <a:solidFill>
                <a:srgbClr val="700000"/>
              </a:solidFill>
              <a:latin typeface="+mn-lt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73642848"/>
              </p:ext>
            </p:extLst>
          </p:nvPr>
        </p:nvGraphicFramePr>
        <p:xfrm>
          <a:off x="1096963" y="1846263"/>
          <a:ext cx="10058400" cy="43106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970520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18148" y="5277050"/>
            <a:ext cx="10113264" cy="822960"/>
          </a:xfrm>
        </p:spPr>
        <p:txBody>
          <a:bodyPr/>
          <a:lstStyle/>
          <a:p>
            <a:r>
              <a:rPr lang="ro-MD" sz="4000" b="1" dirty="0" smtClean="0">
                <a:latin typeface="+mn-lt"/>
              </a:rPr>
              <a:t>Unitatea de Primire Urgențe</a:t>
            </a:r>
            <a:endParaRPr lang="ru-RU" sz="4000" b="1" dirty="0">
              <a:latin typeface="+mn-lt"/>
            </a:endParaRPr>
          </a:p>
        </p:txBody>
      </p:sp>
      <p:pic>
        <p:nvPicPr>
          <p:cNvPr id="3" name="Рисунок 2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66" b="1976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088555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213013"/>
          </a:xfrm>
        </p:spPr>
        <p:txBody>
          <a:bodyPr>
            <a:normAutofit/>
          </a:bodyPr>
          <a:lstStyle/>
          <a:p>
            <a:r>
              <a:rPr lang="ro-RO" sz="4000" b="1" dirty="0">
                <a:solidFill>
                  <a:srgbClr val="700000"/>
                </a:solidFill>
                <a:latin typeface="+mn-lt"/>
              </a:rPr>
              <a:t>Dinamica numărului de adresări, spitalizări și refuzuri </a:t>
            </a:r>
            <a:endParaRPr lang="ru-RU" sz="4000" b="1" dirty="0">
              <a:solidFill>
                <a:srgbClr val="700000"/>
              </a:solidFill>
              <a:latin typeface="+mn-lt"/>
            </a:endParaRPr>
          </a:p>
        </p:txBody>
      </p:sp>
      <p:graphicFrame>
        <p:nvGraphicFramePr>
          <p:cNvPr id="7" name="Объект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59052005"/>
              </p:ext>
            </p:extLst>
          </p:nvPr>
        </p:nvGraphicFramePr>
        <p:xfrm>
          <a:off x="1096963" y="1846263"/>
          <a:ext cx="10058400" cy="426192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34654443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048421"/>
          </a:xfrm>
        </p:spPr>
        <p:txBody>
          <a:bodyPr>
            <a:normAutofit/>
          </a:bodyPr>
          <a:lstStyle/>
          <a:p>
            <a:r>
              <a:rPr lang="ro-RO" sz="4000" b="1" dirty="0">
                <a:solidFill>
                  <a:srgbClr val="700000"/>
                </a:solidFill>
                <a:latin typeface="+mn-lt"/>
              </a:rPr>
              <a:t>Rata spitalizărilor urgente și celor programate</a:t>
            </a:r>
            <a:endParaRPr lang="ru-RU" sz="4000" b="1" dirty="0">
              <a:solidFill>
                <a:srgbClr val="700000"/>
              </a:solidFill>
              <a:latin typeface="+mn-lt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94443207"/>
              </p:ext>
            </p:extLst>
          </p:nvPr>
        </p:nvGraphicFramePr>
        <p:xfrm>
          <a:off x="1096963" y="1846263"/>
          <a:ext cx="10058400" cy="43716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79581971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o-MD" sz="4000" b="1" dirty="0" smtClean="0"/>
              <a:t>Activitatea anesteziologică</a:t>
            </a:r>
            <a:endParaRPr lang="ru-RU" sz="4000" b="1" dirty="0"/>
          </a:p>
        </p:txBody>
      </p:sp>
      <p:pic>
        <p:nvPicPr>
          <p:cNvPr id="3" name="Рисунок 2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66" b="1976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697276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938693"/>
          </a:xfrm>
        </p:spPr>
        <p:txBody>
          <a:bodyPr>
            <a:normAutofit/>
          </a:bodyPr>
          <a:lstStyle/>
          <a:p>
            <a:r>
              <a:rPr lang="ro-MD" sz="4000" b="1" dirty="0" smtClean="0">
                <a:solidFill>
                  <a:srgbClr val="700000"/>
                </a:solidFill>
                <a:latin typeface="+mn-lt"/>
              </a:rPr>
              <a:t>Tipurile de anestezii</a:t>
            </a:r>
            <a:endParaRPr lang="ru-RU" sz="4000" b="1" dirty="0">
              <a:solidFill>
                <a:srgbClr val="700000"/>
              </a:solidFill>
              <a:latin typeface="+mn-lt"/>
            </a:endParaRPr>
          </a:p>
        </p:txBody>
      </p:sp>
      <p:graphicFrame>
        <p:nvGraphicFramePr>
          <p:cNvPr id="9" name="Объект 8">
            <a:extLst>
              <a:ext uri="{FF2B5EF4-FFF2-40B4-BE49-F238E27FC236}">
                <a16:creationId xmlns:wpc="http://schemas.microsoft.com/office/word/2010/wordprocessingCanvas" xmlns:mc="http://schemas.openxmlformats.org/markup-compatibility/2006" xmlns:m="http://schemas.openxmlformats.org/officeDocument/2006/math" xmlns:wp14="http://schemas.microsoft.com/office/word/2010/wordprocessingDrawing" xmlns:wp="http://schemas.openxmlformats.org/drawingml/2006/wordprocessingDrawing" xmlns:w14="http://schemas.microsoft.com/office/word/2010/wordml" xmlns:w15="http://schemas.microsoft.com/office/word/2012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6="http://schemas.microsoft.com/office/drawing/2014/main" xmlns:w16se="http://schemas.microsoft.com/office/word/2015/wordml/symex" xmlns:w="http://schemas.openxmlformats.org/wordprocessingml/2006/main" xmlns:w10="urn:schemas-microsoft-com:office:word" xmlns:v="urn:schemas-microsoft-com:vml" xmlns:o="urn:schemas-microsoft-com:office:office" xmlns:cx="http://schemas.microsoft.com/office/drawing/2014/chartex" xmlns="" xmlns:lc="http://schemas.openxmlformats.org/drawingml/2006/lockedCanvas" id="{016403DE-5179-4684-A6C9-DAC06C6B9A34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096963" y="1846263"/>
          <a:ext cx="10058400" cy="40227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53802390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o-MD" sz="4000" b="1" dirty="0" smtClean="0">
                <a:latin typeface="+mn-lt"/>
              </a:rPr>
              <a:t>Activitatea chirurgicală</a:t>
            </a:r>
            <a:endParaRPr lang="ru-RU" sz="4000" b="1" dirty="0">
              <a:latin typeface="+mn-lt"/>
            </a:endParaRPr>
          </a:p>
        </p:txBody>
      </p:sp>
      <p:pic>
        <p:nvPicPr>
          <p:cNvPr id="6" name="Рисунок 5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25" b="23125"/>
          <a:stretch>
            <a:fillRect/>
          </a:stretch>
        </p:blipFill>
        <p:spPr>
          <a:xfrm>
            <a:off x="228600" y="221602"/>
            <a:ext cx="11506200" cy="46386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7966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993557"/>
          </a:xfrm>
        </p:spPr>
        <p:txBody>
          <a:bodyPr>
            <a:normAutofit/>
          </a:bodyPr>
          <a:lstStyle/>
          <a:p>
            <a:r>
              <a:rPr lang="ro-RO" sz="4000" b="1" dirty="0">
                <a:solidFill>
                  <a:srgbClr val="700000"/>
                </a:solidFill>
                <a:latin typeface="+mn-lt"/>
              </a:rPr>
              <a:t>Numărul </a:t>
            </a:r>
            <a:r>
              <a:rPr lang="ro-RO" sz="4000" b="1" dirty="0" smtClean="0">
                <a:solidFill>
                  <a:srgbClr val="700000"/>
                </a:solidFill>
                <a:latin typeface="+mn-lt"/>
              </a:rPr>
              <a:t>de intervenții </a:t>
            </a:r>
            <a:r>
              <a:rPr lang="ro-RO" sz="4000" b="1" dirty="0">
                <a:solidFill>
                  <a:srgbClr val="700000"/>
                </a:solidFill>
                <a:latin typeface="+mn-lt"/>
              </a:rPr>
              <a:t>chirurgicale efectuate</a:t>
            </a:r>
            <a:endParaRPr lang="ru-RU" sz="4000" b="1" dirty="0">
              <a:solidFill>
                <a:srgbClr val="700000"/>
              </a:solidFill>
              <a:latin typeface="+mn-lt"/>
            </a:endParaRPr>
          </a:p>
        </p:txBody>
      </p:sp>
      <p:graphicFrame>
        <p:nvGraphicFramePr>
          <p:cNvPr id="7" name="Объект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92513447"/>
              </p:ext>
            </p:extLst>
          </p:nvPr>
        </p:nvGraphicFramePr>
        <p:xfrm>
          <a:off x="1096962" y="1846263"/>
          <a:ext cx="10058717" cy="44021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115223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o-MD" sz="4800" b="1" dirty="0" smtClean="0">
                <a:latin typeface="+mn-lt"/>
              </a:rPr>
              <a:t>Programe speciale</a:t>
            </a:r>
            <a:endParaRPr lang="ru-RU" sz="4800" b="1" dirty="0">
              <a:latin typeface="+mn-lt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661" y="173736"/>
            <a:ext cx="11594501" cy="467258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91273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584933"/>
            <a:ext cx="10515600" cy="716915"/>
          </a:xfrm>
        </p:spPr>
        <p:txBody>
          <a:bodyPr>
            <a:normAutofit/>
          </a:bodyPr>
          <a:lstStyle/>
          <a:p>
            <a:r>
              <a:rPr lang="en-US" sz="4000" b="1" dirty="0" smtClean="0">
                <a:solidFill>
                  <a:srgbClr val="700000"/>
                </a:solidFill>
                <a:latin typeface="+mn-lt"/>
              </a:rPr>
              <a:t>Agenda</a:t>
            </a:r>
            <a:endParaRPr lang="ru-RU" sz="4000" b="1" dirty="0">
              <a:solidFill>
                <a:srgbClr val="700000"/>
              </a:solidFill>
              <a:latin typeface="+mn-lt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987062"/>
            <a:ext cx="10515600" cy="4220307"/>
          </a:xfrm>
        </p:spPr>
        <p:txBody>
          <a:bodyPr/>
          <a:lstStyle/>
          <a:p>
            <a:pPr>
              <a:buFont typeface="Wingdings" panose="05000000000000000000" pitchFamily="2" charset="2"/>
              <a:buChar char="q"/>
            </a:pPr>
            <a:r>
              <a:rPr lang="en-US" sz="2800" dirty="0" err="1" smtClean="0"/>
              <a:t>Resurse</a:t>
            </a:r>
            <a:r>
              <a:rPr lang="en-US" sz="2800" dirty="0" smtClean="0"/>
              <a:t> </a:t>
            </a:r>
            <a:r>
              <a:rPr lang="en-US" sz="2800" dirty="0" err="1" smtClean="0"/>
              <a:t>umane</a:t>
            </a:r>
            <a:endParaRPr lang="en-US" sz="2800" dirty="0" smtClean="0"/>
          </a:p>
          <a:p>
            <a:pPr>
              <a:buFont typeface="Wingdings" panose="05000000000000000000" pitchFamily="2" charset="2"/>
              <a:buChar char="q"/>
            </a:pPr>
            <a:r>
              <a:rPr lang="en-US" sz="2800" dirty="0" err="1" smtClean="0"/>
              <a:t>Servicii</a:t>
            </a:r>
            <a:r>
              <a:rPr lang="en-US" sz="2800" dirty="0" smtClean="0"/>
              <a:t> </a:t>
            </a:r>
            <a:r>
              <a:rPr lang="en-US" sz="2800" dirty="0" err="1" smtClean="0"/>
              <a:t>medicale</a:t>
            </a:r>
            <a:r>
              <a:rPr lang="en-US" sz="2800" dirty="0" smtClean="0"/>
              <a:t> </a:t>
            </a:r>
            <a:r>
              <a:rPr lang="en-US" sz="2800" dirty="0" err="1" smtClean="0"/>
              <a:t>prestate</a:t>
            </a:r>
            <a:endParaRPr lang="en-US" sz="2800" dirty="0" smtClean="0"/>
          </a:p>
          <a:p>
            <a:pPr>
              <a:buFont typeface="Wingdings" panose="05000000000000000000" pitchFamily="2" charset="2"/>
              <a:buChar char="q"/>
            </a:pPr>
            <a:r>
              <a:rPr lang="en-US" sz="2800" dirty="0" err="1" smtClean="0"/>
              <a:t>Siguran</a:t>
            </a:r>
            <a:r>
              <a:rPr lang="ro-MD" sz="2800" dirty="0" smtClean="0"/>
              <a:t>ț</a:t>
            </a:r>
            <a:r>
              <a:rPr lang="en-US" sz="2800" dirty="0" smtClean="0"/>
              <a:t>a </a:t>
            </a:r>
            <a:r>
              <a:rPr lang="en-US" sz="2800" dirty="0" err="1" smtClean="0"/>
              <a:t>serviciilor</a:t>
            </a:r>
            <a:r>
              <a:rPr lang="en-US" sz="2800" dirty="0" smtClean="0"/>
              <a:t> </a:t>
            </a:r>
            <a:r>
              <a:rPr lang="en-US" sz="2800" dirty="0" err="1" smtClean="0"/>
              <a:t>medicale</a:t>
            </a:r>
            <a:endParaRPr lang="ro-MD" sz="2800" dirty="0" smtClean="0"/>
          </a:p>
          <a:p>
            <a:pPr>
              <a:buFont typeface="Wingdings" panose="05000000000000000000" pitchFamily="2" charset="2"/>
              <a:buChar char="q"/>
            </a:pPr>
            <a:r>
              <a:rPr lang="ro-MD" sz="2800" dirty="0" smtClean="0"/>
              <a:t>Aspecte economico-financiare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ro-MD" sz="2800" dirty="0" smtClean="0"/>
              <a:t>Baza tehnico-materială a instituției 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ro-MD" sz="2800" dirty="0" smtClean="0"/>
              <a:t>Promovarea instituției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ro-MD" sz="2800" dirty="0" smtClean="0"/>
              <a:t>Concluzii</a:t>
            </a:r>
            <a:endParaRPr lang="en-US" sz="2800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34148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158149"/>
          </a:xfrm>
        </p:spPr>
        <p:txBody>
          <a:bodyPr>
            <a:normAutofit/>
          </a:bodyPr>
          <a:lstStyle/>
          <a:p>
            <a:r>
              <a:rPr lang="ro-RO" sz="4000" b="1" dirty="0">
                <a:solidFill>
                  <a:srgbClr val="700000"/>
                </a:solidFill>
                <a:latin typeface="+mn-lt"/>
              </a:rPr>
              <a:t>Dinamica cazurilor contractate pe programe speciale </a:t>
            </a:r>
            <a:endParaRPr lang="ru-RU" sz="4000" b="1" dirty="0">
              <a:solidFill>
                <a:srgbClr val="700000"/>
              </a:solidFill>
              <a:latin typeface="+mn-lt"/>
            </a:endParaRPr>
          </a:p>
        </p:txBody>
      </p:sp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171290619"/>
              </p:ext>
            </p:extLst>
          </p:nvPr>
        </p:nvGraphicFramePr>
        <p:xfrm>
          <a:off x="155448" y="1828800"/>
          <a:ext cx="12036552" cy="4572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462663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213013"/>
          </a:xfrm>
        </p:spPr>
        <p:txBody>
          <a:bodyPr>
            <a:normAutofit/>
          </a:bodyPr>
          <a:lstStyle/>
          <a:p>
            <a:r>
              <a:rPr lang="ro-RO" sz="4000" b="1" dirty="0">
                <a:solidFill>
                  <a:srgbClr val="700000"/>
                </a:solidFill>
                <a:latin typeface="+mn-lt"/>
              </a:rPr>
              <a:t>Realizarea contractelor pentru serviciile spitalicești în anul 2024</a:t>
            </a:r>
            <a:endParaRPr lang="ru-RU" sz="4000" dirty="0">
              <a:solidFill>
                <a:srgbClr val="700000"/>
              </a:solidFill>
              <a:latin typeface="+mn-lt"/>
            </a:endParaRPr>
          </a:p>
        </p:txBody>
      </p:sp>
      <p:graphicFrame>
        <p:nvGraphicFramePr>
          <p:cNvPr id="7" name="Объект 6"/>
          <p:cNvGraphicFramePr>
            <a:graphicFrameLocks noGrp="1"/>
          </p:cNvGraphicFramePr>
          <p:nvPr>
            <p:ph idx="1"/>
          </p:nvPr>
        </p:nvGraphicFramePr>
        <p:xfrm>
          <a:off x="694945" y="1737360"/>
          <a:ext cx="10863069" cy="448855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285099"/>
                <a:gridCol w="1490017"/>
                <a:gridCol w="905340"/>
                <a:gridCol w="1007842"/>
                <a:gridCol w="1393585"/>
                <a:gridCol w="894214"/>
                <a:gridCol w="1443486"/>
                <a:gridCol w="1443486"/>
              </a:tblGrid>
              <a:tr h="270040">
                <a:tc rowSpan="2">
                  <a:txBody>
                    <a:bodyPr/>
                    <a:lstStyle/>
                    <a:p>
                      <a:endParaRPr lang="ru-RU" sz="1600" dirty="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4">
                  <a:txBody>
                    <a:bodyPr/>
                    <a:lstStyle/>
                    <a:p>
                      <a:pPr indent="457200" algn="just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 err="1">
                          <a:effectLst/>
                          <a:latin typeface="+mn-lt"/>
                        </a:rPr>
                        <a:t>Contractat</a:t>
                      </a:r>
                      <a:r>
                        <a:rPr lang="en-US" sz="1600" b="1" dirty="0">
                          <a:effectLst/>
                          <a:latin typeface="+mn-lt"/>
                        </a:rPr>
                        <a:t> 2024</a:t>
                      </a:r>
                      <a:endParaRPr lang="ru-RU" sz="16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indent="457200" algn="just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  <a:latin typeface="+mn-lt"/>
                        </a:rPr>
                        <a:t>Realizat 2024</a:t>
                      </a:r>
                      <a:endParaRPr lang="ru-RU" sz="1600" b="1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9381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 err="1">
                          <a:effectLst/>
                          <a:latin typeface="+mn-lt"/>
                        </a:rPr>
                        <a:t>Cazuri</a:t>
                      </a:r>
                      <a:r>
                        <a:rPr lang="en-US" sz="1600" b="1" dirty="0">
                          <a:effectLst/>
                          <a:latin typeface="+mn-lt"/>
                        </a:rPr>
                        <a:t> </a:t>
                      </a:r>
                      <a:endParaRPr lang="ru-RU" sz="16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+mn-lt"/>
                        </a:rPr>
                        <a:t>ICM</a:t>
                      </a:r>
                      <a:endParaRPr lang="ru-RU" sz="16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 err="1">
                          <a:effectLst/>
                          <a:latin typeface="+mn-lt"/>
                        </a:rPr>
                        <a:t>Tarif</a:t>
                      </a:r>
                      <a:r>
                        <a:rPr lang="en-US" sz="1600" b="1" dirty="0">
                          <a:effectLst/>
                          <a:latin typeface="+mn-lt"/>
                        </a:rPr>
                        <a:t>, lei</a:t>
                      </a:r>
                      <a:endParaRPr lang="ru-RU" sz="16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+mn-lt"/>
                        </a:rPr>
                        <a:t>Suma, lei</a:t>
                      </a:r>
                      <a:endParaRPr lang="ru-RU" sz="16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 err="1">
                          <a:effectLst/>
                          <a:latin typeface="+mn-lt"/>
                        </a:rPr>
                        <a:t>Cazuri</a:t>
                      </a:r>
                      <a:r>
                        <a:rPr lang="en-US" sz="1600" b="1" dirty="0">
                          <a:effectLst/>
                          <a:latin typeface="+mn-lt"/>
                        </a:rPr>
                        <a:t> </a:t>
                      </a:r>
                      <a:endParaRPr lang="ru-RU" sz="16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+mn-lt"/>
                        </a:rPr>
                        <a:t>ICM</a:t>
                      </a:r>
                      <a:endParaRPr lang="ru-RU" sz="16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+mn-lt"/>
                        </a:rPr>
                        <a:t>Suma, lei</a:t>
                      </a:r>
                      <a:endParaRPr lang="ru-RU" sz="16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488155">
                <a:tc rowSpan="4"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+mn-lt"/>
                        </a:rPr>
                        <a:t>Program general</a:t>
                      </a:r>
                      <a:endParaRPr lang="ru-RU" sz="16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+mn-lt"/>
                        </a:rPr>
                        <a:t>20831</a:t>
                      </a:r>
                      <a:endParaRPr lang="ru-RU" sz="1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+mn-lt"/>
                        </a:rPr>
                        <a:t>2,031</a:t>
                      </a:r>
                      <a:endParaRPr lang="ru-RU" sz="1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+mn-lt"/>
                        </a:rPr>
                        <a:t>8077</a:t>
                      </a:r>
                      <a:endParaRPr lang="ru-RU" sz="1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+mn-lt"/>
                        </a:rPr>
                        <a:t>341.686.135</a:t>
                      </a:r>
                      <a:endParaRPr lang="ru-RU" sz="1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+mn-lt"/>
                        </a:rPr>
                        <a:t>20831</a:t>
                      </a:r>
                      <a:endParaRPr lang="ru-RU" sz="1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+mn-lt"/>
                        </a:rPr>
                        <a:t>2,0308</a:t>
                      </a:r>
                      <a:endParaRPr lang="ru-RU" sz="1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+mn-lt"/>
                        </a:rPr>
                        <a:t>341686135,2</a:t>
                      </a:r>
                      <a:endParaRPr lang="ru-RU" sz="1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48815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ru-RU" sz="160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ru-RU" sz="160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+mn-lt"/>
                        </a:rPr>
                        <a:t>108.993.432</a:t>
                      </a:r>
                      <a:endParaRPr lang="ru-RU" sz="1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ru-RU" sz="160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ru-RU" sz="160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ru-RU" sz="160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48815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+mn-lt"/>
                        </a:rPr>
                        <a:t>7071</a:t>
                      </a:r>
                      <a:endParaRPr lang="ru-RU" sz="1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+mn-lt"/>
                        </a:rPr>
                        <a:t>1,908</a:t>
                      </a:r>
                      <a:endParaRPr lang="ru-RU" sz="1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ru-RU" sz="160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+mn-lt"/>
                        </a:rPr>
                        <a:t>450.679.567</a:t>
                      </a:r>
                      <a:endParaRPr lang="ru-RU" sz="1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+mn-lt"/>
                        </a:rPr>
                        <a:t>7071</a:t>
                      </a:r>
                      <a:endParaRPr lang="ru-RU" sz="1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+mn-lt"/>
                        </a:rPr>
                        <a:t>1,9084</a:t>
                      </a:r>
                      <a:endParaRPr lang="ru-RU" sz="1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+mn-lt"/>
                        </a:rPr>
                        <a:t>108993432</a:t>
                      </a:r>
                      <a:endParaRPr lang="ru-RU" sz="1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9381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+mn-lt"/>
                        </a:rPr>
                        <a:t>27902</a:t>
                      </a:r>
                      <a:endParaRPr lang="ru-RU" sz="1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ru-RU" sz="160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+mn-lt"/>
                        </a:rPr>
                        <a:t>8077</a:t>
                      </a:r>
                      <a:endParaRPr lang="ru-RU" sz="1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457200" algn="just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+mn-lt"/>
                        </a:rPr>
                        <a:t> </a:t>
                      </a:r>
                      <a:endParaRPr lang="ru-RU" sz="1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+mn-lt"/>
                        </a:rPr>
                        <a:t>27902</a:t>
                      </a:r>
                      <a:endParaRPr lang="ru-RU" sz="1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ru-RU" sz="160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+mn-lt"/>
                        </a:rPr>
                        <a:t>450679567,2</a:t>
                      </a:r>
                      <a:endParaRPr lang="ru-RU" sz="1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93819">
                <a:tc rowSpan="3"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 err="1">
                          <a:effectLst/>
                          <a:latin typeface="+mn-lt"/>
                        </a:rPr>
                        <a:t>Chirurgie</a:t>
                      </a:r>
                      <a:r>
                        <a:rPr lang="en-US" sz="1600" b="1" dirty="0">
                          <a:effectLst/>
                          <a:latin typeface="+mn-lt"/>
                        </a:rPr>
                        <a:t> de </a:t>
                      </a:r>
                      <a:r>
                        <a:rPr lang="en-US" sz="1600" b="1" dirty="0" err="1">
                          <a:effectLst/>
                          <a:latin typeface="+mn-lt"/>
                        </a:rPr>
                        <a:t>zi</a:t>
                      </a:r>
                      <a:endParaRPr lang="ru-RU" sz="16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+mn-lt"/>
                        </a:rPr>
                        <a:t>1829</a:t>
                      </a:r>
                      <a:endParaRPr lang="ru-RU" sz="1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+mn-lt"/>
                        </a:rPr>
                        <a:t>1,631</a:t>
                      </a:r>
                      <a:endParaRPr lang="ru-RU" sz="1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+mn-lt"/>
                        </a:rPr>
                        <a:t>8077</a:t>
                      </a:r>
                      <a:endParaRPr lang="ru-RU" sz="1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+mn-lt"/>
                        </a:rPr>
                        <a:t>24.097.445</a:t>
                      </a:r>
                      <a:endParaRPr lang="ru-RU" sz="1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+mn-lt"/>
                        </a:rPr>
                        <a:t>1829</a:t>
                      </a:r>
                      <a:endParaRPr lang="ru-RU" sz="1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+mn-lt"/>
                        </a:rPr>
                        <a:t>1,6312</a:t>
                      </a:r>
                      <a:endParaRPr lang="ru-RU" sz="1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+mn-lt"/>
                        </a:rPr>
                        <a:t>24097445,19</a:t>
                      </a:r>
                      <a:endParaRPr lang="ru-RU" sz="1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9381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+mn-lt"/>
                        </a:rPr>
                        <a:t>565</a:t>
                      </a:r>
                      <a:endParaRPr lang="ru-RU" sz="1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+mn-lt"/>
                        </a:rPr>
                        <a:t>1,604</a:t>
                      </a:r>
                      <a:endParaRPr lang="ru-RU" sz="1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ru-RU" sz="160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+mn-lt"/>
                        </a:rPr>
                        <a:t>7.321.231</a:t>
                      </a:r>
                      <a:endParaRPr lang="ru-RU" sz="1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+mn-lt"/>
                        </a:rPr>
                        <a:t>565</a:t>
                      </a:r>
                      <a:endParaRPr lang="ru-RU" sz="1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+mn-lt"/>
                        </a:rPr>
                        <a:t>1,6043</a:t>
                      </a:r>
                      <a:endParaRPr lang="ru-RU" sz="1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+mn-lt"/>
                        </a:rPr>
                        <a:t>7321231,072</a:t>
                      </a:r>
                      <a:endParaRPr lang="ru-RU" sz="1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9381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+mn-lt"/>
                        </a:rPr>
                        <a:t>2394</a:t>
                      </a:r>
                      <a:endParaRPr lang="ru-RU" sz="1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ru-RU" sz="160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+mn-lt"/>
                        </a:rPr>
                        <a:t>8077</a:t>
                      </a:r>
                      <a:endParaRPr lang="ru-RU" sz="1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+mn-lt"/>
                        </a:rPr>
                        <a:t>31.418.676</a:t>
                      </a:r>
                      <a:endParaRPr lang="ru-RU" sz="1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+mn-lt"/>
                        </a:rPr>
                        <a:t>2394</a:t>
                      </a:r>
                      <a:endParaRPr lang="ru-RU" sz="1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ru-RU" sz="160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+mn-lt"/>
                        </a:rPr>
                        <a:t>31418676,26</a:t>
                      </a:r>
                      <a:endParaRPr lang="ru-RU" sz="1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93819"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 err="1">
                          <a:effectLst/>
                          <a:latin typeface="+mn-lt"/>
                        </a:rPr>
                        <a:t>Reabilitare</a:t>
                      </a:r>
                      <a:r>
                        <a:rPr lang="en-US" sz="1600" b="1" dirty="0">
                          <a:effectLst/>
                          <a:latin typeface="+mn-lt"/>
                        </a:rPr>
                        <a:t> </a:t>
                      </a:r>
                      <a:r>
                        <a:rPr lang="en-US" sz="1600" b="1" dirty="0" err="1">
                          <a:effectLst/>
                          <a:latin typeface="+mn-lt"/>
                        </a:rPr>
                        <a:t>neurologica</a:t>
                      </a:r>
                      <a:endParaRPr lang="ru-RU" sz="16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+mn-lt"/>
                        </a:rPr>
                        <a:t>271</a:t>
                      </a:r>
                      <a:endParaRPr lang="ru-RU" sz="1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ru-RU" sz="160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+mn-lt"/>
                        </a:rPr>
                        <a:t>12470</a:t>
                      </a:r>
                      <a:endParaRPr lang="ru-RU" sz="1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+mn-lt"/>
                        </a:rPr>
                        <a:t>3.379.370</a:t>
                      </a:r>
                      <a:endParaRPr lang="ru-RU" sz="1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+mn-lt"/>
                        </a:rPr>
                        <a:t>273</a:t>
                      </a:r>
                      <a:endParaRPr lang="ru-RU" sz="1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ru-RU" sz="160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+mn-lt"/>
                        </a:rPr>
                        <a:t>3404310</a:t>
                      </a:r>
                      <a:endParaRPr lang="ru-RU" sz="1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93819"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 err="1">
                          <a:effectLst/>
                          <a:latin typeface="+mn-lt"/>
                        </a:rPr>
                        <a:t>Reabilitare</a:t>
                      </a:r>
                      <a:r>
                        <a:rPr lang="en-US" sz="1600" b="1" dirty="0">
                          <a:effectLst/>
                          <a:latin typeface="+mn-lt"/>
                        </a:rPr>
                        <a:t> </a:t>
                      </a:r>
                      <a:r>
                        <a:rPr lang="en-US" sz="1600" b="1" dirty="0" err="1">
                          <a:effectLst/>
                          <a:latin typeface="+mn-lt"/>
                        </a:rPr>
                        <a:t>cardiologica</a:t>
                      </a:r>
                      <a:endParaRPr lang="ru-RU" sz="16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+mn-lt"/>
                        </a:rPr>
                        <a:t>181</a:t>
                      </a:r>
                      <a:endParaRPr lang="ru-RU" sz="1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ru-RU" sz="160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+mn-lt"/>
                        </a:rPr>
                        <a:t>9060</a:t>
                      </a:r>
                      <a:endParaRPr lang="ru-RU" sz="1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+mn-lt"/>
                        </a:rPr>
                        <a:t>1.639.860</a:t>
                      </a:r>
                      <a:endParaRPr lang="ru-RU" sz="1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+mn-lt"/>
                        </a:rPr>
                        <a:t>182</a:t>
                      </a:r>
                      <a:endParaRPr lang="ru-RU" sz="1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ru-RU" sz="160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+mn-lt"/>
                        </a:rPr>
                        <a:t>1648920</a:t>
                      </a:r>
                      <a:endParaRPr lang="ru-RU" sz="1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488155"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+mn-lt"/>
                        </a:rPr>
                        <a:t>Total</a:t>
                      </a:r>
                      <a:endParaRPr lang="ru-RU" sz="16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+mn-lt"/>
                        </a:rPr>
                        <a:t>30748</a:t>
                      </a:r>
                      <a:endParaRPr lang="ru-RU" sz="1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ru-RU" sz="160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+mn-lt"/>
                        </a:rPr>
                        <a:t>37684</a:t>
                      </a:r>
                      <a:endParaRPr lang="ru-RU" sz="1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+mn-lt"/>
                        </a:rPr>
                        <a:t>487.117.473</a:t>
                      </a:r>
                      <a:endParaRPr lang="ru-RU" sz="1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+mn-lt"/>
                        </a:rPr>
                        <a:t>30751</a:t>
                      </a:r>
                      <a:endParaRPr lang="ru-RU" sz="16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ru-RU" sz="160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+mn-lt"/>
                        </a:rPr>
                        <a:t>487151 473,5</a:t>
                      </a:r>
                      <a:endParaRPr lang="ru-RU" sz="16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9827834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0664" y="5294376"/>
            <a:ext cx="10113264" cy="822960"/>
          </a:xfrm>
        </p:spPr>
        <p:txBody>
          <a:bodyPr/>
          <a:lstStyle/>
          <a:p>
            <a:r>
              <a:rPr lang="ro-MD" sz="4000" b="1" dirty="0" smtClean="0">
                <a:latin typeface="+mn-lt"/>
              </a:rPr>
              <a:t>Program </a:t>
            </a:r>
            <a:r>
              <a:rPr lang="en-US" sz="4000" b="1" dirty="0" smtClean="0">
                <a:latin typeface="+mn-lt"/>
              </a:rPr>
              <a:t>transplant</a:t>
            </a:r>
            <a:endParaRPr lang="ru-RU" sz="4000" b="1" dirty="0">
              <a:latin typeface="+mn-lt"/>
            </a:endParaRPr>
          </a:p>
        </p:txBody>
      </p:sp>
      <p:pic>
        <p:nvPicPr>
          <p:cNvPr id="6" name="Рисунок 5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67" b="14167"/>
          <a:stretch>
            <a:fillRect/>
          </a:stretch>
        </p:blipFill>
        <p:spPr>
          <a:xfrm>
            <a:off x="137160" y="125758"/>
            <a:ext cx="11743944" cy="47344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18606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158149"/>
          </a:xfrm>
        </p:spPr>
        <p:txBody>
          <a:bodyPr>
            <a:normAutofit/>
          </a:bodyPr>
          <a:lstStyle/>
          <a:p>
            <a:r>
              <a:rPr lang="ro-RO" sz="4000" b="1" dirty="0">
                <a:solidFill>
                  <a:srgbClr val="700000"/>
                </a:solidFill>
                <a:latin typeface="+mn-lt"/>
              </a:rPr>
              <a:t>Dinamica cazurilor de transplant de organe și țesuturi</a:t>
            </a:r>
            <a:endParaRPr lang="ru-RU" sz="4000" b="1" dirty="0">
              <a:solidFill>
                <a:srgbClr val="700000"/>
              </a:solidFill>
              <a:latin typeface="+mn-lt"/>
            </a:endParaRPr>
          </a:p>
        </p:txBody>
      </p:sp>
      <p:graphicFrame>
        <p:nvGraphicFramePr>
          <p:cNvPr id="7" name="Объект 6">
            <a:extLst>
              <a:ext uri="{FF2B5EF4-FFF2-40B4-BE49-F238E27FC236}">
                <a16:creationId xmlns:wpc="http://schemas.microsoft.com/office/word/2010/wordprocessingCanvas" xmlns:mc="http://schemas.openxmlformats.org/markup-compatibility/2006" xmlns:m="http://schemas.openxmlformats.org/officeDocument/2006/math" xmlns:wp14="http://schemas.microsoft.com/office/word/2010/wordprocessingDrawing" xmlns:wp="http://schemas.openxmlformats.org/drawingml/2006/wordprocessingDrawing" xmlns:w14="http://schemas.microsoft.com/office/word/2010/wordml" xmlns:w15="http://schemas.microsoft.com/office/word/2012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6="http://schemas.microsoft.com/office/drawing/2014/main" xmlns:w16se="http://schemas.microsoft.com/office/word/2015/wordml/symex" xmlns:w="http://schemas.openxmlformats.org/wordprocessingml/2006/main" xmlns:w10="urn:schemas-microsoft-com:office:word" xmlns:v="urn:schemas-microsoft-com:vml" xmlns:o="urn:schemas-microsoft-com:office:office" xmlns:cx="http://schemas.microsoft.com/office/drawing/2014/chartex" xmlns="" xmlns:lc="http://schemas.openxmlformats.org/drawingml/2006/lockedCanvas" id="{7D0B41A0-4F2D-47B8-A960-A59CEBFC62A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15304252"/>
              </p:ext>
            </p:extLst>
          </p:nvPr>
        </p:nvGraphicFramePr>
        <p:xfrm>
          <a:off x="1096963" y="1846263"/>
          <a:ext cx="10058400" cy="424364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13287649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50976" y="634075"/>
            <a:ext cx="10058400" cy="1450757"/>
          </a:xfrm>
        </p:spPr>
        <p:txBody>
          <a:bodyPr>
            <a:noAutofit/>
          </a:bodyPr>
          <a:lstStyle/>
          <a:p>
            <a:r>
              <a:rPr lang="en-US" sz="4000" b="1" dirty="0" err="1">
                <a:solidFill>
                  <a:srgbClr val="700000"/>
                </a:solidFill>
              </a:rPr>
              <a:t>Finanțarea</a:t>
            </a:r>
            <a:r>
              <a:rPr lang="en-US" sz="4000" b="1" dirty="0">
                <a:solidFill>
                  <a:srgbClr val="700000"/>
                </a:solidFill>
              </a:rPr>
              <a:t> </a:t>
            </a:r>
            <a:r>
              <a:rPr lang="ro-MD" sz="4000" b="1" dirty="0" smtClean="0">
                <a:solidFill>
                  <a:srgbClr val="700000"/>
                </a:solidFill>
              </a:rPr>
              <a:t>cazurilor </a:t>
            </a:r>
            <a:r>
              <a:rPr lang="en-US" sz="4000" b="1" dirty="0" err="1" smtClean="0">
                <a:solidFill>
                  <a:srgbClr val="700000"/>
                </a:solidFill>
              </a:rPr>
              <a:t>pe</a:t>
            </a:r>
            <a:r>
              <a:rPr lang="en-US" sz="4000" b="1" dirty="0" smtClean="0">
                <a:solidFill>
                  <a:srgbClr val="700000"/>
                </a:solidFill>
              </a:rPr>
              <a:t> </a:t>
            </a:r>
            <a:r>
              <a:rPr lang="ro-RO" sz="4000" b="1" dirty="0">
                <a:solidFill>
                  <a:srgbClr val="700000"/>
                </a:solidFill>
              </a:rPr>
              <a:t>”Programul Național Transplant”</a:t>
            </a:r>
            <a:r>
              <a:rPr lang="ru-RU" sz="4000" b="1" dirty="0">
                <a:solidFill>
                  <a:srgbClr val="700000"/>
                </a:solidFill>
              </a:rPr>
              <a:t/>
            </a:r>
            <a:br>
              <a:rPr lang="ru-RU" sz="4000" b="1" dirty="0">
                <a:solidFill>
                  <a:srgbClr val="700000"/>
                </a:solidFill>
              </a:rPr>
            </a:br>
            <a:endParaRPr lang="ru-RU" sz="4000" b="1" dirty="0">
              <a:solidFill>
                <a:srgbClr val="700000"/>
              </a:solidFill>
            </a:endParaRPr>
          </a:p>
        </p:txBody>
      </p:sp>
      <p:graphicFrame>
        <p:nvGraphicFramePr>
          <p:cNvPr id="4" name="Объект 3">
            <a:extLst>
              <a:ext uri="{FF2B5EF4-FFF2-40B4-BE49-F238E27FC236}">
                <a16:creationId xmlns:wpc="http://schemas.microsoft.com/office/word/2010/wordprocessingCanvas" xmlns:mc="http://schemas.openxmlformats.org/markup-compatibility/2006" xmlns:m="http://schemas.openxmlformats.org/officeDocument/2006/math" xmlns:wp14="http://schemas.microsoft.com/office/word/2010/wordprocessingDrawing" xmlns:wp="http://schemas.openxmlformats.org/drawingml/2006/wordprocessingDrawing" xmlns:w14="http://schemas.microsoft.com/office/word/2010/wordml" xmlns:w15="http://schemas.microsoft.com/office/word/2012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6="http://schemas.microsoft.com/office/drawing/2014/main" xmlns:w16se="http://schemas.microsoft.com/office/word/2015/wordml/symex" xmlns:w="http://schemas.openxmlformats.org/wordprocessingml/2006/main" xmlns:w10="urn:schemas-microsoft-com:office:word" xmlns:v="urn:schemas-microsoft-com:vml" xmlns:o="urn:schemas-microsoft-com:office:office" xmlns:cx="http://schemas.microsoft.com/office/drawing/2014/chartex" xmlns="" xmlns:lc="http://schemas.openxmlformats.org/drawingml/2006/lockedCanvas" id="{085D9009-F8DF-4DE5-A94D-83DB89CFA0C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46104601"/>
              </p:ext>
            </p:extLst>
          </p:nvPr>
        </p:nvGraphicFramePr>
        <p:xfrm>
          <a:off x="1096962" y="1846263"/>
          <a:ext cx="10351325" cy="42985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15610402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39375" y="5171173"/>
            <a:ext cx="10113264" cy="822960"/>
          </a:xfrm>
        </p:spPr>
        <p:txBody>
          <a:bodyPr/>
          <a:lstStyle/>
          <a:p>
            <a:r>
              <a:rPr lang="ro-MD" sz="4000" b="1" dirty="0" smtClean="0">
                <a:latin typeface="+mn-lt"/>
              </a:rPr>
              <a:t>Departamentul de investigații de laborator</a:t>
            </a:r>
            <a:endParaRPr lang="ro-MD" sz="4000" b="1" dirty="0">
              <a:latin typeface="+mn-lt"/>
            </a:endParaRPr>
          </a:p>
        </p:txBody>
      </p:sp>
      <p:pic>
        <p:nvPicPr>
          <p:cNvPr id="3" name="Рисунок 2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49" b="864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51420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975269"/>
          </a:xfrm>
        </p:spPr>
        <p:txBody>
          <a:bodyPr>
            <a:normAutofit/>
          </a:bodyPr>
          <a:lstStyle/>
          <a:p>
            <a:r>
              <a:rPr lang="ro-RO" sz="4000" b="1" dirty="0">
                <a:solidFill>
                  <a:srgbClr val="700000"/>
                </a:solidFill>
                <a:latin typeface="+mn-lt"/>
              </a:rPr>
              <a:t>Dinamica numărului de investigații </a:t>
            </a:r>
            <a:endParaRPr lang="ru-RU" sz="4000" b="1" dirty="0">
              <a:solidFill>
                <a:srgbClr val="700000"/>
              </a:solidFill>
              <a:latin typeface="+mn-lt"/>
            </a:endParaRPr>
          </a:p>
        </p:txBody>
      </p:sp>
      <p:graphicFrame>
        <p:nvGraphicFramePr>
          <p:cNvPr id="7" name="Объект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76186708"/>
              </p:ext>
            </p:extLst>
          </p:nvPr>
        </p:nvGraphicFramePr>
        <p:xfrm>
          <a:off x="1097279" y="1846263"/>
          <a:ext cx="10058083" cy="428021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78974620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902117"/>
          </a:xfrm>
        </p:spPr>
        <p:txBody>
          <a:bodyPr>
            <a:normAutofit/>
          </a:bodyPr>
          <a:lstStyle/>
          <a:p>
            <a:r>
              <a:rPr lang="ro-RO" sz="4000" b="1" dirty="0">
                <a:solidFill>
                  <a:srgbClr val="700000"/>
                </a:solidFill>
                <a:latin typeface="+mn-lt"/>
              </a:rPr>
              <a:t>Dinamica </a:t>
            </a:r>
            <a:r>
              <a:rPr lang="ro-RO" sz="4000" b="1" dirty="0" smtClean="0">
                <a:solidFill>
                  <a:srgbClr val="700000"/>
                </a:solidFill>
                <a:latin typeface="+mn-lt"/>
              </a:rPr>
              <a:t>tipului și numărului </a:t>
            </a:r>
            <a:r>
              <a:rPr lang="ro-RO" sz="4000" b="1" dirty="0">
                <a:solidFill>
                  <a:srgbClr val="700000"/>
                </a:solidFill>
                <a:latin typeface="+mn-lt"/>
              </a:rPr>
              <a:t>de investigații</a:t>
            </a:r>
            <a:endParaRPr lang="ru-RU" sz="4000" dirty="0">
              <a:solidFill>
                <a:srgbClr val="700000"/>
              </a:solidFill>
              <a:latin typeface="+mn-lt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47714953"/>
              </p:ext>
            </p:extLst>
          </p:nvPr>
        </p:nvGraphicFramePr>
        <p:xfrm>
          <a:off x="1096963" y="1846263"/>
          <a:ext cx="10058400" cy="44265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94496785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030133"/>
          </a:xfrm>
        </p:spPr>
        <p:txBody>
          <a:bodyPr>
            <a:normAutofit/>
          </a:bodyPr>
          <a:lstStyle/>
          <a:p>
            <a:r>
              <a:rPr lang="ro-RO" sz="4000" b="1" dirty="0">
                <a:solidFill>
                  <a:srgbClr val="700000"/>
                </a:solidFill>
                <a:latin typeface="+mn-lt"/>
              </a:rPr>
              <a:t>Cazurile pozitive pentru infecții</a:t>
            </a:r>
            <a:endParaRPr lang="ru-RU" sz="4000" dirty="0">
              <a:solidFill>
                <a:srgbClr val="700000"/>
              </a:solidFill>
              <a:latin typeface="+mn-lt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53748583"/>
              </p:ext>
            </p:extLst>
          </p:nvPr>
        </p:nvGraphicFramePr>
        <p:xfrm>
          <a:off x="1316733" y="2084832"/>
          <a:ext cx="9838946" cy="395020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919666"/>
                <a:gridCol w="1234510"/>
                <a:gridCol w="1126113"/>
                <a:gridCol w="1136152"/>
                <a:gridCol w="1192356"/>
                <a:gridCol w="1093997"/>
                <a:gridCol w="1136152"/>
              </a:tblGrid>
              <a:tr h="39641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 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2022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2023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2024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78934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 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 </a:t>
                      </a:r>
                      <a:endParaRPr lang="ru-RU" sz="180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Total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 </a:t>
                      </a:r>
                      <a:endParaRPr lang="ru-RU" sz="180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Pozitive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 </a:t>
                      </a:r>
                      <a:endParaRPr lang="ru-RU" sz="180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Total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 </a:t>
                      </a:r>
                      <a:endParaRPr lang="ru-RU" sz="180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Pozitive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 </a:t>
                      </a:r>
                      <a:endParaRPr lang="ru-RU" sz="180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Total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 </a:t>
                      </a:r>
                      <a:endParaRPr lang="ru-RU" sz="180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Pozitive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</a:tr>
              <a:tr h="78934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 </a:t>
                      </a:r>
                      <a:endParaRPr lang="ru-RU" sz="180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Tuberculoza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597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3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721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4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641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4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b"/>
                </a:tc>
              </a:tr>
              <a:tr h="78934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 </a:t>
                      </a:r>
                      <a:endParaRPr lang="ru-RU" sz="180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HIV/SIDA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6 870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28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7 646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32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7 797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36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b"/>
                </a:tc>
              </a:tr>
              <a:tr h="78934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 </a:t>
                      </a:r>
                      <a:r>
                        <a:rPr lang="it-IT" sz="1800">
                          <a:effectLst/>
                        </a:rPr>
                        <a:t>Clostridium difficile + toxin A și B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18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18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o-RO" sz="1800">
                          <a:effectLst/>
                        </a:rPr>
                        <a:t>280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675" marR="66675" marT="9525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o-RO" sz="1800">
                          <a:effectLst/>
                        </a:rPr>
                        <a:t>103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o-RO" sz="1800">
                          <a:effectLst/>
                        </a:rPr>
                        <a:t>311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675" marR="66675" marT="9525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o-RO" sz="1800">
                          <a:effectLst/>
                        </a:rPr>
                        <a:t>61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</a:tr>
              <a:tr h="39641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o-RO" sz="1800">
                          <a:effectLst/>
                        </a:rPr>
                        <a:t>Teste RPR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o-RO" sz="1800">
                          <a:effectLst/>
                        </a:rPr>
                        <a:t>16 806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o-RO" sz="1800">
                          <a:effectLst/>
                        </a:rPr>
                        <a:t>34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o-RO" sz="1800">
                          <a:effectLst/>
                        </a:rPr>
                        <a:t>17 736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o-RO" sz="1800">
                          <a:effectLst/>
                        </a:rPr>
                        <a:t>69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o-RO" sz="1800">
                          <a:effectLst/>
                        </a:rPr>
                        <a:t>17 461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o-RO" sz="1800" dirty="0">
                          <a:effectLst/>
                        </a:rPr>
                        <a:t>39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b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5863456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66" b="19766"/>
          <a:stretch>
            <a:fillRect/>
          </a:stretch>
        </p:blipFill>
        <p:spPr/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76656" y="5532119"/>
            <a:ext cx="10113264" cy="594360"/>
          </a:xfrm>
        </p:spPr>
        <p:txBody>
          <a:bodyPr>
            <a:noAutofit/>
          </a:bodyPr>
          <a:lstStyle/>
          <a:p>
            <a:r>
              <a:rPr lang="ro-MD" sz="4400" b="1" dirty="0" smtClean="0"/>
              <a:t>Medicina Nucleară</a:t>
            </a:r>
          </a:p>
          <a:p>
            <a:endParaRPr lang="ru-RU" sz="4400" b="1" dirty="0"/>
          </a:p>
        </p:txBody>
      </p:sp>
    </p:spTree>
    <p:extLst>
      <p:ext uri="{BB962C8B-B14F-4D97-AF65-F5344CB8AC3E}">
        <p14:creationId xmlns:p14="http://schemas.microsoft.com/office/powerpoint/2010/main" val="3359621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1515795"/>
          </a:xfrm>
        </p:spPr>
        <p:txBody>
          <a:bodyPr>
            <a:normAutofit/>
          </a:bodyPr>
          <a:lstStyle/>
          <a:p>
            <a:r>
              <a:rPr lang="ro-MD" sz="4000" b="1" dirty="0" smtClean="0">
                <a:latin typeface="+mn-lt"/>
              </a:rPr>
              <a:t>Resurse umane</a:t>
            </a:r>
            <a:endParaRPr lang="ru-RU" sz="4000" b="1" dirty="0">
              <a:latin typeface="+mn-lt"/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457200" y="2682240"/>
            <a:ext cx="3200400" cy="3622964"/>
          </a:xfrm>
        </p:spPr>
        <p:txBody>
          <a:bodyPr>
            <a:norm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ro-MD" sz="2400" dirty="0" smtClean="0"/>
              <a:t>Structura resurselor umane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ro-MD" sz="2400" dirty="0" smtClean="0"/>
              <a:t>Perfecționarea personalului medical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ro-MD" sz="2400" dirty="0" smtClean="0"/>
              <a:t>Flucruația personalului medical</a:t>
            </a:r>
            <a:endParaRPr lang="ru-RU" sz="2400" dirty="0"/>
          </a:p>
        </p:txBody>
      </p:sp>
      <p:graphicFrame>
        <p:nvGraphicFramePr>
          <p:cNvPr id="7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06395364"/>
              </p:ext>
            </p:extLst>
          </p:nvPr>
        </p:nvGraphicFramePr>
        <p:xfrm>
          <a:off x="4541520" y="378535"/>
          <a:ext cx="7482840" cy="32181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9387840" y="191938"/>
            <a:ext cx="2468880" cy="116031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o-MD" sz="1600" b="1" dirty="0" smtClean="0">
                <a:solidFill>
                  <a:schemeClr val="accent3">
                    <a:lumMod val="50000"/>
                  </a:schemeClr>
                </a:solidFill>
              </a:rPr>
              <a:t>Total unuități 2241,25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o-MD" sz="1600" dirty="0" smtClean="0">
                <a:solidFill>
                  <a:schemeClr val="accent3">
                    <a:lumMod val="50000"/>
                  </a:schemeClr>
                </a:solidFill>
              </a:rPr>
              <a:t>Surse CNAM – 2212,75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o-MD" sz="1600" dirty="0" smtClean="0">
                <a:solidFill>
                  <a:schemeClr val="accent3">
                    <a:lumMod val="50000"/>
                  </a:schemeClr>
                </a:solidFill>
              </a:rPr>
              <a:t>Surse contra plată – 25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o-MD" sz="1600" dirty="0" smtClean="0">
                <a:solidFill>
                  <a:schemeClr val="accent3">
                    <a:lumMod val="50000"/>
                  </a:schemeClr>
                </a:solidFill>
              </a:rPr>
              <a:t>Știința - 3,5</a:t>
            </a:r>
            <a:endParaRPr lang="ru-RU" sz="16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541520" y="4127962"/>
            <a:ext cx="7482840" cy="2492990"/>
          </a:xfrm>
          <a:prstGeom prst="rect">
            <a:avLst/>
          </a:prstGeom>
          <a:ln>
            <a:solidFill>
              <a:srgbClr val="700000"/>
            </a:solidFill>
          </a:ln>
        </p:spPr>
        <p:txBody>
          <a:bodyPr wrap="square">
            <a:spAutoFit/>
          </a:bodyPr>
          <a:lstStyle/>
          <a:p>
            <a:pPr marL="342900" lvl="0" indent="-342900">
              <a:lnSpc>
                <a:spcPct val="130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pt-BR" sz="2000" b="1" dirty="0" smtClean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Rata de ocupare cu personal cu medici (angajați de bază) reprezintă </a:t>
            </a:r>
            <a:r>
              <a:rPr lang="pt-BR" sz="2000" dirty="0" smtClean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= 298 persoane fizice / 451 funcții aprobate x100% =</a:t>
            </a:r>
            <a:r>
              <a:rPr lang="pt-BR" sz="2000" b="1" dirty="0" smtClean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66,0%  </a:t>
            </a:r>
            <a:endParaRPr lang="ru-RU" sz="2000" dirty="0" smtClean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30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pt-BR" sz="2000" b="1" dirty="0" smtClean="0">
                <a:effectLst/>
                <a:ea typeface="Times New Roman" panose="02020603050405020304" pitchFamily="18" charset="0"/>
              </a:rPr>
              <a:t>Rata de ocupare cu personal cu asistenți medicali (angajați de bază) reprezintă </a:t>
            </a:r>
            <a:r>
              <a:rPr lang="pt-BR" sz="2000" dirty="0" smtClean="0">
                <a:effectLst/>
                <a:ea typeface="Times New Roman" panose="02020603050405020304" pitchFamily="18" charset="0"/>
              </a:rPr>
              <a:t>= 600 persoane fizice / 797,75 funcții aprobate x 100% =</a:t>
            </a:r>
            <a:r>
              <a:rPr lang="pt-BR" sz="2000" b="1" dirty="0" smtClean="0">
                <a:effectLst/>
                <a:ea typeface="Times New Roman" panose="02020603050405020304" pitchFamily="18" charset="0"/>
              </a:rPr>
              <a:t> 75,2%</a:t>
            </a:r>
            <a:endParaRPr lang="ru-RU" sz="2000" dirty="0">
              <a:effectLst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2003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 err="1">
                <a:solidFill>
                  <a:srgbClr val="700000"/>
                </a:solidFill>
                <a:latin typeface="+mn-lt"/>
              </a:rPr>
              <a:t>Dinamica</a:t>
            </a:r>
            <a:r>
              <a:rPr lang="en-US" sz="4000" b="1" dirty="0">
                <a:solidFill>
                  <a:srgbClr val="700000"/>
                </a:solidFill>
                <a:latin typeface="+mn-lt"/>
              </a:rPr>
              <a:t> </a:t>
            </a:r>
            <a:r>
              <a:rPr lang="en-US" sz="4000" b="1" dirty="0" err="1">
                <a:solidFill>
                  <a:srgbClr val="700000"/>
                </a:solidFill>
                <a:latin typeface="+mn-lt"/>
              </a:rPr>
              <a:t>numărului</a:t>
            </a:r>
            <a:r>
              <a:rPr lang="en-US" sz="4000" b="1" dirty="0">
                <a:solidFill>
                  <a:srgbClr val="700000"/>
                </a:solidFill>
                <a:latin typeface="+mn-lt"/>
              </a:rPr>
              <a:t> total de </a:t>
            </a:r>
            <a:r>
              <a:rPr lang="en-US" sz="4000" b="1" dirty="0" err="1" smtClean="0">
                <a:solidFill>
                  <a:srgbClr val="700000"/>
                </a:solidFill>
                <a:latin typeface="+mn-lt"/>
              </a:rPr>
              <a:t>investigații</a:t>
            </a:r>
            <a:r>
              <a:rPr lang="ro-MD" sz="4000" b="1" dirty="0" smtClean="0">
                <a:solidFill>
                  <a:srgbClr val="700000"/>
                </a:solidFill>
                <a:latin typeface="+mn-lt"/>
              </a:rPr>
              <a:t> la Medicina Nucleară</a:t>
            </a:r>
            <a:endParaRPr lang="ru-RU" sz="4000" b="1" dirty="0">
              <a:solidFill>
                <a:srgbClr val="700000"/>
              </a:solidFill>
              <a:latin typeface="+mn-lt"/>
            </a:endParaRPr>
          </a:p>
        </p:txBody>
      </p:sp>
      <p:graphicFrame>
        <p:nvGraphicFramePr>
          <p:cNvPr id="7" name="Объект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74338742"/>
              </p:ext>
            </p:extLst>
          </p:nvPr>
        </p:nvGraphicFramePr>
        <p:xfrm>
          <a:off x="1096963" y="1846263"/>
          <a:ext cx="10058400" cy="43167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39699810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066709"/>
          </a:xfrm>
        </p:spPr>
        <p:txBody>
          <a:bodyPr>
            <a:normAutofit/>
          </a:bodyPr>
          <a:lstStyle/>
          <a:p>
            <a:r>
              <a:rPr lang="en-US" sz="4000" b="1" dirty="0" err="1">
                <a:solidFill>
                  <a:srgbClr val="700000"/>
                </a:solidFill>
                <a:latin typeface="+mn-lt"/>
              </a:rPr>
              <a:t>Dinamica</a:t>
            </a:r>
            <a:r>
              <a:rPr lang="en-US" sz="4000" b="1" dirty="0">
                <a:solidFill>
                  <a:srgbClr val="700000"/>
                </a:solidFill>
                <a:latin typeface="+mn-lt"/>
              </a:rPr>
              <a:t> </a:t>
            </a:r>
            <a:r>
              <a:rPr lang="en-US" sz="4000" b="1" dirty="0" err="1">
                <a:solidFill>
                  <a:srgbClr val="700000"/>
                </a:solidFill>
                <a:latin typeface="+mn-lt"/>
              </a:rPr>
              <a:t>investigațiilor</a:t>
            </a:r>
            <a:r>
              <a:rPr lang="en-US" sz="4000" b="1" dirty="0">
                <a:solidFill>
                  <a:srgbClr val="700000"/>
                </a:solidFill>
                <a:latin typeface="+mn-lt"/>
              </a:rPr>
              <a:t> </a:t>
            </a:r>
            <a:r>
              <a:rPr lang="en-US" sz="4000" b="1" dirty="0" err="1">
                <a:solidFill>
                  <a:srgbClr val="700000"/>
                </a:solidFill>
                <a:latin typeface="+mn-lt"/>
              </a:rPr>
              <a:t>după</a:t>
            </a:r>
            <a:r>
              <a:rPr lang="en-US" sz="4000" b="1" dirty="0">
                <a:solidFill>
                  <a:srgbClr val="700000"/>
                </a:solidFill>
                <a:latin typeface="+mn-lt"/>
              </a:rPr>
              <a:t> </a:t>
            </a:r>
            <a:r>
              <a:rPr lang="en-US" sz="4000" b="1" dirty="0" err="1">
                <a:solidFill>
                  <a:srgbClr val="700000"/>
                </a:solidFill>
                <a:latin typeface="+mn-lt"/>
              </a:rPr>
              <a:t>tipul</a:t>
            </a:r>
            <a:r>
              <a:rPr lang="en-US" sz="4000" b="1" dirty="0">
                <a:solidFill>
                  <a:srgbClr val="700000"/>
                </a:solidFill>
                <a:latin typeface="+mn-lt"/>
              </a:rPr>
              <a:t> </a:t>
            </a:r>
            <a:r>
              <a:rPr lang="en-US" sz="4000" b="1" dirty="0" err="1">
                <a:solidFill>
                  <a:srgbClr val="700000"/>
                </a:solidFill>
                <a:latin typeface="+mn-lt"/>
              </a:rPr>
              <a:t>acestora</a:t>
            </a:r>
            <a:endParaRPr lang="ru-RU" sz="4000" b="1" dirty="0">
              <a:solidFill>
                <a:srgbClr val="700000"/>
              </a:solidFill>
              <a:latin typeface="+mn-lt"/>
            </a:endParaRPr>
          </a:p>
        </p:txBody>
      </p:sp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3410233402"/>
              </p:ext>
            </p:extLst>
          </p:nvPr>
        </p:nvGraphicFramePr>
        <p:xfrm>
          <a:off x="1097280" y="2043747"/>
          <a:ext cx="10058400" cy="41010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521065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029903" y="5579764"/>
            <a:ext cx="10113264" cy="594360"/>
          </a:xfrm>
        </p:spPr>
        <p:txBody>
          <a:bodyPr>
            <a:noAutofit/>
          </a:bodyPr>
          <a:lstStyle/>
          <a:p>
            <a:r>
              <a:rPr lang="ro-MD" sz="4000" b="1" dirty="0" smtClean="0"/>
              <a:t>Consultații extraspitalicești</a:t>
            </a:r>
          </a:p>
          <a:p>
            <a:endParaRPr lang="ru-RU" sz="4000" b="1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3723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158149"/>
          </a:xfrm>
        </p:spPr>
        <p:txBody>
          <a:bodyPr>
            <a:normAutofit/>
          </a:bodyPr>
          <a:lstStyle/>
          <a:p>
            <a:r>
              <a:rPr lang="ro-RO" sz="4000" b="1" dirty="0">
                <a:solidFill>
                  <a:srgbClr val="700000"/>
                </a:solidFill>
                <a:latin typeface="+mn-lt"/>
              </a:rPr>
              <a:t>Dinamica numărului de consultații solicitate și numărul consultațiilor prestate în alte instituții</a:t>
            </a:r>
            <a:endParaRPr lang="ru-RU" sz="4000" b="1" dirty="0">
              <a:solidFill>
                <a:srgbClr val="700000"/>
              </a:solidFill>
              <a:latin typeface="+mn-lt"/>
            </a:endParaRPr>
          </a:p>
        </p:txBody>
      </p:sp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3555276523"/>
              </p:ext>
            </p:extLst>
          </p:nvPr>
        </p:nvGraphicFramePr>
        <p:xfrm>
          <a:off x="1097280" y="2074227"/>
          <a:ext cx="10058399" cy="410711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95508170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194725"/>
          </a:xfrm>
        </p:spPr>
        <p:txBody>
          <a:bodyPr>
            <a:normAutofit/>
          </a:bodyPr>
          <a:lstStyle/>
          <a:p>
            <a:r>
              <a:rPr lang="ro-RO" sz="4000" b="1" dirty="0">
                <a:solidFill>
                  <a:srgbClr val="700000"/>
                </a:solidFill>
                <a:latin typeface="+mn-lt"/>
              </a:rPr>
              <a:t>Dinamica numărului de consultații prestate de către specialiștii instituției</a:t>
            </a:r>
            <a:endParaRPr lang="ru-RU" sz="4000" b="1" dirty="0">
              <a:solidFill>
                <a:srgbClr val="700000"/>
              </a:solidFill>
              <a:latin typeface="+mn-lt"/>
            </a:endParaRPr>
          </a:p>
        </p:txBody>
      </p:sp>
      <p:graphicFrame>
        <p:nvGraphicFramePr>
          <p:cNvPr id="3" name="Диаграмма 2"/>
          <p:cNvGraphicFramePr/>
          <p:nvPr>
            <p:extLst>
              <p:ext uri="{D42A27DB-BD31-4B8C-83A1-F6EECF244321}">
                <p14:modId xmlns:p14="http://schemas.microsoft.com/office/powerpoint/2010/main" val="1503496959"/>
              </p:ext>
            </p:extLst>
          </p:nvPr>
        </p:nvGraphicFramePr>
        <p:xfrm>
          <a:off x="1097280" y="2173922"/>
          <a:ext cx="10058400" cy="41537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50492663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048421"/>
          </a:xfrm>
        </p:spPr>
        <p:txBody>
          <a:bodyPr>
            <a:normAutofit/>
          </a:bodyPr>
          <a:lstStyle/>
          <a:p>
            <a:r>
              <a:rPr lang="ro-RO" sz="4000" b="1" dirty="0">
                <a:solidFill>
                  <a:srgbClr val="700000"/>
                </a:solidFill>
                <a:latin typeface="+mn-lt"/>
              </a:rPr>
              <a:t>Dinamica numărului de consultații solicitate </a:t>
            </a:r>
            <a:endParaRPr lang="ru-RU" sz="4000" b="1" dirty="0">
              <a:solidFill>
                <a:srgbClr val="700000"/>
              </a:solidFill>
              <a:latin typeface="+mn-lt"/>
            </a:endParaRPr>
          </a:p>
        </p:txBody>
      </p:sp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3361177524"/>
              </p:ext>
            </p:extLst>
          </p:nvPr>
        </p:nvGraphicFramePr>
        <p:xfrm>
          <a:off x="1097280" y="1760537"/>
          <a:ext cx="10058400" cy="44756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76877997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1814733"/>
          </a:xfrm>
        </p:spPr>
        <p:txBody>
          <a:bodyPr>
            <a:normAutofit/>
          </a:bodyPr>
          <a:lstStyle/>
          <a:p>
            <a:r>
              <a:rPr lang="ro-MD" sz="4000" b="1" dirty="0" smtClean="0">
                <a:latin typeface="+mn-lt"/>
              </a:rPr>
              <a:t>Siguranța serviciilor medicale</a:t>
            </a:r>
            <a:endParaRPr lang="ru-RU" sz="4000" b="1" dirty="0">
              <a:latin typeface="+mn-lt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ro-MD" sz="2000" dirty="0" smtClean="0"/>
              <a:t>Infecții asociate asistenței medicale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ro-MD" sz="2000" dirty="0" smtClean="0"/>
              <a:t>Sistemul de farmacovigilență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ro-MD" sz="2000" dirty="0" smtClean="0"/>
              <a:t>Sistemul de hemovigilență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ro-MD" sz="2000" dirty="0" smtClean="0"/>
              <a:t>Sistemul de </a:t>
            </a:r>
            <a:r>
              <a:rPr lang="en-US" sz="2000" dirty="0" err="1" smtClean="0"/>
              <a:t>vigilen</a:t>
            </a:r>
            <a:r>
              <a:rPr lang="ro-MD" sz="2000" dirty="0" smtClean="0"/>
              <a:t>ță</a:t>
            </a:r>
            <a:r>
              <a:rPr lang="en-US" sz="2000" dirty="0" smtClean="0"/>
              <a:t> a </a:t>
            </a:r>
            <a:r>
              <a:rPr lang="en-US" sz="2000" dirty="0" err="1" smtClean="0"/>
              <a:t>dispozitivelor</a:t>
            </a:r>
            <a:r>
              <a:rPr lang="en-US" sz="2000" dirty="0" smtClean="0"/>
              <a:t> </a:t>
            </a:r>
            <a:r>
              <a:rPr lang="en-US" sz="2000" dirty="0" err="1" smtClean="0"/>
              <a:t>medicale</a:t>
            </a:r>
            <a:endParaRPr lang="ro-MD" sz="2000" dirty="0" smtClean="0"/>
          </a:p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2867" y="83127"/>
            <a:ext cx="7639396" cy="6774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6660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030133"/>
          </a:xfrm>
        </p:spPr>
        <p:txBody>
          <a:bodyPr>
            <a:normAutofit/>
          </a:bodyPr>
          <a:lstStyle/>
          <a:p>
            <a:r>
              <a:rPr lang="ro-RO" sz="4000" b="1" dirty="0">
                <a:solidFill>
                  <a:srgbClr val="700000"/>
                </a:solidFill>
                <a:latin typeface="+mn-lt"/>
              </a:rPr>
              <a:t>Ponderea formelor nosologice de IAAM</a:t>
            </a:r>
            <a:endParaRPr lang="ru-RU" sz="4000" dirty="0">
              <a:solidFill>
                <a:srgbClr val="700000"/>
              </a:solidFill>
              <a:latin typeface="+mn-lt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1097282" y="2029970"/>
          <a:ext cx="10058397" cy="4242814"/>
        </p:xfrm>
        <a:graphic>
          <a:graphicData uri="http://schemas.openxmlformats.org/drawingml/2006/table">
            <a:tbl>
              <a:tblPr firstRow="1" firstCol="1" bandRow="1">
                <a:tableStyleId>{93296810-A885-4BE3-A3E7-6D5BEEA58F35}</a:tableStyleId>
              </a:tblPr>
              <a:tblGrid>
                <a:gridCol w="1789935"/>
                <a:gridCol w="1409374"/>
                <a:gridCol w="1409374"/>
                <a:gridCol w="1409374"/>
                <a:gridCol w="1281522"/>
                <a:gridCol w="1355437"/>
                <a:gridCol w="1403381"/>
              </a:tblGrid>
              <a:tr h="28862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o-RO" sz="1600">
                          <a:effectLst/>
                        </a:rPr>
                        <a:t> 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o-RO" sz="1600">
                          <a:effectLst/>
                        </a:rPr>
                        <a:t>2023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o-RO" sz="1600">
                          <a:effectLst/>
                        </a:rPr>
                        <a:t>2024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3155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o-RO" sz="1600">
                          <a:effectLst/>
                        </a:rPr>
                        <a:t> 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o-RO" sz="1600">
                          <a:effectLst/>
                        </a:rPr>
                        <a:t>Nr.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o-RO" sz="1600">
                          <a:effectLst/>
                        </a:rPr>
                        <a:t>%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o-RO" sz="1600">
                          <a:effectLst/>
                        </a:rPr>
                        <a:t>Nr.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o-RO" sz="1600">
                          <a:effectLst/>
                        </a:rPr>
                        <a:t>%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o-RO" sz="1600">
                          <a:effectLst/>
                        </a:rPr>
                        <a:t>Nr IAAm de import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o-RO" sz="1600">
                          <a:effectLst/>
                        </a:rPr>
                        <a:t>SCR, nr. Abs.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0979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o-RO" sz="1600">
                          <a:effectLst/>
                        </a:rPr>
                        <a:t>Pneumonie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o-RO" sz="1600">
                          <a:effectLst/>
                        </a:rPr>
                        <a:t>179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o-RO" sz="1600">
                          <a:effectLst/>
                        </a:rPr>
                        <a:t>44,52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o-RO" sz="1600">
                          <a:effectLst/>
                        </a:rPr>
                        <a:t>560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o-RO" sz="1600">
                          <a:effectLst/>
                        </a:rPr>
                        <a:t>46,17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o-RO" sz="1600">
                          <a:effectLst/>
                        </a:rPr>
                        <a:t>127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o-RO" sz="1600">
                          <a:effectLst/>
                        </a:rPr>
                        <a:t>433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53155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o-RO" sz="1600">
                          <a:effectLst/>
                        </a:rPr>
                        <a:t>UTI: infecția tractului urinar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o-RO" sz="1600">
                          <a:effectLst/>
                        </a:rPr>
                        <a:t>66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o-RO" sz="1600">
                          <a:effectLst/>
                        </a:rPr>
                        <a:t>16,41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o-RO" sz="1600">
                          <a:effectLst/>
                        </a:rPr>
                        <a:t>206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o-RO" sz="1600">
                          <a:effectLst/>
                        </a:rPr>
                        <a:t>16,98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o-RO" sz="1600">
                          <a:effectLst/>
                        </a:rPr>
                        <a:t>32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o-RO" sz="1600">
                          <a:effectLst/>
                        </a:rPr>
                        <a:t>174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0979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o-RO" sz="1600">
                          <a:effectLst/>
                        </a:rPr>
                        <a:t>BSI: Septicemie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o-RO" sz="1600">
                          <a:effectLst/>
                        </a:rPr>
                        <a:t>61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o-RO" sz="1600">
                          <a:effectLst/>
                        </a:rPr>
                        <a:t>15,17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o-RO" sz="1600">
                          <a:effectLst/>
                        </a:rPr>
                        <a:t>228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o-RO" sz="1600">
                          <a:effectLst/>
                        </a:rPr>
                        <a:t>18,80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o-RO" sz="1600">
                          <a:effectLst/>
                        </a:rPr>
                        <a:t>51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o-RO" sz="1600">
                          <a:effectLst/>
                        </a:rPr>
                        <a:t>177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60900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o-RO" sz="1600">
                          <a:effectLst/>
                        </a:rPr>
                        <a:t>Infecții de situs chirurgical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o-RO" sz="1600">
                          <a:effectLst/>
                        </a:rPr>
                        <a:t>40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o-RO" sz="1600">
                          <a:effectLst/>
                        </a:rPr>
                        <a:t>9,95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o-RO" sz="1600">
                          <a:effectLst/>
                        </a:rPr>
                        <a:t>168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o-RO" sz="1600">
                          <a:effectLst/>
                        </a:rPr>
                        <a:t>13,85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o-RO" sz="1600">
                          <a:effectLst/>
                        </a:rPr>
                        <a:t>24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o-RO" sz="1600">
                          <a:effectLst/>
                        </a:rPr>
                        <a:t>144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59938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o-RO" sz="1600">
                          <a:effectLst/>
                        </a:rPr>
                        <a:t>Clostridioides difficile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o-RO" sz="1600">
                          <a:effectLst/>
                        </a:rPr>
                        <a:t>42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o-RO" sz="1600">
                          <a:effectLst/>
                        </a:rPr>
                        <a:t>10,44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o-RO" sz="1600">
                          <a:effectLst/>
                        </a:rPr>
                        <a:t>41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o-RO" sz="1600">
                          <a:effectLst/>
                        </a:rPr>
                        <a:t>3,38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o-RO" sz="1600">
                          <a:effectLst/>
                        </a:rPr>
                        <a:t>4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o-RO" sz="1600">
                          <a:effectLst/>
                        </a:rPr>
                        <a:t>37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53155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o-RO" sz="1600">
                          <a:effectLst/>
                        </a:rPr>
                        <a:t>Altele</a:t>
                      </a:r>
                      <a:endParaRPr lang="ru-RU" sz="160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o-RO" sz="1600">
                          <a:effectLst/>
                        </a:rPr>
                        <a:t> 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o-RO" sz="1600">
                          <a:effectLst/>
                        </a:rPr>
                        <a:t>14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o-RO" sz="1600">
                          <a:effectLst/>
                        </a:rPr>
                        <a:t> 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o-RO" sz="1600">
                          <a:effectLst/>
                        </a:rPr>
                        <a:t>10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o-RO" sz="1600">
                          <a:effectLst/>
                        </a:rPr>
                        <a:t> 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o-RO" sz="1600">
                          <a:effectLst/>
                        </a:rPr>
                        <a:t>5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o-RO" sz="1600">
                          <a:effectLst/>
                        </a:rPr>
                        <a:t> 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53155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o-RO" sz="1600">
                          <a:effectLst/>
                        </a:rPr>
                        <a:t>Total</a:t>
                      </a:r>
                      <a:endParaRPr lang="ru-RU" sz="160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o-RO" sz="1600">
                          <a:effectLst/>
                        </a:rPr>
                        <a:t> 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o-RO" sz="1600">
                          <a:effectLst/>
                        </a:rPr>
                        <a:t>802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o-RO" sz="1600">
                          <a:effectLst/>
                        </a:rPr>
                        <a:t> 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o-RO" sz="1600">
                          <a:effectLst/>
                        </a:rPr>
                        <a:t>1213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o-RO" sz="1600">
                          <a:effectLst/>
                        </a:rPr>
                        <a:t>-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o-RO" sz="1600">
                          <a:effectLst/>
                        </a:rPr>
                        <a:t>243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o-RO" sz="1600" dirty="0">
                          <a:effectLst/>
                        </a:rPr>
                        <a:t>970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6569697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030133"/>
          </a:xfrm>
        </p:spPr>
        <p:txBody>
          <a:bodyPr>
            <a:normAutofit/>
          </a:bodyPr>
          <a:lstStyle/>
          <a:p>
            <a:r>
              <a:rPr lang="ro-RO" sz="4000" b="1" dirty="0">
                <a:solidFill>
                  <a:srgbClr val="700000"/>
                </a:solidFill>
                <a:latin typeface="+mn-lt"/>
              </a:rPr>
              <a:t>Tabloul microbiologic al IAAM </a:t>
            </a:r>
            <a:endParaRPr lang="ru-RU" sz="4000" b="1" dirty="0">
              <a:solidFill>
                <a:srgbClr val="700000"/>
              </a:solidFill>
              <a:latin typeface="+mn-lt"/>
            </a:endParaRPr>
          </a:p>
        </p:txBody>
      </p:sp>
      <p:graphicFrame>
        <p:nvGraphicFramePr>
          <p:cNvPr id="3" name="Диаграмма 2"/>
          <p:cNvGraphicFramePr/>
          <p:nvPr/>
        </p:nvGraphicFramePr>
        <p:xfrm>
          <a:off x="1097280" y="1828800"/>
          <a:ext cx="10058400" cy="42611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19900164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920405"/>
          </a:xfrm>
        </p:spPr>
        <p:txBody>
          <a:bodyPr>
            <a:normAutofit/>
          </a:bodyPr>
          <a:lstStyle/>
          <a:p>
            <a:r>
              <a:rPr lang="ro-RO" sz="4000" b="1" dirty="0">
                <a:solidFill>
                  <a:srgbClr val="700000"/>
                </a:solidFill>
                <a:latin typeface="+mn-lt"/>
              </a:rPr>
              <a:t>Raportarea infecțiilor în instituție</a:t>
            </a:r>
            <a:endParaRPr lang="ru-RU" sz="4000" dirty="0">
              <a:solidFill>
                <a:srgbClr val="700000"/>
              </a:solidFill>
              <a:latin typeface="+mn-lt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969263" y="1956816"/>
          <a:ext cx="10186415" cy="3986783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2037283"/>
                <a:gridCol w="2037283"/>
                <a:gridCol w="2037283"/>
                <a:gridCol w="2037283"/>
                <a:gridCol w="2037283"/>
              </a:tblGrid>
              <a:tr h="488925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o-RO" sz="1800">
                          <a:effectLst/>
                        </a:rPr>
                        <a:t> 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o-RO" sz="1800">
                          <a:effectLst/>
                        </a:rPr>
                        <a:t>2021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o-RO" sz="1800">
                          <a:effectLst/>
                        </a:rPr>
                        <a:t>2022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o-RO" sz="1800">
                          <a:effectLst/>
                        </a:rPr>
                        <a:t>2023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o-RO" sz="1800">
                          <a:effectLst/>
                        </a:rPr>
                        <a:t>2024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/>
                </a:tc>
              </a:tr>
              <a:tr h="767512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o-RO" sz="1800">
                          <a:effectLst/>
                        </a:rPr>
                        <a:t>HIV/SIDA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o-RO" sz="1800">
                          <a:effectLst/>
                        </a:rPr>
                        <a:t>13 (2 cazuri primare)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o-RO" sz="1800">
                          <a:effectLst/>
                        </a:rPr>
                        <a:t>25 (13 cazuri primare)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o-RO" sz="1800">
                          <a:effectLst/>
                        </a:rPr>
                        <a:t>28 (9 cazuri primare)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o-RO" sz="1800">
                          <a:effectLst/>
                        </a:rPr>
                        <a:t>24(8 cazuri primare)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/>
                </a:tc>
              </a:tr>
              <a:tr h="767512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o-RO" sz="1800">
                          <a:effectLst/>
                        </a:rPr>
                        <a:t>Hepatite virale primar depistate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o-RO" sz="1800">
                          <a:effectLst/>
                        </a:rPr>
                        <a:t>2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o-RO" sz="1800">
                          <a:effectLst/>
                        </a:rPr>
                        <a:t>2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o-RO" sz="1800">
                          <a:effectLst/>
                        </a:rPr>
                        <a:t>2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o-RO" sz="1800">
                          <a:effectLst/>
                        </a:rPr>
                        <a:t>2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/>
                </a:tc>
              </a:tr>
              <a:tr h="42781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o-RO" sz="1800">
                          <a:effectLst/>
                        </a:rPr>
                        <a:t>Echinococcoza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o-RO" sz="1800">
                          <a:effectLst/>
                        </a:rPr>
                        <a:t>17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o-RO" sz="1800">
                          <a:effectLst/>
                        </a:rPr>
                        <a:t>46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o-RO" sz="1800">
                          <a:effectLst/>
                        </a:rPr>
                        <a:t>63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o-RO" sz="1800">
                          <a:effectLst/>
                        </a:rPr>
                        <a:t>58 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/>
                </a:tc>
              </a:tr>
              <a:tr h="767512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o-RO" sz="1800">
                          <a:effectLst/>
                        </a:rPr>
                        <a:t>TBC primar depistată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o-RO" sz="1800">
                          <a:effectLst/>
                        </a:rPr>
                        <a:t>1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o-RO" sz="1800">
                          <a:effectLst/>
                        </a:rPr>
                        <a:t>4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o-RO" sz="1800">
                          <a:effectLst/>
                        </a:rPr>
                        <a:t>13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o-RO" sz="1800">
                          <a:effectLst/>
                        </a:rPr>
                        <a:t> 2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/>
                </a:tc>
              </a:tr>
              <a:tr h="767512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o-RO" sz="1800">
                          <a:effectLst/>
                        </a:rPr>
                        <a:t>Enterocolită prin Cl. difficile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o-RO" sz="1800">
                          <a:effectLst/>
                        </a:rPr>
                        <a:t>362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o-RO" sz="1800">
                          <a:effectLst/>
                        </a:rPr>
                        <a:t>139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o-RO" sz="1800">
                          <a:effectLst/>
                        </a:rPr>
                        <a:t>103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o-RO" sz="1800" dirty="0">
                          <a:effectLst/>
                        </a:rPr>
                        <a:t> 61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912989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947837"/>
          </a:xfrm>
        </p:spPr>
        <p:txBody>
          <a:bodyPr>
            <a:normAutofit/>
          </a:bodyPr>
          <a:lstStyle/>
          <a:p>
            <a:r>
              <a:rPr lang="ro-RO" sz="4000" b="1" dirty="0">
                <a:solidFill>
                  <a:srgbClr val="700000"/>
                </a:solidFill>
                <a:latin typeface="+mn-lt"/>
              </a:rPr>
              <a:t>Rata de îndeplinire a planului anual de instruiri</a:t>
            </a:r>
            <a:endParaRPr lang="ru-RU" sz="4000" dirty="0">
              <a:solidFill>
                <a:srgbClr val="700000"/>
              </a:solidFill>
              <a:latin typeface="+mn-lt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33824262"/>
              </p:ext>
            </p:extLst>
          </p:nvPr>
        </p:nvGraphicFramePr>
        <p:xfrm>
          <a:off x="1097282" y="2011680"/>
          <a:ext cx="10058399" cy="414528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814457"/>
                <a:gridCol w="903380"/>
                <a:gridCol w="813908"/>
                <a:gridCol w="813908"/>
                <a:gridCol w="903380"/>
                <a:gridCol w="904342"/>
                <a:gridCol w="904342"/>
                <a:gridCol w="812946"/>
                <a:gridCol w="1093868"/>
                <a:gridCol w="1093868"/>
              </a:tblGrid>
              <a:tr h="418393">
                <a:tc rowSpan="2"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ro-RO" sz="1800">
                          <a:effectLst/>
                        </a:rPr>
                        <a:t>Categorii de personal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ro-RO" sz="1800">
                          <a:effectLst/>
                        </a:rPr>
                        <a:t>2022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ro-RO" sz="1800">
                          <a:effectLst/>
                        </a:rPr>
                        <a:t>2023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ro-RO" sz="1800">
                          <a:effectLst/>
                        </a:rPr>
                        <a:t>2024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59057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ro-RO" sz="1800">
                          <a:effectLst/>
                        </a:rPr>
                        <a:t>Planificat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vert270"/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ro-RO" sz="1800">
                          <a:effectLst/>
                        </a:rPr>
                        <a:t>Instruiți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vert270"/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ro-RO" sz="1800">
                          <a:effectLst/>
                        </a:rPr>
                        <a:t>Realizare, %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vert270"/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ro-RO" sz="1800">
                          <a:effectLst/>
                        </a:rPr>
                        <a:t>Planificat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vert270"/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ro-RO" sz="1800">
                          <a:effectLst/>
                        </a:rPr>
                        <a:t>Instruiți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vert270"/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ro-RO" sz="1800">
                          <a:effectLst/>
                        </a:rPr>
                        <a:t>Realizare, %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vert270"/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ro-RO" sz="1800">
                          <a:effectLst/>
                        </a:rPr>
                        <a:t>Planificat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vert270"/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ro-RO" sz="1800">
                          <a:effectLst/>
                        </a:rPr>
                        <a:t>Instruiți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vert270"/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ro-RO" sz="1800">
                          <a:effectLst/>
                        </a:rPr>
                        <a:t>Realizare, %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vert270"/>
                </a:tc>
              </a:tr>
              <a:tr h="391334"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ro-RO" sz="1800">
                          <a:effectLst/>
                        </a:rPr>
                        <a:t>Medici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ro-RO" sz="1800">
                          <a:effectLst/>
                        </a:rPr>
                        <a:t>169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ro-RO" sz="1800">
                          <a:effectLst/>
                        </a:rPr>
                        <a:t>166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ro-RO" sz="1800">
                          <a:effectLst/>
                        </a:rPr>
                        <a:t>98,2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ro-RO" sz="1800">
                          <a:effectLst/>
                        </a:rPr>
                        <a:t>175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ro-RO" sz="1800">
                          <a:effectLst/>
                        </a:rPr>
                        <a:t>170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ro-RO" sz="1800">
                          <a:effectLst/>
                        </a:rPr>
                        <a:t>97,1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ro-RO" sz="1800">
                          <a:effectLst/>
                        </a:rPr>
                        <a:t>198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ro-RO" sz="1800">
                          <a:effectLst/>
                        </a:rPr>
                        <a:t>190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ro-RO" sz="1800">
                          <a:effectLst/>
                        </a:rPr>
                        <a:t>95,9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817005"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ro-RO" sz="1800">
                          <a:effectLst/>
                        </a:rPr>
                        <a:t>Asistente medicale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ro-RO" sz="1800">
                          <a:effectLst/>
                        </a:rPr>
                        <a:t>225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ro-RO" sz="1800">
                          <a:effectLst/>
                        </a:rPr>
                        <a:t>216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ro-RO" sz="1800">
                          <a:effectLst/>
                        </a:rPr>
                        <a:t>96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ro-RO" sz="1800">
                          <a:effectLst/>
                        </a:rPr>
                        <a:t>175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ro-RO" sz="1800">
                          <a:effectLst/>
                        </a:rPr>
                        <a:t>186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ro-RO" sz="1800">
                          <a:effectLst/>
                        </a:rPr>
                        <a:t>106,2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ro-RO" sz="1800">
                          <a:effectLst/>
                        </a:rPr>
                        <a:t>126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ro-RO" sz="1800">
                          <a:effectLst/>
                        </a:rPr>
                        <a:t>121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ro-RO" sz="1800">
                          <a:effectLst/>
                        </a:rPr>
                        <a:t>96,0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536636"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ro-RO" sz="1800">
                          <a:effectLst/>
                        </a:rPr>
                        <a:t>Infirmiere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ro-RO" sz="1800">
                          <a:effectLst/>
                        </a:rPr>
                        <a:t>-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ro-RO" sz="1800">
                          <a:effectLst/>
                        </a:rPr>
                        <a:t>-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ro-RO" sz="1800">
                          <a:effectLst/>
                        </a:rPr>
                        <a:t>-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ro-RO" sz="1800">
                          <a:effectLst/>
                        </a:rPr>
                        <a:t>-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ro-RO" sz="1800">
                          <a:effectLst/>
                        </a:rPr>
                        <a:t>-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ro-RO" sz="1800">
                          <a:effectLst/>
                        </a:rPr>
                        <a:t>-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ro-RO" sz="1800">
                          <a:effectLst/>
                        </a:rPr>
                        <a:t>15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ro-RO" sz="1800">
                          <a:effectLst/>
                        </a:rPr>
                        <a:t>15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ro-RO" sz="1800">
                          <a:effectLst/>
                        </a:rPr>
                        <a:t>100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91334"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ro-RO" sz="1800">
                          <a:effectLst/>
                        </a:rPr>
                        <a:t>TOTAL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ro-RO" sz="1800">
                          <a:effectLst/>
                        </a:rPr>
                        <a:t>394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ro-RO" sz="1800">
                          <a:effectLst/>
                        </a:rPr>
                        <a:t>382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ro-RO" sz="1800">
                          <a:effectLst/>
                        </a:rPr>
                        <a:t>96,9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ro-RO" sz="1800">
                          <a:effectLst/>
                        </a:rPr>
                        <a:t>350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ro-RO" sz="1800">
                          <a:effectLst/>
                        </a:rPr>
                        <a:t>356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ro-RO" sz="1800">
                          <a:effectLst/>
                        </a:rPr>
                        <a:t>101,7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ro-RO" sz="1800">
                          <a:effectLst/>
                        </a:rPr>
                        <a:t>339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ro-RO" sz="1800">
                          <a:effectLst/>
                        </a:rPr>
                        <a:t>326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ro-RO" sz="1800" dirty="0">
                          <a:effectLst/>
                        </a:rPr>
                        <a:t>96,2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13919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902117"/>
          </a:xfrm>
        </p:spPr>
        <p:txBody>
          <a:bodyPr>
            <a:normAutofit/>
          </a:bodyPr>
          <a:lstStyle/>
          <a:p>
            <a:r>
              <a:rPr lang="ro-MD" sz="4000" b="1" dirty="0" smtClean="0">
                <a:solidFill>
                  <a:srgbClr val="700000"/>
                </a:solidFill>
                <a:latin typeface="+mn-lt"/>
              </a:rPr>
              <a:t>Dinamica de înregistrare a reacțiilor adverse</a:t>
            </a:r>
            <a:endParaRPr lang="ru-RU" sz="4000" b="1" dirty="0">
              <a:solidFill>
                <a:srgbClr val="700000"/>
              </a:solidFill>
              <a:latin typeface="+mn-lt"/>
            </a:endParaRPr>
          </a:p>
        </p:txBody>
      </p:sp>
      <p:graphicFrame>
        <p:nvGraphicFramePr>
          <p:cNvPr id="6" name="Content Placeholder 9">
            <a:extLst>
              <a:ext uri="{FF2B5EF4-FFF2-40B4-BE49-F238E27FC236}">
                <a16:creationId xmlns="" xmlns:a16="http://schemas.microsoft.com/office/drawing/2014/main" id="{9B9ECEF3-CD94-EA10-A38C-413DEB2ED2C9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838200" y="1825625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689755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249589"/>
          </a:xfrm>
        </p:spPr>
        <p:txBody>
          <a:bodyPr>
            <a:normAutofit/>
          </a:bodyPr>
          <a:lstStyle/>
          <a:p>
            <a:r>
              <a:rPr lang="en-US" sz="4000" b="1" dirty="0" err="1">
                <a:solidFill>
                  <a:srgbClr val="700000"/>
                </a:solidFill>
                <a:latin typeface="+mn-lt"/>
              </a:rPr>
              <a:t>Grupe</a:t>
            </a:r>
            <a:r>
              <a:rPr lang="en-US" sz="4000" b="1" dirty="0">
                <a:solidFill>
                  <a:srgbClr val="700000"/>
                </a:solidFill>
                <a:latin typeface="+mn-lt"/>
              </a:rPr>
              <a:t> </a:t>
            </a:r>
            <a:r>
              <a:rPr lang="en-US" sz="4000" b="1" dirty="0" err="1">
                <a:solidFill>
                  <a:srgbClr val="700000"/>
                </a:solidFill>
                <a:latin typeface="+mn-lt"/>
              </a:rPr>
              <a:t>farmacologice</a:t>
            </a:r>
            <a:r>
              <a:rPr lang="en-US" sz="4000" b="1" dirty="0">
                <a:solidFill>
                  <a:srgbClr val="700000"/>
                </a:solidFill>
                <a:latin typeface="+mn-lt"/>
              </a:rPr>
              <a:t> care au </a:t>
            </a:r>
            <a:r>
              <a:rPr lang="en-US" sz="4000" b="1" dirty="0" err="1">
                <a:solidFill>
                  <a:srgbClr val="700000"/>
                </a:solidFill>
                <a:latin typeface="+mn-lt"/>
              </a:rPr>
              <a:t>produs</a:t>
            </a:r>
            <a:r>
              <a:rPr lang="en-US" sz="4000" b="1" dirty="0">
                <a:solidFill>
                  <a:srgbClr val="700000"/>
                </a:solidFill>
                <a:latin typeface="+mn-lt"/>
              </a:rPr>
              <a:t> </a:t>
            </a:r>
            <a:r>
              <a:rPr lang="en-US" sz="4000" b="1" dirty="0" err="1">
                <a:solidFill>
                  <a:srgbClr val="700000"/>
                </a:solidFill>
                <a:latin typeface="+mn-lt"/>
              </a:rPr>
              <a:t>cel</a:t>
            </a:r>
            <a:r>
              <a:rPr lang="en-US" sz="4000" b="1" dirty="0">
                <a:solidFill>
                  <a:srgbClr val="700000"/>
                </a:solidFill>
                <a:latin typeface="+mn-lt"/>
              </a:rPr>
              <a:t> </a:t>
            </a:r>
            <a:r>
              <a:rPr lang="en-US" sz="4000" b="1" dirty="0" err="1">
                <a:solidFill>
                  <a:srgbClr val="700000"/>
                </a:solidFill>
                <a:latin typeface="+mn-lt"/>
              </a:rPr>
              <a:t>mai</a:t>
            </a:r>
            <a:r>
              <a:rPr lang="en-US" sz="4000" b="1" dirty="0">
                <a:solidFill>
                  <a:srgbClr val="700000"/>
                </a:solidFill>
                <a:latin typeface="+mn-lt"/>
              </a:rPr>
              <a:t> </a:t>
            </a:r>
            <a:r>
              <a:rPr lang="en-US" sz="4000" b="1" dirty="0" err="1">
                <a:solidFill>
                  <a:srgbClr val="700000"/>
                </a:solidFill>
                <a:latin typeface="+mn-lt"/>
              </a:rPr>
              <a:t>frecvent</a:t>
            </a:r>
            <a:r>
              <a:rPr lang="en-US" sz="4000" b="1" dirty="0">
                <a:solidFill>
                  <a:srgbClr val="700000"/>
                </a:solidFill>
                <a:latin typeface="+mn-lt"/>
              </a:rPr>
              <a:t> RA</a:t>
            </a:r>
            <a:endParaRPr lang="ru-RU" sz="4000" dirty="0">
              <a:solidFill>
                <a:srgbClr val="700000"/>
              </a:solidFill>
              <a:latin typeface="+mn-lt"/>
            </a:endParaRPr>
          </a:p>
        </p:txBody>
      </p:sp>
      <p:graphicFrame>
        <p:nvGraphicFramePr>
          <p:cNvPr id="3" name="Content Placeholder 7">
            <a:extLst>
              <a:ext uri="{FF2B5EF4-FFF2-40B4-BE49-F238E27FC236}">
                <a16:creationId xmlns="" xmlns:a16="http://schemas.microsoft.com/office/drawing/2014/main" id="{953B3BFB-51DB-FB45-04F7-5536A7C44D45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838200" y="1825625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148943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097279" y="341467"/>
            <a:ext cx="10058400" cy="865541"/>
          </a:xfrm>
        </p:spPr>
        <p:txBody>
          <a:bodyPr>
            <a:normAutofit/>
          </a:bodyPr>
          <a:lstStyle/>
          <a:p>
            <a:r>
              <a:rPr lang="en-US" sz="4000" b="1" dirty="0" err="1">
                <a:solidFill>
                  <a:srgbClr val="700000"/>
                </a:solidFill>
                <a:latin typeface="+mn-lt"/>
              </a:rPr>
              <a:t>Dinamica</a:t>
            </a:r>
            <a:r>
              <a:rPr lang="en-US" sz="4000" b="1" dirty="0">
                <a:solidFill>
                  <a:srgbClr val="700000"/>
                </a:solidFill>
                <a:latin typeface="+mn-lt"/>
              </a:rPr>
              <a:t> DD/100zile pat</a:t>
            </a:r>
            <a:endParaRPr lang="ru-RU" sz="4000" dirty="0">
              <a:solidFill>
                <a:srgbClr val="700000"/>
              </a:solidFill>
              <a:latin typeface="+mn-lt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82168802"/>
              </p:ext>
            </p:extLst>
          </p:nvPr>
        </p:nvGraphicFramePr>
        <p:xfrm>
          <a:off x="1097279" y="2359153"/>
          <a:ext cx="10058400" cy="358444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528570"/>
                <a:gridCol w="2472690"/>
                <a:gridCol w="2528570"/>
                <a:gridCol w="2528570"/>
              </a:tblGrid>
              <a:tr h="40667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200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+mn-lt"/>
                        </a:rPr>
                        <a:t>2022</a:t>
                      </a:r>
                      <a:endParaRPr lang="ru-RU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+mn-lt"/>
                        </a:rPr>
                        <a:t>2023</a:t>
                      </a:r>
                      <a:endParaRPr lang="ru-RU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+mn-lt"/>
                        </a:rPr>
                        <a:t>2024</a:t>
                      </a:r>
                      <a:endParaRPr lang="ru-RU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114438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+mn-lt"/>
                        </a:rPr>
                        <a:t>Grupe AB (clasificarea AWaRe, OMS)</a:t>
                      </a:r>
                      <a:endParaRPr lang="ru-RU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+mn-lt"/>
                        </a:rPr>
                        <a:t>DDD/100 </a:t>
                      </a:r>
                      <a:r>
                        <a:rPr lang="ru-RU" sz="2000" dirty="0" err="1">
                          <a:effectLst/>
                          <a:latin typeface="+mn-lt"/>
                        </a:rPr>
                        <a:t>zile</a:t>
                      </a:r>
                      <a:r>
                        <a:rPr lang="ru-RU" sz="2000" dirty="0">
                          <a:effectLst/>
                          <a:latin typeface="+mn-lt"/>
                        </a:rPr>
                        <a:t> </a:t>
                      </a:r>
                      <a:r>
                        <a:rPr lang="ru-RU" sz="2000" dirty="0" err="1">
                          <a:effectLst/>
                          <a:latin typeface="+mn-lt"/>
                        </a:rPr>
                        <a:t>pat</a:t>
                      </a:r>
                      <a:r>
                        <a:rPr lang="ru-RU" sz="2000" dirty="0">
                          <a:effectLst/>
                          <a:latin typeface="+mn-lt"/>
                        </a:rPr>
                        <a:t> </a:t>
                      </a:r>
                      <a:endParaRPr lang="ru-RU" sz="2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+mn-lt"/>
                        </a:rPr>
                        <a:t>DDD/100 </a:t>
                      </a:r>
                      <a:r>
                        <a:rPr lang="ru-RU" sz="2000" dirty="0" err="1">
                          <a:effectLst/>
                          <a:latin typeface="+mn-lt"/>
                        </a:rPr>
                        <a:t>zile</a:t>
                      </a:r>
                      <a:r>
                        <a:rPr lang="ru-RU" sz="2000" dirty="0">
                          <a:effectLst/>
                          <a:latin typeface="+mn-lt"/>
                        </a:rPr>
                        <a:t> </a:t>
                      </a:r>
                      <a:r>
                        <a:rPr lang="ru-RU" sz="2000" dirty="0" err="1">
                          <a:effectLst/>
                          <a:latin typeface="+mn-lt"/>
                        </a:rPr>
                        <a:t>pat</a:t>
                      </a:r>
                      <a:r>
                        <a:rPr lang="ru-RU" sz="2000" dirty="0">
                          <a:effectLst/>
                          <a:latin typeface="+mn-lt"/>
                        </a:rPr>
                        <a:t> </a:t>
                      </a:r>
                      <a:endParaRPr lang="ru-RU" sz="2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+mn-lt"/>
                        </a:rPr>
                        <a:t>DDD/100 zile pat </a:t>
                      </a:r>
                      <a:endParaRPr lang="ru-RU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40667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+mn-lt"/>
                        </a:rPr>
                        <a:t>Access</a:t>
                      </a:r>
                      <a:endParaRPr lang="ru-RU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+mn-lt"/>
                        </a:rPr>
                        <a:t>12,49</a:t>
                      </a:r>
                      <a:endParaRPr lang="ru-RU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+mn-lt"/>
                        </a:rPr>
                        <a:t>9,26</a:t>
                      </a:r>
                      <a:endParaRPr lang="ru-RU" sz="2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+mn-lt"/>
                        </a:rPr>
                        <a:t>8,54</a:t>
                      </a:r>
                      <a:endParaRPr lang="ru-RU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40667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+mn-lt"/>
                        </a:rPr>
                        <a:t>Watch</a:t>
                      </a:r>
                      <a:endParaRPr lang="ru-RU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+mn-lt"/>
                        </a:rPr>
                        <a:t>24,28</a:t>
                      </a:r>
                      <a:endParaRPr lang="ru-RU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+mn-lt"/>
                        </a:rPr>
                        <a:t>26,87</a:t>
                      </a:r>
                      <a:endParaRPr lang="ru-RU" sz="2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+mn-lt"/>
                        </a:rPr>
                        <a:t>29,78</a:t>
                      </a:r>
                      <a:endParaRPr lang="ru-RU" sz="2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40667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+mn-lt"/>
                        </a:rPr>
                        <a:t>Reserve</a:t>
                      </a:r>
                      <a:endParaRPr lang="ru-RU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+mn-lt"/>
                        </a:rPr>
                        <a:t>0,24</a:t>
                      </a:r>
                      <a:endParaRPr lang="ru-RU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+mn-lt"/>
                        </a:rPr>
                        <a:t>0,3</a:t>
                      </a:r>
                      <a:endParaRPr lang="ru-RU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+mn-lt"/>
                        </a:rPr>
                        <a:t>0,47</a:t>
                      </a:r>
                      <a:endParaRPr lang="ru-RU" sz="2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40667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+mn-lt"/>
                        </a:rPr>
                        <a:t>Not recommended</a:t>
                      </a:r>
                      <a:endParaRPr lang="ru-RU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+mn-lt"/>
                        </a:rPr>
                        <a:t>1,74</a:t>
                      </a:r>
                      <a:endParaRPr lang="ru-RU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+mn-lt"/>
                        </a:rPr>
                        <a:t>2,96</a:t>
                      </a:r>
                      <a:endParaRPr lang="ru-RU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+mn-lt"/>
                        </a:rPr>
                        <a:t>2,08</a:t>
                      </a:r>
                      <a:endParaRPr lang="ru-RU" sz="2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40667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+mn-lt"/>
                        </a:rPr>
                        <a:t>Total</a:t>
                      </a:r>
                      <a:endParaRPr lang="ru-RU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+mn-lt"/>
                        </a:rPr>
                        <a:t>38,75</a:t>
                      </a:r>
                      <a:endParaRPr lang="ru-RU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+mn-lt"/>
                        </a:rPr>
                        <a:t>39,39</a:t>
                      </a:r>
                      <a:endParaRPr lang="ru-RU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+mn-lt"/>
                        </a:rPr>
                        <a:t>40,87</a:t>
                      </a:r>
                      <a:endParaRPr lang="ru-RU" sz="2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3447909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039375" y="5257800"/>
            <a:ext cx="10113264" cy="822960"/>
          </a:xfrm>
        </p:spPr>
        <p:txBody>
          <a:bodyPr/>
          <a:lstStyle/>
          <a:p>
            <a:r>
              <a:rPr lang="ro-MD" sz="4000" b="1" dirty="0" smtClean="0"/>
              <a:t>Cabinetul de transfuzie a sângelui</a:t>
            </a:r>
            <a:endParaRPr lang="ru-RU" sz="4000" b="1" dirty="0"/>
          </a:p>
        </p:txBody>
      </p:sp>
      <p:pic>
        <p:nvPicPr>
          <p:cNvPr id="3" name="Рисунок 2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66" b="1976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73963535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176437"/>
          </a:xfrm>
        </p:spPr>
        <p:txBody>
          <a:bodyPr>
            <a:normAutofit/>
          </a:bodyPr>
          <a:lstStyle/>
          <a:p>
            <a:r>
              <a:rPr lang="ro-RO" sz="4000" b="1" dirty="0">
                <a:solidFill>
                  <a:srgbClr val="700000"/>
                </a:solidFill>
              </a:rPr>
              <a:t>Dinamica numărului de recipienți, transfuzii și reacții posttransfuzionale </a:t>
            </a:r>
            <a:endParaRPr lang="ru-RU" sz="4000" b="1" dirty="0">
              <a:solidFill>
                <a:srgbClr val="700000"/>
              </a:solidFill>
            </a:endParaRPr>
          </a:p>
        </p:txBody>
      </p:sp>
      <p:graphicFrame>
        <p:nvGraphicFramePr>
          <p:cNvPr id="6" name="Диаграмма 5"/>
          <p:cNvGraphicFramePr/>
          <p:nvPr/>
        </p:nvGraphicFramePr>
        <p:xfrm>
          <a:off x="1097280" y="1828800"/>
          <a:ext cx="10204704" cy="44988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728022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938693"/>
          </a:xfrm>
        </p:spPr>
        <p:txBody>
          <a:bodyPr>
            <a:normAutofit/>
          </a:bodyPr>
          <a:lstStyle/>
          <a:p>
            <a:r>
              <a:rPr lang="ro-RO" sz="4000" b="1" dirty="0">
                <a:solidFill>
                  <a:srgbClr val="700000"/>
                </a:solidFill>
                <a:latin typeface="+mn-lt"/>
              </a:rPr>
              <a:t>Volumul de produse sanguine administrat </a:t>
            </a:r>
            <a:endParaRPr lang="ru-RU" sz="4000" dirty="0">
              <a:solidFill>
                <a:srgbClr val="700000"/>
              </a:solidFill>
              <a:latin typeface="+mn-lt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1096963" y="1901952"/>
          <a:ext cx="10058400" cy="429768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257300"/>
                <a:gridCol w="1257300"/>
                <a:gridCol w="1257300"/>
                <a:gridCol w="1257300"/>
                <a:gridCol w="1257300"/>
                <a:gridCol w="1257300"/>
                <a:gridCol w="1257300"/>
                <a:gridCol w="1257300"/>
              </a:tblGrid>
              <a:tr h="31008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666875" algn="l"/>
                        </a:tabLst>
                      </a:pPr>
                      <a:r>
                        <a:rPr lang="ro-MD" sz="1200">
                          <a:effectLst/>
                        </a:rPr>
                        <a:t>Denumirea 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666875" algn="l"/>
                        </a:tabLst>
                      </a:pPr>
                      <a:r>
                        <a:rPr lang="ro-MD" sz="1200">
                          <a:effectLst/>
                        </a:rPr>
                        <a:t>Unitatea măsura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666875" algn="l"/>
                        </a:tabLst>
                      </a:pPr>
                      <a:r>
                        <a:rPr lang="ro-MD" sz="1200">
                          <a:effectLst/>
                        </a:rPr>
                        <a:t>2019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666875" algn="l"/>
                        </a:tabLst>
                      </a:pPr>
                      <a:r>
                        <a:rPr lang="ro-MD" sz="1200">
                          <a:effectLst/>
                        </a:rPr>
                        <a:t>2020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666875" algn="l"/>
                        </a:tabLst>
                      </a:pPr>
                      <a:r>
                        <a:rPr lang="ro-MD" sz="1200">
                          <a:effectLst/>
                        </a:rPr>
                        <a:t>2021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666875" algn="l"/>
                        </a:tabLst>
                      </a:pPr>
                      <a:r>
                        <a:rPr lang="ro-MD" sz="1200">
                          <a:effectLst/>
                        </a:rPr>
                        <a:t>2022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666875" algn="l"/>
                        </a:tabLst>
                      </a:pPr>
                      <a:r>
                        <a:rPr lang="ro-MD" sz="1200">
                          <a:effectLst/>
                        </a:rPr>
                        <a:t>2023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666875" algn="l"/>
                        </a:tabLst>
                      </a:pPr>
                      <a:r>
                        <a:rPr lang="ro-MD" sz="1200">
                          <a:effectLst/>
                        </a:rPr>
                        <a:t>2024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31563"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666875" algn="l"/>
                        </a:tabLst>
                      </a:pPr>
                      <a:r>
                        <a:rPr lang="ro-MD" sz="1200">
                          <a:effectLst/>
                        </a:rPr>
                        <a:t>Toate tipurile de CE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666875" algn="l"/>
                        </a:tabLst>
                      </a:pPr>
                      <a:r>
                        <a:rPr lang="ro-MD" sz="1200">
                          <a:effectLst/>
                        </a:rPr>
                        <a:t>Kg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666875" algn="l"/>
                        </a:tabLst>
                      </a:pPr>
                      <a:r>
                        <a:rPr lang="ro-MD" sz="1200">
                          <a:effectLst/>
                        </a:rPr>
                        <a:t>2505.682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666875" algn="l"/>
                        </a:tabLst>
                      </a:pPr>
                      <a:r>
                        <a:rPr lang="ro-MD" sz="1200">
                          <a:effectLst/>
                        </a:rPr>
                        <a:t>2157.65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666875" algn="l"/>
                        </a:tabLst>
                      </a:pPr>
                      <a:r>
                        <a:rPr lang="ro-MD" sz="1200">
                          <a:effectLst/>
                        </a:rPr>
                        <a:t>2841.151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666875" algn="l"/>
                        </a:tabLst>
                      </a:pPr>
                      <a:r>
                        <a:rPr lang="ro-MD" sz="1200">
                          <a:effectLst/>
                        </a:rPr>
                        <a:t>3341.662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666875" algn="l"/>
                        </a:tabLst>
                      </a:pPr>
                      <a:r>
                        <a:rPr lang="ro-MD" sz="1200">
                          <a:effectLst/>
                        </a:rPr>
                        <a:t>3372.997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666875" algn="l"/>
                        </a:tabLst>
                      </a:pPr>
                      <a:r>
                        <a:rPr lang="ro-MD" sz="1200">
                          <a:effectLst/>
                        </a:rPr>
                        <a:t>3855.092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3156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666875" algn="l"/>
                        </a:tabLst>
                      </a:pPr>
                      <a:r>
                        <a:rPr lang="ro-MD" sz="1200">
                          <a:effectLst/>
                        </a:rPr>
                        <a:t>Unit 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666875" algn="l"/>
                        </a:tabLst>
                      </a:pPr>
                      <a:r>
                        <a:rPr lang="ro-MD" sz="1200">
                          <a:effectLst/>
                        </a:rPr>
                        <a:t>8842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666875" algn="l"/>
                        </a:tabLst>
                      </a:pPr>
                      <a:r>
                        <a:rPr lang="ro-MD" sz="1200">
                          <a:effectLst/>
                        </a:rPr>
                        <a:t>7584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666875" algn="l"/>
                        </a:tabLst>
                      </a:pPr>
                      <a:r>
                        <a:rPr lang="ro-MD" sz="1200">
                          <a:effectLst/>
                        </a:rPr>
                        <a:t>9851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666875" algn="l"/>
                        </a:tabLst>
                      </a:pPr>
                      <a:r>
                        <a:rPr lang="ro-MD" sz="1200">
                          <a:effectLst/>
                        </a:rPr>
                        <a:t>11499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666875" algn="l"/>
                        </a:tabLst>
                      </a:pPr>
                      <a:r>
                        <a:rPr lang="ro-MD" sz="1200">
                          <a:effectLst/>
                        </a:rPr>
                        <a:t>11662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666875" algn="l"/>
                        </a:tabLst>
                      </a:pPr>
                      <a:r>
                        <a:rPr lang="ro-MD" sz="1200">
                          <a:effectLst/>
                        </a:rPr>
                        <a:t>13336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47352"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666875" algn="l"/>
                        </a:tabLst>
                      </a:pPr>
                      <a:r>
                        <a:rPr lang="ro-MD" sz="1200">
                          <a:effectLst/>
                        </a:rPr>
                        <a:t>Toate tipurile de plasma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666875" algn="l"/>
                        </a:tabLst>
                      </a:pPr>
                      <a:r>
                        <a:rPr lang="ro-MD" sz="1200">
                          <a:effectLst/>
                        </a:rPr>
                        <a:t>Kg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666875" algn="l"/>
                        </a:tabLst>
                      </a:pPr>
                      <a:r>
                        <a:rPr lang="ro-MD" sz="1200">
                          <a:effectLst/>
                        </a:rPr>
                        <a:t>4151.585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666875" algn="l"/>
                        </a:tabLst>
                      </a:pPr>
                      <a:r>
                        <a:rPr lang="ro-MD" sz="1200">
                          <a:effectLst/>
                        </a:rPr>
                        <a:t>4483.470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666875" algn="l"/>
                        </a:tabLst>
                      </a:pPr>
                      <a:r>
                        <a:rPr lang="ro-MD" sz="1200">
                          <a:effectLst/>
                        </a:rPr>
                        <a:t>5309.165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666875" algn="l"/>
                        </a:tabLst>
                      </a:pPr>
                      <a:r>
                        <a:rPr lang="ro-MD" sz="1200">
                          <a:effectLst/>
                        </a:rPr>
                        <a:t>4229.915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666875" algn="l"/>
                        </a:tabLst>
                      </a:pPr>
                      <a:r>
                        <a:rPr lang="ro-MD" sz="1200">
                          <a:effectLst/>
                        </a:rPr>
                        <a:t>4187.089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666875" algn="l"/>
                        </a:tabLst>
                      </a:pPr>
                      <a:r>
                        <a:rPr lang="ro-MD" sz="1200">
                          <a:effectLst/>
                        </a:rPr>
                        <a:t>4847.255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1577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666875" algn="l"/>
                        </a:tabLst>
                      </a:pPr>
                      <a:r>
                        <a:rPr lang="ro-MD" sz="1200">
                          <a:effectLst/>
                        </a:rPr>
                        <a:t>Unit 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666875" algn="l"/>
                        </a:tabLst>
                      </a:pPr>
                      <a:r>
                        <a:rPr lang="ro-MD" sz="1200">
                          <a:effectLst/>
                        </a:rPr>
                        <a:t>12890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666875" algn="l"/>
                        </a:tabLst>
                      </a:pPr>
                      <a:r>
                        <a:rPr lang="ro-MD" sz="1200">
                          <a:effectLst/>
                        </a:rPr>
                        <a:t>15259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666875" algn="l"/>
                        </a:tabLst>
                      </a:pPr>
                      <a:r>
                        <a:rPr lang="ro-MD" sz="1200">
                          <a:effectLst/>
                        </a:rPr>
                        <a:t>17919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666875" algn="l"/>
                        </a:tabLst>
                      </a:pPr>
                      <a:r>
                        <a:rPr lang="ro-MD" sz="1200">
                          <a:effectLst/>
                        </a:rPr>
                        <a:t>14087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666875" algn="l"/>
                        </a:tabLst>
                      </a:pPr>
                      <a:r>
                        <a:rPr lang="ro-MD" sz="1200">
                          <a:effectLst/>
                        </a:rPr>
                        <a:t>13877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666875" algn="l"/>
                        </a:tabLst>
                      </a:pPr>
                      <a:r>
                        <a:rPr lang="ro-MD" sz="1200">
                          <a:effectLst/>
                        </a:rPr>
                        <a:t>16851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63140"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666875" algn="l"/>
                        </a:tabLst>
                      </a:pPr>
                      <a:r>
                        <a:rPr lang="ro-MD" sz="1200">
                          <a:effectLst/>
                        </a:rPr>
                        <a:t>Concentrat plachetar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666875" algn="l"/>
                        </a:tabLst>
                      </a:pPr>
                      <a:r>
                        <a:rPr lang="ro-MD" sz="1200">
                          <a:effectLst/>
                        </a:rPr>
                        <a:t>Kg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666875" algn="l"/>
                        </a:tabLst>
                      </a:pPr>
                      <a:r>
                        <a:rPr lang="ro-MD" sz="1200">
                          <a:effectLst/>
                        </a:rPr>
                        <a:t>151.299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666875" algn="l"/>
                        </a:tabLst>
                      </a:pPr>
                      <a:r>
                        <a:rPr lang="ro-MD" sz="1200">
                          <a:effectLst/>
                        </a:rPr>
                        <a:t>135.957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666875" algn="l"/>
                        </a:tabLst>
                      </a:pPr>
                      <a:r>
                        <a:rPr lang="ro-MD" sz="1200">
                          <a:effectLst/>
                        </a:rPr>
                        <a:t>229.960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666875" algn="l"/>
                        </a:tabLst>
                      </a:pPr>
                      <a:r>
                        <a:rPr lang="ro-MD" sz="1200">
                          <a:effectLst/>
                        </a:rPr>
                        <a:t>341.403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666875" algn="l"/>
                        </a:tabLst>
                      </a:pPr>
                      <a:r>
                        <a:rPr lang="ro-MD" sz="1200">
                          <a:effectLst/>
                        </a:rPr>
                        <a:t>291.851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666875" algn="l"/>
                        </a:tabLst>
                      </a:pPr>
                      <a:r>
                        <a:rPr lang="ro-MD" sz="1200">
                          <a:effectLst/>
                        </a:rPr>
                        <a:t>292.486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1008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666875" algn="l"/>
                        </a:tabLst>
                      </a:pPr>
                      <a:r>
                        <a:rPr lang="ro-MD" sz="1200">
                          <a:effectLst/>
                        </a:rPr>
                        <a:t>Doze 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666875" algn="l"/>
                        </a:tabLst>
                      </a:pPr>
                      <a:r>
                        <a:rPr lang="ro-MD" sz="1200">
                          <a:effectLst/>
                        </a:rPr>
                        <a:t>805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666875" algn="l"/>
                        </a:tabLst>
                      </a:pPr>
                      <a:r>
                        <a:rPr lang="ro-MD" sz="1200">
                          <a:effectLst/>
                        </a:rPr>
                        <a:t>728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666875" algn="l"/>
                        </a:tabLst>
                      </a:pPr>
                      <a:r>
                        <a:rPr lang="ro-MD" sz="1200">
                          <a:effectLst/>
                        </a:rPr>
                        <a:t>1267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666875" algn="l"/>
                        </a:tabLst>
                      </a:pPr>
                      <a:r>
                        <a:rPr lang="ro-MD" sz="1200">
                          <a:effectLst/>
                        </a:rPr>
                        <a:t>1592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666875" algn="l"/>
                        </a:tabLst>
                      </a:pPr>
                      <a:r>
                        <a:rPr lang="ro-MD" sz="1200">
                          <a:effectLst/>
                        </a:rPr>
                        <a:t>1227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666875" algn="l"/>
                        </a:tabLst>
                      </a:pPr>
                      <a:r>
                        <a:rPr lang="ro-MD" sz="1200">
                          <a:effectLst/>
                        </a:rPr>
                        <a:t>1404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10089"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666875" algn="l"/>
                        </a:tabLst>
                      </a:pPr>
                      <a:r>
                        <a:rPr lang="ro-MD" sz="1200">
                          <a:effectLst/>
                        </a:rPr>
                        <a:t>Crioprecipitat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666875" algn="l"/>
                        </a:tabLst>
                      </a:pPr>
                      <a:r>
                        <a:rPr lang="ro-MD" sz="1200">
                          <a:effectLst/>
                        </a:rPr>
                        <a:t>Kg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666875" algn="l"/>
                        </a:tabLst>
                      </a:pPr>
                      <a:r>
                        <a:rPr lang="ro-MD" sz="1200">
                          <a:effectLst/>
                        </a:rPr>
                        <a:t>96.580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666875" algn="l"/>
                        </a:tabLst>
                      </a:pPr>
                      <a:r>
                        <a:rPr lang="ro-MD" sz="1200">
                          <a:effectLst/>
                        </a:rPr>
                        <a:t>65.740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666875" algn="l"/>
                        </a:tabLst>
                      </a:pPr>
                      <a:r>
                        <a:rPr lang="ro-MD" sz="1200">
                          <a:effectLst/>
                        </a:rPr>
                        <a:t>99.340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666875" algn="l"/>
                        </a:tabLst>
                      </a:pPr>
                      <a:r>
                        <a:rPr lang="ro-MD" sz="1200">
                          <a:effectLst/>
                        </a:rPr>
                        <a:t>135.500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666875" algn="l"/>
                        </a:tabLst>
                      </a:pPr>
                      <a:r>
                        <a:rPr lang="ro-MD" sz="1200">
                          <a:effectLst/>
                        </a:rPr>
                        <a:t>96.060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666875" algn="l"/>
                        </a:tabLst>
                      </a:pPr>
                      <a:r>
                        <a:rPr lang="ro-MD" sz="1200">
                          <a:effectLst/>
                        </a:rPr>
                        <a:t>89.240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1008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666875" algn="l"/>
                        </a:tabLst>
                      </a:pPr>
                      <a:r>
                        <a:rPr lang="ro-MD" sz="1200">
                          <a:effectLst/>
                        </a:rPr>
                        <a:t>Doze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666875" algn="l"/>
                        </a:tabLst>
                      </a:pPr>
                      <a:r>
                        <a:rPr lang="ro-MD" sz="1200">
                          <a:effectLst/>
                        </a:rPr>
                        <a:t>4829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666875" algn="l"/>
                        </a:tabLst>
                      </a:pPr>
                      <a:r>
                        <a:rPr lang="ro-MD" sz="1200">
                          <a:effectLst/>
                        </a:rPr>
                        <a:t>3287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666875" algn="l"/>
                        </a:tabLst>
                      </a:pPr>
                      <a:r>
                        <a:rPr lang="ro-MD" sz="1200">
                          <a:effectLst/>
                        </a:rPr>
                        <a:t>4967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666875" algn="l"/>
                        </a:tabLst>
                      </a:pPr>
                      <a:r>
                        <a:rPr lang="ro-MD" sz="1200">
                          <a:effectLst/>
                        </a:rPr>
                        <a:t>6775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666875" algn="l"/>
                        </a:tabLst>
                      </a:pPr>
                      <a:r>
                        <a:rPr lang="ro-MD" sz="1200">
                          <a:effectLst/>
                        </a:rPr>
                        <a:t>4803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666875" algn="l"/>
                        </a:tabLst>
                      </a:pPr>
                      <a:r>
                        <a:rPr lang="ro-MD" sz="1200">
                          <a:effectLst/>
                        </a:rPr>
                        <a:t>4462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94717"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666875" algn="l"/>
                        </a:tabLst>
                      </a:pPr>
                      <a:r>
                        <a:rPr lang="ro-MD" sz="1200">
                          <a:effectLst/>
                        </a:rPr>
                        <a:t>Albumina 10% (kit)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666875" algn="l"/>
                        </a:tabLst>
                      </a:pPr>
                      <a:r>
                        <a:rPr lang="ro-MD" sz="1200">
                          <a:effectLst/>
                        </a:rPr>
                        <a:t>Kg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666875" algn="l"/>
                        </a:tabLst>
                      </a:pPr>
                      <a:r>
                        <a:rPr lang="ro-MD" sz="1200">
                          <a:effectLst/>
                        </a:rPr>
                        <a:t>353.800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666875" algn="l"/>
                        </a:tabLst>
                      </a:pPr>
                      <a:r>
                        <a:rPr lang="ro-MD" sz="1200">
                          <a:effectLst/>
                        </a:rPr>
                        <a:t>641.700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666875" algn="l"/>
                        </a:tabLst>
                      </a:pPr>
                      <a:r>
                        <a:rPr lang="ro-MD" sz="1200">
                          <a:effectLst/>
                        </a:rPr>
                        <a:t>486.800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666875" algn="l"/>
                        </a:tabLst>
                      </a:pPr>
                      <a:r>
                        <a:rPr lang="ro-MD" sz="1200">
                          <a:effectLst/>
                        </a:rPr>
                        <a:t>323.950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666875" algn="l"/>
                        </a:tabLst>
                      </a:pPr>
                      <a:r>
                        <a:rPr lang="ro-MD" sz="1200">
                          <a:effectLst/>
                        </a:rPr>
                        <a:t>292.800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666875" algn="l"/>
                        </a:tabLst>
                      </a:pPr>
                      <a:r>
                        <a:rPr lang="ro-MD" sz="1200">
                          <a:effectLst/>
                        </a:rPr>
                        <a:t>280.400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1008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666875" algn="l"/>
                        </a:tabLst>
                      </a:pPr>
                      <a:r>
                        <a:rPr lang="ro-MD" sz="1200">
                          <a:effectLst/>
                        </a:rPr>
                        <a:t>Flacoane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666875" algn="l"/>
                        </a:tabLst>
                      </a:pPr>
                      <a:r>
                        <a:rPr lang="ro-MD" sz="1200">
                          <a:effectLst/>
                        </a:rPr>
                        <a:t>2680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666875" algn="l"/>
                        </a:tabLst>
                      </a:pPr>
                      <a:r>
                        <a:rPr lang="ro-MD" sz="1200">
                          <a:effectLst/>
                        </a:rPr>
                        <a:t>5551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666875" algn="l"/>
                        </a:tabLst>
                      </a:pPr>
                      <a:r>
                        <a:rPr lang="en-US" sz="1200">
                          <a:effectLst/>
                        </a:rPr>
                        <a:t>3567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666875" algn="l"/>
                        </a:tabLst>
                      </a:pPr>
                      <a:r>
                        <a:rPr lang="ro-MD" sz="1200">
                          <a:effectLst/>
                        </a:rPr>
                        <a:t>2231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666875" algn="l"/>
                        </a:tabLst>
                      </a:pPr>
                      <a:r>
                        <a:rPr lang="ro-MD" sz="1200">
                          <a:effectLst/>
                        </a:rPr>
                        <a:t>2762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666875" algn="l"/>
                        </a:tabLst>
                      </a:pPr>
                      <a:r>
                        <a:rPr lang="ro-MD" sz="1200">
                          <a:effectLst/>
                        </a:rPr>
                        <a:t>2824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15774"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666875" algn="l"/>
                        </a:tabLst>
                      </a:pPr>
                      <a:r>
                        <a:rPr lang="ro-MD" sz="1200">
                          <a:effectLst/>
                        </a:rPr>
                        <a:t>Albumina 20% (kit)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666875" algn="l"/>
                        </a:tabLst>
                      </a:pPr>
                      <a:r>
                        <a:rPr lang="ro-MD" sz="1200">
                          <a:effectLst/>
                        </a:rPr>
                        <a:t>Kg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666875" algn="l"/>
                        </a:tabLst>
                      </a:pPr>
                      <a:r>
                        <a:rPr lang="ro-MD" sz="1200">
                          <a:effectLst/>
                        </a:rPr>
                        <a:t>92.700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666875" algn="l"/>
                        </a:tabLst>
                      </a:pPr>
                      <a:r>
                        <a:rPr lang="ro-MD" sz="1200">
                          <a:effectLst/>
                        </a:rPr>
                        <a:t>359.950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666875" algn="l"/>
                        </a:tabLst>
                      </a:pPr>
                      <a:r>
                        <a:rPr lang="en-US" sz="1200">
                          <a:effectLst/>
                        </a:rPr>
                        <a:t>226.250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666875" algn="l"/>
                        </a:tabLst>
                      </a:pPr>
                      <a:r>
                        <a:rPr lang="ro-MD" sz="1200">
                          <a:effectLst/>
                        </a:rPr>
                        <a:t>161.900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666875" algn="l"/>
                        </a:tabLst>
                      </a:pPr>
                      <a:r>
                        <a:rPr lang="ro-MD" sz="1200">
                          <a:effectLst/>
                        </a:rPr>
                        <a:t>156.750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666875" algn="l"/>
                        </a:tabLst>
                      </a:pPr>
                      <a:r>
                        <a:rPr lang="ro-MD" sz="1200">
                          <a:effectLst/>
                        </a:rPr>
                        <a:t>237.900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4735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666875" algn="l"/>
                        </a:tabLst>
                      </a:pPr>
                      <a:r>
                        <a:rPr lang="ro-MD" sz="1200">
                          <a:effectLst/>
                        </a:rPr>
                        <a:t>Flacoane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666875" algn="l"/>
                        </a:tabLst>
                      </a:pPr>
                      <a:r>
                        <a:rPr lang="ro-MD" sz="1200">
                          <a:effectLst/>
                        </a:rPr>
                        <a:t>1135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666875" algn="l"/>
                        </a:tabLst>
                      </a:pPr>
                      <a:r>
                        <a:rPr lang="ro-MD" sz="1200">
                          <a:effectLst/>
                        </a:rPr>
                        <a:t>4076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666875" algn="l"/>
                        </a:tabLst>
                      </a:pPr>
                      <a:r>
                        <a:rPr lang="en-US" sz="1200">
                          <a:effectLst/>
                        </a:rPr>
                        <a:t>2496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666875" algn="l"/>
                        </a:tabLst>
                      </a:pPr>
                      <a:r>
                        <a:rPr lang="ro-MD" sz="1200">
                          <a:effectLst/>
                        </a:rPr>
                        <a:t>1974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666875" algn="l"/>
                        </a:tabLst>
                      </a:pPr>
                      <a:r>
                        <a:rPr lang="ro-MD" sz="1200">
                          <a:effectLst/>
                        </a:rPr>
                        <a:t>1845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666875" algn="l"/>
                        </a:tabLst>
                      </a:pPr>
                      <a:r>
                        <a:rPr lang="ro-MD" sz="1200" dirty="0">
                          <a:effectLst/>
                        </a:rPr>
                        <a:t>2441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20769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7279" y="219456"/>
            <a:ext cx="10058400" cy="1207008"/>
          </a:xfrm>
        </p:spPr>
        <p:txBody>
          <a:bodyPr>
            <a:normAutofit/>
          </a:bodyPr>
          <a:lstStyle/>
          <a:p>
            <a:r>
              <a:rPr lang="ro-RO" sz="4000" b="1" dirty="0">
                <a:solidFill>
                  <a:srgbClr val="700000"/>
                </a:solidFill>
                <a:latin typeface="+mn-lt"/>
              </a:rPr>
              <a:t>Activitățile efectuate în cadrul Departamentul de inginerie biomdicală și gaze speciale</a:t>
            </a:r>
            <a:endParaRPr lang="ru-RU" sz="4000" dirty="0">
              <a:solidFill>
                <a:srgbClr val="700000"/>
              </a:solidFill>
              <a:latin typeface="+mn-lt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07036395"/>
              </p:ext>
            </p:extLst>
          </p:nvPr>
        </p:nvGraphicFramePr>
        <p:xfrm>
          <a:off x="1097280" y="2011678"/>
          <a:ext cx="10058399" cy="407822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332527"/>
                <a:gridCol w="1853651"/>
                <a:gridCol w="1957407"/>
                <a:gridCol w="1957407"/>
                <a:gridCol w="1957407"/>
              </a:tblGrid>
              <a:tr h="397363"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 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ro-RO" sz="1800">
                          <a:effectLst/>
                        </a:rPr>
                        <a:t>2021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ro-RO" sz="1800">
                          <a:effectLst/>
                        </a:rPr>
                        <a:t>2022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ro-RO" sz="1800">
                          <a:effectLst/>
                        </a:rPr>
                        <a:t>2023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ro-RO" sz="1800">
                          <a:effectLst/>
                        </a:rPr>
                        <a:t>2024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/>
                </a:tc>
              </a:tr>
              <a:tr h="829591"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ro-RO" sz="1800">
                          <a:effectLst/>
                        </a:rPr>
                        <a:t>Mentenanțe corective efectuate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ro-RO" sz="1800">
                          <a:effectLst/>
                        </a:rPr>
                        <a:t>1984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ro-RO" sz="1800">
                          <a:effectLst/>
                        </a:rPr>
                        <a:t>2688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ro-RO" sz="1800">
                          <a:effectLst/>
                        </a:rPr>
                        <a:t>405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ro-RO" sz="1800">
                          <a:effectLst/>
                        </a:rPr>
                        <a:t>564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/>
                </a:tc>
              </a:tr>
              <a:tr h="829591"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ro-RO" sz="1800">
                          <a:effectLst/>
                        </a:rPr>
                        <a:t>Mentenanțe preventive efectuate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ro-RO" sz="1800">
                          <a:effectLst/>
                        </a:rPr>
                        <a:t>1337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ro-RO" sz="1800">
                          <a:effectLst/>
                        </a:rPr>
                        <a:t>1893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ro-RO" sz="1800">
                          <a:effectLst/>
                        </a:rPr>
                        <a:t>1635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ro-RO" sz="1800">
                          <a:effectLst/>
                        </a:rPr>
                        <a:t>1710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/>
                </a:tc>
              </a:tr>
              <a:tr h="829591"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ro-RO" sz="1800">
                          <a:effectLst/>
                        </a:rPr>
                        <a:t>Verificare metrologice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ro-RO" sz="1800">
                          <a:effectLst/>
                        </a:rPr>
                        <a:t> 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ro-RO" sz="1800">
                          <a:effectLst/>
                        </a:rPr>
                        <a:t>147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ro-RO" sz="1800">
                          <a:effectLst/>
                        </a:rPr>
                        <a:t>237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ro-RO" sz="1800">
                          <a:effectLst/>
                        </a:rPr>
                        <a:t>189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/>
                </a:tc>
              </a:tr>
              <a:tr h="397363"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ro-RO" sz="1800">
                          <a:effectLst/>
                        </a:rPr>
                        <a:t>Verificări periodice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ro-RO" sz="1800">
                          <a:effectLst/>
                        </a:rPr>
                        <a:t> 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ro-RO" sz="1800">
                          <a:effectLst/>
                        </a:rPr>
                        <a:t>552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ro-RO" sz="1800">
                          <a:effectLst/>
                        </a:rPr>
                        <a:t>587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ro-RO" sz="1800">
                          <a:effectLst/>
                        </a:rPr>
                        <a:t>570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/>
                </a:tc>
              </a:tr>
              <a:tr h="397363"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ro-RO" sz="1800">
                          <a:effectLst/>
                        </a:rPr>
                        <a:t>Etalonări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ro-RO" sz="1800">
                          <a:effectLst/>
                        </a:rPr>
                        <a:t> 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ro-RO" sz="1800">
                          <a:effectLst/>
                        </a:rPr>
                        <a:t> 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8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ro-RO" sz="1800">
                          <a:effectLst/>
                        </a:rPr>
                        <a:t>11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/>
                </a:tc>
              </a:tr>
              <a:tr h="397363"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ro-RO" sz="1800">
                          <a:effectLst/>
                        </a:rPr>
                        <a:t>TOTAL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ro-RO" sz="1800">
                          <a:effectLst/>
                        </a:rPr>
                        <a:t> 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ro-RO" sz="1800">
                          <a:effectLst/>
                        </a:rPr>
                        <a:t>5280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ro-RO" sz="1800">
                          <a:effectLst/>
                        </a:rPr>
                        <a:t>2872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ro-RO" sz="1800" dirty="0">
                          <a:effectLst/>
                        </a:rPr>
                        <a:t>3044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51738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1946618"/>
          </a:xfrm>
        </p:spPr>
        <p:txBody>
          <a:bodyPr>
            <a:normAutofit/>
          </a:bodyPr>
          <a:lstStyle/>
          <a:p>
            <a:r>
              <a:rPr lang="ro-MD" sz="4000" b="1" dirty="0" smtClean="0">
                <a:latin typeface="+mn-lt"/>
              </a:rPr>
              <a:t>Aspecte economico-financiare</a:t>
            </a:r>
            <a:endParaRPr lang="ru-RU" sz="4000" b="1" dirty="0">
              <a:latin typeface="+mn-lt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ro-MD" sz="2000" dirty="0" smtClean="0"/>
              <a:t>Venituri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ro-MD" sz="2000" dirty="0" smtClean="0"/>
              <a:t>Cheltuieli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ro-MD" sz="2000" dirty="0" smtClean="0"/>
              <a:t>Slarizarea personalului 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3804350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79417" y="250031"/>
            <a:ext cx="9802091" cy="863661"/>
          </a:xfrm>
        </p:spPr>
        <p:txBody>
          <a:bodyPr/>
          <a:lstStyle/>
          <a:p>
            <a:r>
              <a:rPr lang="x-none" sz="4000" b="1" dirty="0">
                <a:solidFill>
                  <a:srgbClr val="7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lang="en-US" sz="4000" b="1" dirty="0" err="1">
                <a:solidFill>
                  <a:srgbClr val="7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tructur</a:t>
            </a:r>
            <a:r>
              <a:rPr lang="x-none" sz="4000" b="1" dirty="0">
                <a:solidFill>
                  <a:srgbClr val="7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en-US" sz="4000" b="1" dirty="0">
                <a:solidFill>
                  <a:srgbClr val="7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o-RO" sz="4000" b="1" dirty="0">
                <a:solidFill>
                  <a:srgbClr val="7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comparativă a </a:t>
            </a:r>
            <a:r>
              <a:rPr lang="en-US" sz="4000" b="1" dirty="0" err="1">
                <a:solidFill>
                  <a:srgbClr val="7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veniturilor</a:t>
            </a:r>
            <a:r>
              <a:rPr lang="en-US" sz="4000" b="1" dirty="0">
                <a:solidFill>
                  <a:srgbClr val="7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7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acumulate</a:t>
            </a:r>
            <a:endParaRPr lang="ru-RU" b="1" dirty="0">
              <a:solidFill>
                <a:srgbClr val="700000"/>
              </a:solidFill>
              <a:latin typeface="+mn-lt"/>
            </a:endParaRPr>
          </a:p>
        </p:txBody>
      </p:sp>
      <p:graphicFrame>
        <p:nvGraphicFramePr>
          <p:cNvPr id="5" name="Объект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23467935"/>
              </p:ext>
            </p:extLst>
          </p:nvPr>
        </p:nvGraphicFramePr>
        <p:xfrm>
          <a:off x="725714" y="2026713"/>
          <a:ext cx="10655793" cy="411282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849577">
                  <a:extLst>
                    <a:ext uri="{9D8B030D-6E8A-4147-A177-3AD203B41FA5}">
                      <a16:colId xmlns="" xmlns:a16="http://schemas.microsoft.com/office/drawing/2014/main" val="1770995959"/>
                    </a:ext>
                  </a:extLst>
                </a:gridCol>
                <a:gridCol w="1924342">
                  <a:extLst>
                    <a:ext uri="{9D8B030D-6E8A-4147-A177-3AD203B41FA5}">
                      <a16:colId xmlns="" xmlns:a16="http://schemas.microsoft.com/office/drawing/2014/main" val="554134802"/>
                    </a:ext>
                  </a:extLst>
                </a:gridCol>
                <a:gridCol w="1940937">
                  <a:extLst>
                    <a:ext uri="{9D8B030D-6E8A-4147-A177-3AD203B41FA5}">
                      <a16:colId xmlns="" xmlns:a16="http://schemas.microsoft.com/office/drawing/2014/main" val="1451533310"/>
                    </a:ext>
                  </a:extLst>
                </a:gridCol>
                <a:gridCol w="1940937">
                  <a:extLst>
                    <a:ext uri="{9D8B030D-6E8A-4147-A177-3AD203B41FA5}">
                      <a16:colId xmlns="" xmlns:a16="http://schemas.microsoft.com/office/drawing/2014/main" val="2398267789"/>
                    </a:ext>
                  </a:extLst>
                </a:gridCol>
              </a:tblGrid>
              <a:tr h="387704">
                <a:tc rowSpan="2"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SURSE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ro-RO" sz="20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REALIZAT</a:t>
                      </a:r>
                      <a:r>
                        <a:rPr lang="en-US" sz="20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,</a:t>
                      </a:r>
                      <a:r>
                        <a:rPr lang="ro-RO" sz="200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 mii lei </a:t>
                      </a:r>
                      <a:endParaRPr lang="en-US" sz="2000" b="1" i="1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20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ru-RU" sz="20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87533">
                <a:tc vMerge="1"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o-RO" dirty="0" smtClean="0">
                          <a:solidFill>
                            <a:schemeClr val="tx1"/>
                          </a:solidFill>
                        </a:rPr>
                        <a:t>       202</a:t>
                      </a:r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2023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2024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909880904"/>
                  </a:ext>
                </a:extLst>
              </a:tr>
              <a:tr h="387704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 err="1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Fondurile</a:t>
                      </a:r>
                      <a:r>
                        <a:rPr lang="en-US" sz="20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CNAM</a:t>
                      </a:r>
                      <a:endParaRPr lang="en-US" sz="2000" b="1" i="1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o-RO" dirty="0" smtClean="0">
                          <a:solidFill>
                            <a:schemeClr val="tx1"/>
                          </a:solidFill>
                        </a:rPr>
                        <a:t>554 842,0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o-RO" dirty="0" smtClean="0">
                          <a:solidFill>
                            <a:schemeClr val="tx1"/>
                          </a:solidFill>
                        </a:rPr>
                        <a:t>711 651,6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743 607,5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3518152378"/>
                  </a:ext>
                </a:extLst>
              </a:tr>
              <a:tr h="699536">
                <a:tc>
                  <a:txBody>
                    <a:bodyPr/>
                    <a:lstStyle/>
                    <a:p>
                      <a:pPr algn="l" fontAlgn="b"/>
                      <a:r>
                        <a:rPr lang="ro-RO" sz="20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</a:t>
                      </a:r>
                      <a:r>
                        <a:rPr lang="en-US" sz="2000" b="1" u="none" strike="noStrike" dirty="0" err="1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ervicii</a:t>
                      </a:r>
                      <a:r>
                        <a:rPr lang="en-US" sz="20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contra</a:t>
                      </a:r>
                      <a:r>
                        <a:rPr lang="en-US" sz="2000" b="1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0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plat</a:t>
                      </a:r>
                      <a:r>
                        <a:rPr lang="ro-RO" sz="20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ă,  incl. medicale</a:t>
                      </a:r>
                      <a:endParaRPr lang="en-US" sz="2000" b="1" i="1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o-RO" dirty="0" smtClean="0">
                          <a:solidFill>
                            <a:schemeClr val="tx1"/>
                          </a:solidFill>
                        </a:rPr>
                        <a:t>17 446,2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o-RO" dirty="0" smtClean="0">
                          <a:solidFill>
                            <a:schemeClr val="tx1"/>
                          </a:solidFill>
                        </a:rPr>
                        <a:t>20 017,1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o-RO" dirty="0" smtClean="0">
                          <a:solidFill>
                            <a:schemeClr val="tx1"/>
                          </a:solidFill>
                        </a:rPr>
                        <a:t>31 055,0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4271158439"/>
                  </a:ext>
                </a:extLst>
              </a:tr>
              <a:tr h="699536">
                <a:tc>
                  <a:txBody>
                    <a:bodyPr/>
                    <a:lstStyle/>
                    <a:p>
                      <a:pPr algn="l" fontAlgn="b"/>
                      <a:r>
                        <a:rPr lang="ro-RO" sz="20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Program</a:t>
                      </a:r>
                      <a:r>
                        <a:rPr lang="ro-RO" sz="2000" b="1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de dezvoltare</a:t>
                      </a:r>
                      <a:r>
                        <a:rPr lang="en-US" sz="20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MS </a:t>
                      </a:r>
                      <a:r>
                        <a:rPr lang="ro-RO" sz="20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și</a:t>
                      </a:r>
                      <a:r>
                        <a:rPr lang="ro-RO" sz="2000" b="1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CNAM</a:t>
                      </a:r>
                      <a:endParaRPr lang="en-US" sz="20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o-RO" dirty="0" smtClean="0">
                          <a:solidFill>
                            <a:schemeClr val="tx1"/>
                          </a:solidFill>
                        </a:rPr>
                        <a:t> 15 399,9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o-RO" dirty="0" smtClean="0">
                          <a:solidFill>
                            <a:schemeClr val="tx1"/>
                          </a:solidFill>
                        </a:rPr>
                        <a:t>16 831,4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o-RO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2627657023"/>
                  </a:ext>
                </a:extLst>
              </a:tr>
              <a:tr h="387704">
                <a:tc>
                  <a:txBody>
                    <a:bodyPr/>
                    <a:lstStyle/>
                    <a:p>
                      <a:pPr algn="l" fontAlgn="b"/>
                      <a:r>
                        <a:rPr lang="ro-RO" sz="2000" b="1" u="none" strike="noStrike" kern="120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Venituri din </a:t>
                      </a:r>
                      <a:r>
                        <a:rPr lang="en-US" sz="2000" b="1" u="none" strike="noStrike" kern="1200" baseline="0" dirty="0" err="1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loca</a:t>
                      </a:r>
                      <a:r>
                        <a:rPr lang="ro-RO" sz="2000" b="1" u="none" strike="noStrike" kern="120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ți</a:t>
                      </a:r>
                      <a:r>
                        <a:rPr lang="en-US" sz="2000" b="1" u="none" strike="noStrike" kern="1200" baseline="0" dirty="0" err="1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une</a:t>
                      </a:r>
                      <a:endParaRPr lang="en-US" sz="2000" b="1" i="0" u="none" strike="noStrike" kern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o-RO" dirty="0" smtClean="0">
                          <a:solidFill>
                            <a:schemeClr val="tx1"/>
                          </a:solidFill>
                        </a:rPr>
                        <a:t>   4 137,1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o-RO" dirty="0" smtClean="0">
                          <a:solidFill>
                            <a:schemeClr val="tx1"/>
                          </a:solidFill>
                        </a:rPr>
                        <a:t>4 853,2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5 622,4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4261840466"/>
                  </a:ext>
                </a:extLst>
              </a:tr>
              <a:tr h="387704">
                <a:tc>
                  <a:txBody>
                    <a:bodyPr/>
                    <a:lstStyle/>
                    <a:p>
                      <a:pPr algn="l" fontAlgn="b"/>
                      <a:r>
                        <a:rPr lang="ro-RO" sz="2000" b="1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Activitate științifică</a:t>
                      </a:r>
                      <a:endParaRPr lang="en-US" sz="2000" b="1" i="0" u="none" strike="noStrike" kern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o-RO" dirty="0" smtClean="0">
                          <a:solidFill>
                            <a:schemeClr val="tx1"/>
                          </a:solidFill>
                        </a:rPr>
                        <a:t>      838,0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o-RO" dirty="0" smtClean="0">
                          <a:solidFill>
                            <a:schemeClr val="tx1"/>
                          </a:solidFill>
                        </a:rPr>
                        <a:t>646,1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597,0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753603278"/>
                  </a:ext>
                </a:extLst>
              </a:tr>
              <a:tr h="387704">
                <a:tc>
                  <a:txBody>
                    <a:bodyPr/>
                    <a:lstStyle/>
                    <a:p>
                      <a:pPr algn="l" fontAlgn="b"/>
                      <a:r>
                        <a:rPr lang="ro-RO" sz="2000" b="1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Medicamente</a:t>
                      </a:r>
                      <a:r>
                        <a:rPr lang="ro-RO" sz="2000" b="1" i="0" u="none" strike="noStrike" kern="120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centralizate</a:t>
                      </a:r>
                      <a:endParaRPr lang="en-US" sz="2000" b="1" i="0" u="none" strike="noStrike" kern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o-RO" dirty="0" smtClean="0">
                          <a:solidFill>
                            <a:schemeClr val="tx1"/>
                          </a:solidFill>
                        </a:rPr>
                        <a:t>4 525,9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o-RO" dirty="0" smtClean="0">
                          <a:solidFill>
                            <a:schemeClr val="tx1"/>
                          </a:solidFill>
                        </a:rPr>
                        <a:t>5 406,1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23 742,3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590895154"/>
                  </a:ext>
                </a:extLst>
              </a:tr>
              <a:tr h="387704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                        </a:t>
                      </a:r>
                      <a:r>
                        <a:rPr lang="en-US" sz="20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  TOTAL</a:t>
                      </a:r>
                      <a:endParaRPr lang="en-US" sz="2000" b="1" i="1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597 189,1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o-RO" b="1" dirty="0" smtClean="0">
                          <a:solidFill>
                            <a:schemeClr val="tx1"/>
                          </a:solidFill>
                        </a:rPr>
                        <a:t>759 405,5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80</a:t>
                      </a:r>
                      <a:r>
                        <a:rPr lang="ro-RO" b="1" dirty="0" smtClean="0">
                          <a:solidFill>
                            <a:schemeClr val="tx1"/>
                          </a:solidFill>
                        </a:rPr>
                        <a:t>4 624,2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227607033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7656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79417" y="250031"/>
            <a:ext cx="9802091" cy="1325563"/>
          </a:xfrm>
        </p:spPr>
        <p:txBody>
          <a:bodyPr>
            <a:noAutofit/>
          </a:bodyPr>
          <a:lstStyle/>
          <a:p>
            <a:r>
              <a:rPr lang="ro-RO" sz="4000" b="1" dirty="0">
                <a:solidFill>
                  <a:srgbClr val="7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ro-RO" sz="4000" b="1" dirty="0">
                <a:solidFill>
                  <a:srgbClr val="7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4000" b="1" dirty="0" err="1">
                <a:solidFill>
                  <a:srgbClr val="7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Venituri</a:t>
            </a:r>
            <a:r>
              <a:rPr lang="en-US" sz="4000" b="1" dirty="0">
                <a:solidFill>
                  <a:srgbClr val="7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din </a:t>
            </a:r>
            <a:r>
              <a:rPr lang="en-US" sz="4000" b="1" dirty="0" err="1">
                <a:solidFill>
                  <a:srgbClr val="7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fondurile</a:t>
            </a:r>
            <a:r>
              <a:rPr lang="en-US" sz="4000" b="1" dirty="0">
                <a:solidFill>
                  <a:srgbClr val="7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CNAM</a:t>
            </a:r>
            <a:br>
              <a:rPr lang="en-US" sz="4000" b="1" dirty="0">
                <a:solidFill>
                  <a:srgbClr val="7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ru-RU" sz="4000" b="1" dirty="0">
              <a:solidFill>
                <a:srgbClr val="700000"/>
              </a:solidFill>
              <a:latin typeface="+mn-lt"/>
            </a:endParaRPr>
          </a:p>
        </p:txBody>
      </p:sp>
      <p:graphicFrame>
        <p:nvGraphicFramePr>
          <p:cNvPr id="6" name="Объект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24583594"/>
              </p:ext>
            </p:extLst>
          </p:nvPr>
        </p:nvGraphicFramePr>
        <p:xfrm>
          <a:off x="935075" y="1949300"/>
          <a:ext cx="9570585" cy="364642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411388">
                  <a:extLst>
                    <a:ext uri="{9D8B030D-6E8A-4147-A177-3AD203B41FA5}">
                      <a16:colId xmlns="" xmlns:a16="http://schemas.microsoft.com/office/drawing/2014/main" val="2232030012"/>
                    </a:ext>
                  </a:extLst>
                </a:gridCol>
                <a:gridCol w="1686661">
                  <a:extLst>
                    <a:ext uri="{9D8B030D-6E8A-4147-A177-3AD203B41FA5}">
                      <a16:colId xmlns="" xmlns:a16="http://schemas.microsoft.com/office/drawing/2014/main" val="3124750133"/>
                    </a:ext>
                  </a:extLst>
                </a:gridCol>
                <a:gridCol w="1785875">
                  <a:extLst>
                    <a:ext uri="{9D8B030D-6E8A-4147-A177-3AD203B41FA5}">
                      <a16:colId xmlns="" xmlns:a16="http://schemas.microsoft.com/office/drawing/2014/main" val="4161699570"/>
                    </a:ext>
                  </a:extLst>
                </a:gridCol>
                <a:gridCol w="1686661">
                  <a:extLst>
                    <a:ext uri="{9D8B030D-6E8A-4147-A177-3AD203B41FA5}">
                      <a16:colId xmlns="" xmlns:a16="http://schemas.microsoft.com/office/drawing/2014/main" val="3773972534"/>
                    </a:ext>
                  </a:extLst>
                </a:gridCol>
              </a:tblGrid>
              <a:tr h="667243">
                <a:tc rowSpan="2">
                  <a:txBody>
                    <a:bodyPr/>
                    <a:lstStyle/>
                    <a:p>
                      <a:pPr algn="ctr" fontAlgn="b"/>
                      <a:r>
                        <a:rPr lang="ro-RO" sz="2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Asistență medicală contractată</a:t>
                      </a:r>
                      <a:endParaRPr lang="en-US" sz="24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ro-RO" sz="2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FACTURAT,  </a:t>
                      </a:r>
                      <a:r>
                        <a:rPr lang="ro-RO" sz="2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mii lei</a:t>
                      </a:r>
                      <a:endParaRPr lang="en-US" sz="24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800" b="1" i="0" u="none" strike="noStrike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ru-RU" sz="1800" b="1" i="0" u="none" strike="noStrike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646902">
                <a:tc vMerge="1">
                  <a:txBody>
                    <a:bodyPr/>
                    <a:lstStyle/>
                    <a:p>
                      <a:pPr algn="l" fontAlgn="b"/>
                      <a:endParaRPr lang="en-US" sz="1800" b="1" i="1" u="none" strike="noStrike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o-RO" sz="2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202</a:t>
                      </a:r>
                      <a:r>
                        <a:rPr lang="en-US" sz="2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  <a:endParaRPr lang="en-US" sz="24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</a:t>
                      </a:r>
                      <a:r>
                        <a:rPr lang="ro-RO" sz="24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  <a:r>
                        <a:rPr lang="en-US" sz="24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  <a:endParaRPr lang="en-US" sz="24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o-RO" sz="24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202</a:t>
                      </a:r>
                      <a:r>
                        <a:rPr lang="en-US" sz="24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</a:t>
                      </a:r>
                      <a:endParaRPr lang="ru-RU" sz="24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3446128222"/>
                  </a:ext>
                </a:extLst>
              </a:tr>
              <a:tr h="494815">
                <a:tc>
                  <a:txBody>
                    <a:bodyPr/>
                    <a:lstStyle/>
                    <a:p>
                      <a:pPr marL="342900" indent="-342900" algn="l" fontAlgn="b">
                        <a:buFont typeface="Arial" panose="020B0604020202020204" pitchFamily="34" charset="0"/>
                        <a:buNone/>
                      </a:pPr>
                      <a:r>
                        <a:rPr lang="ro-RO" sz="2400" b="1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 A</a:t>
                      </a:r>
                      <a:r>
                        <a:rPr lang="en-US" sz="2400" b="1" u="none" strike="noStrike" dirty="0" err="1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ctivitate</a:t>
                      </a:r>
                      <a:r>
                        <a:rPr lang="ro-RO" sz="2400" b="1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b="1" u="none" strike="noStrike" dirty="0" err="1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spitaliceasc</a:t>
                      </a:r>
                      <a:r>
                        <a:rPr lang="ro-RO" sz="24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ă</a:t>
                      </a:r>
                      <a:r>
                        <a:rPr lang="en-US" sz="24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endParaRPr lang="en-US" sz="24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342900" indent="-342900" algn="ctr" fontAlgn="b">
                        <a:buFont typeface="Arial" panose="020B0604020202020204" pitchFamily="34" charset="0"/>
                        <a:buNone/>
                      </a:pPr>
                      <a:r>
                        <a:rPr lang="ro-RO" sz="2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533 016,3</a:t>
                      </a:r>
                      <a:endParaRPr lang="en-US" sz="24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o-RO" sz="2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669</a:t>
                      </a:r>
                      <a:r>
                        <a:rPr lang="ro-RO" sz="24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512,2</a:t>
                      </a:r>
                      <a:endParaRPr lang="ru-RU" sz="24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716 811,4</a:t>
                      </a:r>
                      <a:endParaRPr lang="ru-RU" sz="24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615210564"/>
                  </a:ext>
                </a:extLst>
              </a:tr>
              <a:tr h="847839">
                <a:tc>
                  <a:txBody>
                    <a:bodyPr/>
                    <a:lstStyle/>
                    <a:p>
                      <a:pPr marL="342900" indent="-342900" algn="l" fontAlgn="b">
                        <a:buFont typeface="Arial" panose="020B0604020202020204" pitchFamily="34" charset="0"/>
                        <a:buNone/>
                      </a:pPr>
                      <a:r>
                        <a:rPr lang="ro-RO" sz="24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 Asistență medicală</a:t>
                      </a:r>
                    </a:p>
                    <a:p>
                      <a:pPr marL="342900" indent="-342900" algn="l" fontAlgn="b">
                        <a:buFont typeface="Arial" panose="020B0604020202020204" pitchFamily="34" charset="0"/>
                        <a:buNone/>
                      </a:pPr>
                      <a:r>
                        <a:rPr lang="ro-RO" sz="2400" b="1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         s</a:t>
                      </a:r>
                      <a:r>
                        <a:rPr lang="ro-RO" sz="24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pecializată de </a:t>
                      </a:r>
                      <a:r>
                        <a:rPr lang="ro-RO" sz="2400" b="1" u="none" strike="noStrike" dirty="0" err="1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ambulator</a:t>
                      </a:r>
                      <a:endParaRPr lang="en-US" sz="24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342900" indent="-342900" algn="ctr" fontAlgn="b">
                        <a:buFont typeface="Arial" panose="020B0604020202020204" pitchFamily="34" charset="0"/>
                        <a:buNone/>
                      </a:pPr>
                      <a:r>
                        <a:rPr lang="ro-RO" sz="2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11 974,4</a:t>
                      </a:r>
                      <a:endParaRPr lang="en-US" sz="24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o-RO" sz="2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13 761,2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14 869,9</a:t>
                      </a:r>
                      <a:endParaRPr lang="ro-RO" sz="2400" b="0" i="0" u="none" strike="noStrike" dirty="0" smtClean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572066544"/>
                  </a:ext>
                </a:extLst>
              </a:tr>
              <a:tr h="494815">
                <a:tc>
                  <a:txBody>
                    <a:bodyPr/>
                    <a:lstStyle/>
                    <a:p>
                      <a:pPr marL="342900" indent="-342900" algn="l" fontAlgn="b">
                        <a:buFont typeface="Arial" panose="020B0604020202020204" pitchFamily="34" charset="0"/>
                        <a:buNone/>
                      </a:pPr>
                      <a:r>
                        <a:rPr lang="en-US" sz="24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ro-RO" sz="24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</a:t>
                      </a:r>
                      <a:r>
                        <a:rPr lang="ro-RO" sz="2400" b="1" u="none" strike="noStrike" dirty="0" err="1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ervicii</a:t>
                      </a:r>
                      <a:r>
                        <a:rPr lang="ro-RO" sz="24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de înaltă</a:t>
                      </a:r>
                      <a:r>
                        <a:rPr lang="ro-RO" sz="2400" b="1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p</a:t>
                      </a:r>
                      <a:r>
                        <a:rPr lang="ro-RO" sz="24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erformanță</a:t>
                      </a:r>
                      <a:endParaRPr lang="en-US" sz="24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342900" indent="-342900" algn="ctr" fontAlgn="b">
                        <a:buFont typeface="Arial" panose="020B0604020202020204" pitchFamily="34" charset="0"/>
                        <a:buNone/>
                      </a:pPr>
                      <a:r>
                        <a:rPr lang="ro-RO" sz="2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9 851,4</a:t>
                      </a:r>
                      <a:endParaRPr lang="en-US" sz="24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o-RO" sz="2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11 560,3</a:t>
                      </a:r>
                      <a:endParaRPr lang="en-US" sz="2400" b="0" i="0" u="none" strike="noStrike" dirty="0" smtClean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11 926,2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323022064"/>
                  </a:ext>
                </a:extLst>
              </a:tr>
              <a:tr h="494815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TOTAL </a:t>
                      </a:r>
                      <a:endParaRPr lang="en-US" sz="2400" b="1" i="1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o-RO" sz="2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554 842,1</a:t>
                      </a:r>
                      <a:endParaRPr lang="en-US" sz="24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o-RO" sz="2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694 833,7</a:t>
                      </a:r>
                      <a:endParaRPr lang="ru-RU" sz="24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743 607,5</a:t>
                      </a:r>
                      <a:endParaRPr lang="ru-RU" sz="24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280935755"/>
                  </a:ext>
                </a:extLst>
              </a:tr>
            </a:tbl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935075" y="5724128"/>
            <a:ext cx="957058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Cazuri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tratate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, din care:         </a:t>
            </a:r>
            <a:r>
              <a:rPr lang="x-none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		</a:t>
            </a:r>
            <a:r>
              <a:rPr lang="ro-RO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o-RO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31 266                33 553           35 235</a:t>
            </a:r>
            <a:endParaRPr lang="en-US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7077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130717"/>
          </a:xfrm>
        </p:spPr>
        <p:txBody>
          <a:bodyPr>
            <a:normAutofit/>
          </a:bodyPr>
          <a:lstStyle/>
          <a:p>
            <a:r>
              <a:rPr lang="ro-MD" sz="4000" b="1" dirty="0" smtClean="0">
                <a:solidFill>
                  <a:srgbClr val="700000"/>
                </a:solidFill>
                <a:latin typeface="+mn-lt"/>
              </a:rPr>
              <a:t>Rata fluctuației de personal</a:t>
            </a:r>
            <a:endParaRPr lang="ru-RU" sz="4000" b="1" dirty="0">
              <a:solidFill>
                <a:srgbClr val="700000"/>
              </a:solidFill>
              <a:latin typeface="+mn-lt"/>
            </a:endParaRPr>
          </a:p>
        </p:txBody>
      </p:sp>
      <p:graphicFrame>
        <p:nvGraphicFramePr>
          <p:cNvPr id="7" name="Диаграмма 6"/>
          <p:cNvGraphicFramePr/>
          <p:nvPr>
            <p:extLst>
              <p:ext uri="{D42A27DB-BD31-4B8C-83A1-F6EECF244321}">
                <p14:modId xmlns:p14="http://schemas.microsoft.com/office/powerpoint/2010/main" val="1270911306"/>
              </p:ext>
            </p:extLst>
          </p:nvPr>
        </p:nvGraphicFramePr>
        <p:xfrm>
          <a:off x="1097280" y="1935480"/>
          <a:ext cx="10058400" cy="42519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154713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11226"/>
          </a:xfrm>
        </p:spPr>
        <p:txBody>
          <a:bodyPr>
            <a:normAutofit/>
          </a:bodyPr>
          <a:lstStyle/>
          <a:p>
            <a:r>
              <a:rPr lang="ro-RO" sz="4000" b="1" dirty="0">
                <a:solidFill>
                  <a:srgbClr val="7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Realizarea devizului  de cheltuieli</a:t>
            </a:r>
            <a:endParaRPr lang="ru-RU" sz="4000" dirty="0">
              <a:solidFill>
                <a:srgbClr val="700000"/>
              </a:solidFill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55454430"/>
              </p:ext>
            </p:extLst>
          </p:nvPr>
        </p:nvGraphicFramePr>
        <p:xfrm>
          <a:off x="1097280" y="2199054"/>
          <a:ext cx="9937697" cy="3284813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4613923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683458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773361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866955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394917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x-none" sz="2000" b="1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Articole de cheltuieli</a:t>
                      </a:r>
                      <a:endParaRPr lang="ru-RU" sz="20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o-RO" sz="2000" b="1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EFECTIV , </a:t>
                      </a:r>
                      <a:r>
                        <a:rPr lang="ro-RO" sz="2000" b="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mii lei</a:t>
                      </a: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b="1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+mn-lt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800" b="1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+mn-lt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408226">
                <a:tc v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b="1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+mn-lt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r>
                        <a:rPr lang="ro-RO" b="0" dirty="0" smtClean="0">
                          <a:solidFill>
                            <a:schemeClr val="tx1"/>
                          </a:solidFill>
                        </a:rPr>
                        <a:t>       2022</a:t>
                      </a:r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o-RO" sz="2000" b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2023</a:t>
                      </a:r>
                      <a:endParaRPr lang="ru-RU" sz="20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2024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5804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o-RO" sz="2000" b="1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Cheltuieli de personal, </a:t>
                      </a:r>
                      <a:r>
                        <a:rPr lang="ro-RO" sz="2000" b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din care:</a:t>
                      </a:r>
                      <a:endParaRPr lang="ru-RU" sz="20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o-RO" b="0" dirty="0" smtClean="0">
                          <a:solidFill>
                            <a:schemeClr val="tx1"/>
                          </a:solidFill>
                        </a:rPr>
                        <a:t>370 106,4</a:t>
                      </a:r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o-RO" sz="2000" b="0" i="0" u="none" strike="noStrike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412 082,1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467 386,4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8151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o-RO" sz="2000" b="1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 </a:t>
                      </a:r>
                      <a:r>
                        <a:rPr lang="ro-RO" sz="2000" b="1" dirty="0" err="1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-Fondul</a:t>
                      </a:r>
                      <a:r>
                        <a:rPr lang="ro-RO" sz="2000" b="1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de remunerare a muncii</a:t>
                      </a:r>
                      <a:endParaRPr lang="ru-RU" sz="20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o-RO" b="0" dirty="0" smtClean="0">
                          <a:solidFill>
                            <a:schemeClr val="tx1"/>
                          </a:solidFill>
                        </a:rPr>
                        <a:t>298 472,1</a:t>
                      </a:r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o-RO" sz="2000" b="0" i="0" u="none" strike="noStrike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332 324,3</a:t>
                      </a:r>
                      <a:endParaRPr lang="ru-RU" sz="2000" b="0" i="0" u="none" strike="noStrike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376 924,5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8151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o-RO" sz="20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Produse alimentare</a:t>
                      </a:r>
                      <a:endParaRPr lang="ru-RU" sz="20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o-RO" b="0" dirty="0" smtClean="0">
                          <a:solidFill>
                            <a:schemeClr val="tx1"/>
                          </a:solidFill>
                        </a:rPr>
                        <a:t>    8 711,2</a:t>
                      </a:r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r>
                        <a:rPr lang="ro-RO" b="0" dirty="0" smtClean="0">
                          <a:solidFill>
                            <a:schemeClr val="tx1"/>
                          </a:solidFill>
                        </a:rPr>
                        <a:t>           11 070,1</a:t>
                      </a:r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o-RO" dirty="0" smtClean="0">
                          <a:solidFill>
                            <a:schemeClr val="tx1"/>
                          </a:solidFill>
                        </a:rPr>
                        <a:t>9 422,8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o-RO" sz="20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Medicamente</a:t>
                      </a:r>
                      <a:endParaRPr lang="ru-RU" sz="20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o-RO" b="0" dirty="0" smtClean="0">
                          <a:solidFill>
                            <a:schemeClr val="tx1"/>
                          </a:solidFill>
                        </a:rPr>
                        <a:t>169 569,6</a:t>
                      </a:r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r>
                        <a:rPr lang="ro-RO" b="0" dirty="0" smtClean="0">
                          <a:solidFill>
                            <a:schemeClr val="tx1"/>
                          </a:solidFill>
                        </a:rPr>
                        <a:t>         206 654,3</a:t>
                      </a:r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o-RO" dirty="0" smtClean="0">
                          <a:solidFill>
                            <a:schemeClr val="tx1"/>
                          </a:solidFill>
                        </a:rPr>
                        <a:t>245 347,9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8151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o-RO" sz="20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Alte </a:t>
                      </a:r>
                      <a:r>
                        <a:rPr lang="ro-RO" sz="2000" b="1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cheltuieli</a:t>
                      </a:r>
                      <a:endParaRPr lang="ru-RU" sz="20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o-RO" b="0" dirty="0" smtClean="0">
                          <a:solidFill>
                            <a:schemeClr val="tx1"/>
                          </a:solidFill>
                        </a:rPr>
                        <a:t>179 745,7</a:t>
                      </a:r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r>
                        <a:rPr lang="ro-RO" b="0" dirty="0" smtClean="0">
                          <a:solidFill>
                            <a:schemeClr val="tx1"/>
                          </a:solidFill>
                        </a:rPr>
                        <a:t>         151 773,6</a:t>
                      </a:r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141 200,0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52857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o-RO" sz="2000" b="1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TOTAL</a:t>
                      </a:r>
                      <a:endParaRPr lang="ru-RU" sz="20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o-RO" b="0" dirty="0" smtClean="0">
                          <a:solidFill>
                            <a:schemeClr val="tx1"/>
                          </a:solidFill>
                        </a:rPr>
                        <a:t>728 132,9</a:t>
                      </a:r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r>
                        <a:rPr lang="ro-RO" b="0" dirty="0" smtClean="0">
                          <a:solidFill>
                            <a:schemeClr val="tx1"/>
                          </a:solidFill>
                        </a:rPr>
                        <a:t>         781 580,0</a:t>
                      </a:r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863 357,1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61427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1078523" y="782134"/>
            <a:ext cx="11227080" cy="803275"/>
          </a:xfrm>
        </p:spPr>
        <p:txBody>
          <a:bodyPr>
            <a:noAutofit/>
          </a:bodyPr>
          <a:lstStyle/>
          <a:p>
            <a:r>
              <a:rPr lang="en-US" sz="4000" b="1" dirty="0" err="1">
                <a:solidFill>
                  <a:srgbClr val="700000"/>
                </a:solidFill>
                <a:latin typeface="+mn-lt"/>
                <a:cs typeface="Calibri" panose="020F0502020204030204" pitchFamily="34" charset="0"/>
              </a:rPr>
              <a:t>Fondul</a:t>
            </a:r>
            <a:r>
              <a:rPr lang="en-US" sz="4000" b="1" dirty="0">
                <a:solidFill>
                  <a:srgbClr val="700000"/>
                </a:solidFill>
                <a:latin typeface="+mn-lt"/>
                <a:cs typeface="Calibri" panose="020F0502020204030204" pitchFamily="34" charset="0"/>
              </a:rPr>
              <a:t> de </a:t>
            </a:r>
            <a:r>
              <a:rPr lang="ro-RO" sz="4000" b="1" dirty="0" err="1">
                <a:solidFill>
                  <a:srgbClr val="700000"/>
                </a:solidFill>
                <a:latin typeface="+mn-lt"/>
                <a:cs typeface="Calibri" panose="020F0502020204030204" pitchFamily="34" charset="0"/>
              </a:rPr>
              <a:t>R</a:t>
            </a:r>
            <a:r>
              <a:rPr lang="en-US" sz="4000" b="1" dirty="0" err="1">
                <a:solidFill>
                  <a:srgbClr val="700000"/>
                </a:solidFill>
                <a:latin typeface="+mn-lt"/>
                <a:cs typeface="Calibri" panose="020F0502020204030204" pitchFamily="34" charset="0"/>
              </a:rPr>
              <a:t>emunerare</a:t>
            </a:r>
            <a:r>
              <a:rPr lang="en-US" sz="4000" b="1" dirty="0">
                <a:solidFill>
                  <a:srgbClr val="700000"/>
                </a:solidFill>
                <a:latin typeface="+mn-lt"/>
                <a:cs typeface="Calibri" panose="020F0502020204030204" pitchFamily="34" charset="0"/>
              </a:rPr>
              <a:t> a </a:t>
            </a:r>
            <a:r>
              <a:rPr lang="ro-RO" sz="4000" b="1" dirty="0" err="1">
                <a:solidFill>
                  <a:srgbClr val="700000"/>
                </a:solidFill>
                <a:latin typeface="+mn-lt"/>
                <a:cs typeface="Calibri" panose="020F0502020204030204" pitchFamily="34" charset="0"/>
              </a:rPr>
              <a:t>M</a:t>
            </a:r>
            <a:r>
              <a:rPr lang="en-US" sz="4000" b="1" dirty="0" err="1">
                <a:solidFill>
                  <a:srgbClr val="700000"/>
                </a:solidFill>
                <a:latin typeface="+mn-lt"/>
                <a:cs typeface="Calibri" panose="020F0502020204030204" pitchFamily="34" charset="0"/>
              </a:rPr>
              <a:t>uncii</a:t>
            </a:r>
            <a:r>
              <a:rPr lang="en-US" sz="4000" b="1" dirty="0">
                <a:solidFill>
                  <a:srgbClr val="700000"/>
                </a:solidFill>
                <a:latin typeface="+mn-lt"/>
                <a:cs typeface="Calibri" panose="020F0502020204030204" pitchFamily="34" charset="0"/>
              </a:rPr>
              <a:t> </a:t>
            </a:r>
            <a:br>
              <a:rPr lang="en-US" sz="4000" b="1" dirty="0">
                <a:solidFill>
                  <a:srgbClr val="700000"/>
                </a:solidFill>
                <a:latin typeface="+mn-lt"/>
                <a:cs typeface="Calibri" panose="020F0502020204030204" pitchFamily="34" charset="0"/>
              </a:rPr>
            </a:br>
            <a:endParaRPr lang="en-US" sz="4000" dirty="0">
              <a:solidFill>
                <a:srgbClr val="700000"/>
              </a:solidFill>
              <a:latin typeface="+mn-lt"/>
              <a:cs typeface="Calibri" panose="020F0502020204030204" pitchFamily="34" charset="0"/>
            </a:endParaRPr>
          </a:p>
        </p:txBody>
      </p:sp>
      <p:graphicFrame>
        <p:nvGraphicFramePr>
          <p:cNvPr id="8" name="Содержимое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7771222"/>
              </p:ext>
            </p:extLst>
          </p:nvPr>
        </p:nvGraphicFramePr>
        <p:xfrm>
          <a:off x="1825172" y="2873950"/>
          <a:ext cx="8072496" cy="214313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92895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928826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714512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500200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605706">
                <a:tc>
                  <a:txBody>
                    <a:bodyPr/>
                    <a:lstStyle/>
                    <a:p>
                      <a:endParaRPr lang="ru-RU" sz="20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o-RO" sz="2000" b="1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2022</a:t>
                      </a:r>
                      <a:endParaRPr lang="ru-RU" sz="2000" b="1" baseline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o-RO" sz="2000" b="1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2023</a:t>
                      </a:r>
                      <a:endParaRPr lang="ru-RU" sz="2000" b="1" baseline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2024</a:t>
                      </a:r>
                      <a:endParaRPr lang="ru-RU" sz="2000" b="1" baseline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696593">
                <a:tc>
                  <a:txBody>
                    <a:bodyPr/>
                    <a:lstStyle/>
                    <a:p>
                      <a:pPr algn="l"/>
                      <a:r>
                        <a:rPr lang="ro-RO" sz="2000" b="1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</a:t>
                      </a:r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RM</a:t>
                      </a:r>
                      <a:r>
                        <a:rPr lang="ro-RO" sz="2000" b="1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 integral, </a:t>
                      </a:r>
                      <a:r>
                        <a:rPr lang="ro-RO" sz="20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mii lei</a:t>
                      </a:r>
                      <a:endParaRPr lang="ru-RU" sz="20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o-RO" sz="20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298 472,1</a:t>
                      </a:r>
                      <a:endParaRPr lang="ru-RU" sz="20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o-RO" sz="20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332 324,3</a:t>
                      </a:r>
                      <a:endParaRPr lang="ru-RU" sz="20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376 924,5</a:t>
                      </a:r>
                      <a:endParaRPr lang="ru-RU" sz="20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84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o-RO" sz="2000" b="1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Salariu mediu,</a:t>
                      </a:r>
                      <a:r>
                        <a:rPr lang="ro-RO" sz="2000" b="1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ro-RO" sz="2000" b="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lei</a:t>
                      </a:r>
                      <a:endParaRPr lang="ru-RU" sz="2000" b="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o-RO" sz="20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14 311</a:t>
                      </a:r>
                      <a:endParaRPr lang="ru-RU" sz="20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o-RO" sz="20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15 999</a:t>
                      </a:r>
                      <a:endParaRPr lang="ru-RU" sz="20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18 477</a:t>
                      </a:r>
                      <a:endParaRPr lang="ru-RU" sz="20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1" name="Прямоугольник 10"/>
          <p:cNvSpPr/>
          <p:nvPr/>
        </p:nvSpPr>
        <p:spPr>
          <a:xfrm>
            <a:off x="2618113" y="4647757"/>
            <a:ext cx="892971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o-RO" dirty="0" smtClean="0"/>
              <a:t>       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3869213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1091791" y="254924"/>
            <a:ext cx="10515600" cy="803275"/>
          </a:xfrm>
        </p:spPr>
        <p:txBody>
          <a:bodyPr>
            <a:noAutofit/>
          </a:bodyPr>
          <a:lstStyle/>
          <a:p>
            <a:r>
              <a:rPr lang="pt-BR" sz="4000" b="1" dirty="0">
                <a:solidFill>
                  <a:srgbClr val="7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lang="x-none" sz="4000" b="1" dirty="0">
                <a:solidFill>
                  <a:srgbClr val="7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alariul mediu lunar</a:t>
            </a:r>
            <a:r>
              <a:rPr lang="ro-RO" sz="4000" b="1" dirty="0">
                <a:solidFill>
                  <a:srgbClr val="7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lei </a:t>
            </a:r>
            <a:endParaRPr lang="en-US" sz="4000" b="1" dirty="0">
              <a:solidFill>
                <a:srgbClr val="7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8" name="Содержимое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45707363"/>
              </p:ext>
            </p:extLst>
          </p:nvPr>
        </p:nvGraphicFramePr>
        <p:xfrm>
          <a:off x="968622" y="2116400"/>
          <a:ext cx="10302352" cy="40365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254985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387683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387683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300953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387683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1218545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1364820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</a:tblGrid>
              <a:tr h="519113">
                <a:tc rowSpan="2">
                  <a:txBody>
                    <a:bodyPr/>
                    <a:lstStyle/>
                    <a:p>
                      <a:pPr algn="ctr"/>
                      <a:r>
                        <a:rPr lang="ro-RO" sz="2000" b="1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Categorii</a:t>
                      </a:r>
                      <a:r>
                        <a:rPr lang="ro-RO" sz="2000" b="1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de personal  </a:t>
                      </a:r>
                      <a:endParaRPr lang="ru-RU" sz="20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o-RO" sz="2000" b="1" i="0" u="none" strike="noStrike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2022</a:t>
                      </a:r>
                      <a:endParaRPr lang="en-US" sz="2000" b="1" i="0" u="none" strike="noStrike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600" b="1" i="0" u="none" strike="noStrike" dirty="0">
                        <a:solidFill>
                          <a:srgbClr val="000000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o-RO" sz="2000" b="1" i="0" u="none" strike="noStrike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2023</a:t>
                      </a:r>
                      <a:endParaRPr lang="en-US" sz="2000" b="1" i="0" u="none" strike="noStrike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600" b="1" i="0" u="none" strike="noStrike" dirty="0">
                        <a:solidFill>
                          <a:srgbClr val="000000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o-RO" sz="2000" b="1" i="0" u="none" strike="noStrike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202</a:t>
                      </a:r>
                      <a:r>
                        <a:rPr lang="en-US" sz="2000" b="1" i="0" u="none" strike="noStrike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</a:t>
                      </a:r>
                      <a:endParaRPr lang="en-US" sz="2000" b="1" i="0" u="none" strike="noStrike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600" b="1" i="0" u="none" strike="noStrike" dirty="0">
                        <a:solidFill>
                          <a:srgbClr val="000000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85725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La 1 </a:t>
                      </a:r>
                      <a:r>
                        <a:rPr lang="ro-RO" sz="2000" b="1" i="0" u="none" strike="noStrike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funcție ocupată</a:t>
                      </a:r>
                      <a:endParaRPr lang="en-US" sz="2000" b="1" i="0" u="none" strike="noStrike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La 1 </a:t>
                      </a:r>
                      <a:r>
                        <a:rPr lang="ro-RO" sz="2000" b="1" i="0" u="none" strike="noStrike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persoană fizică</a:t>
                      </a:r>
                      <a:endParaRPr lang="en-US" sz="2000" b="1" i="0" u="none" strike="noStrike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La 1 </a:t>
                      </a:r>
                      <a:r>
                        <a:rPr lang="ro-RO" sz="2000" b="1" i="0" u="none" strike="noStrike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funcție ocupată</a:t>
                      </a:r>
                      <a:endParaRPr lang="en-US" sz="2000" b="1" i="0" u="none" strike="noStrike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La 1 </a:t>
                      </a:r>
                      <a:r>
                        <a:rPr lang="ro-RO" sz="2000" b="1" i="0" u="none" strike="noStrike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persoană fizică</a:t>
                      </a:r>
                      <a:endParaRPr lang="en-US" sz="2000" b="1" i="0" u="none" strike="noStrike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La 1 </a:t>
                      </a:r>
                      <a:r>
                        <a:rPr lang="ro-RO" sz="2000" b="1" i="0" u="none" strike="noStrike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funcție ocupată</a:t>
                      </a:r>
                      <a:endParaRPr lang="en-US" sz="2000" b="1" i="0" u="none" strike="noStrike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La 1 </a:t>
                      </a:r>
                      <a:r>
                        <a:rPr lang="ro-RO" sz="2000" b="1" i="0" u="none" strike="noStrike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persoană fizică</a:t>
                      </a:r>
                      <a:endParaRPr lang="en-US" sz="2000" b="1" i="0" u="none" strike="noStrike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476240">
                <a:tc>
                  <a:txBody>
                    <a:bodyPr/>
                    <a:lstStyle/>
                    <a:p>
                      <a:pPr algn="l" fontAlgn="b"/>
                      <a:r>
                        <a:rPr lang="ro-RO" sz="2000" b="1" u="none" strike="noStrike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 Medical </a:t>
                      </a:r>
                      <a:endParaRPr lang="en-US" sz="2000" b="1" u="none" strike="noStrike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algn="l" fontAlgn="b"/>
                      <a:r>
                        <a:rPr lang="en-US" sz="2000" b="1" u="none" strike="noStrike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 </a:t>
                      </a:r>
                      <a:r>
                        <a:rPr lang="ro-RO" sz="2000" b="1" u="none" strike="noStrike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</a:t>
                      </a:r>
                      <a:r>
                        <a:rPr lang="en-US" sz="2000" b="1" u="none" strike="noStrike" dirty="0" err="1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uperior</a:t>
                      </a:r>
                      <a:endParaRPr lang="en-US" sz="2000" b="1" i="0" u="none" strike="noStrike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o-RO" sz="20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21 382</a:t>
                      </a:r>
                      <a:endParaRPr lang="ru-RU" sz="20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o-RO" sz="2000" b="0" i="0" u="none" strike="noStrike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24 554</a:t>
                      </a:r>
                      <a:endParaRPr lang="ru-RU" sz="2000" b="0" i="0" u="none" strike="noStrike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o-RO" sz="20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23</a:t>
                      </a:r>
                      <a:r>
                        <a:rPr lang="ro-RO" sz="2000" b="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442</a:t>
                      </a:r>
                      <a:endParaRPr lang="ru-RU" sz="20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o-RO" sz="2000" b="0" i="0" u="none" strike="noStrike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27 846</a:t>
                      </a:r>
                      <a:endParaRPr lang="ru-RU" sz="2000" b="0" i="0" u="none" strike="noStrike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26 616</a:t>
                      </a:r>
                      <a:endParaRPr lang="ru-RU" sz="20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31 153</a:t>
                      </a:r>
                      <a:endParaRPr lang="ru-RU" sz="2000" b="0" i="0" u="none" strike="noStrike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488865">
                <a:tc>
                  <a:txBody>
                    <a:bodyPr/>
                    <a:lstStyle/>
                    <a:p>
                      <a:pPr algn="l" fontAlgn="b"/>
                      <a:r>
                        <a:rPr lang="ro-RO" sz="2000" b="1" u="none" strike="noStrike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 M</a:t>
                      </a:r>
                      <a:r>
                        <a:rPr lang="en-US" sz="2000" b="1" u="none" strike="noStrike" dirty="0" err="1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ediu</a:t>
                      </a:r>
                      <a:endParaRPr lang="en-US" sz="2000" b="1" i="0" u="none" strike="noStrike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o-RO" sz="20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11 880</a:t>
                      </a:r>
                      <a:endParaRPr lang="ru-RU" sz="20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o-RO" sz="2000" b="0" i="0" u="none" strike="noStrike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14 087</a:t>
                      </a:r>
                      <a:endParaRPr lang="ru-RU" sz="2000" b="0" i="0" u="none" strike="noStrike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o-RO" sz="20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12 978</a:t>
                      </a:r>
                      <a:endParaRPr lang="ru-RU" sz="20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o-RO" sz="2000" b="0" i="0" u="none" strike="noStrike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15 582</a:t>
                      </a:r>
                      <a:endParaRPr lang="ru-RU" sz="2000" b="0" i="0" u="none" strike="noStrike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14 834</a:t>
                      </a:r>
                      <a:endParaRPr lang="ru-RU" sz="20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17 497</a:t>
                      </a:r>
                      <a:endParaRPr lang="ru-RU" sz="2000" b="0" i="0" u="none" strike="noStrike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432829">
                <a:tc>
                  <a:txBody>
                    <a:bodyPr/>
                    <a:lstStyle/>
                    <a:p>
                      <a:pPr algn="l" fontAlgn="b"/>
                      <a:r>
                        <a:rPr lang="ro-RO" sz="2000" b="1" u="none" strike="noStrike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 I</a:t>
                      </a:r>
                      <a:r>
                        <a:rPr lang="en-US" sz="2000" b="1" u="none" strike="noStrike" dirty="0" err="1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nferior</a:t>
                      </a:r>
                      <a:endParaRPr lang="en-US" sz="2000" b="1" i="0" u="none" strike="noStrike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o-RO" sz="20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7 167</a:t>
                      </a:r>
                      <a:endParaRPr lang="ru-RU" sz="20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o-RO" sz="2000" b="0" i="0" u="none" strike="noStrike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8 924</a:t>
                      </a:r>
                      <a:endParaRPr lang="ru-RU" sz="2000" b="0" i="0" u="none" strike="noStrike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o-RO" sz="20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8 047</a:t>
                      </a:r>
                      <a:endParaRPr lang="ru-RU" sz="20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o-RO" sz="2000" b="0" i="0" u="none" strike="noStrike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9 783</a:t>
                      </a:r>
                      <a:endParaRPr lang="ru-RU" sz="2000" b="0" i="0" u="none" strike="noStrike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9 357</a:t>
                      </a:r>
                      <a:endParaRPr lang="ru-RU" sz="20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11 384</a:t>
                      </a:r>
                      <a:endParaRPr lang="ru-RU" sz="2000" b="0" i="0" u="none" strike="noStrike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477248">
                <a:tc>
                  <a:txBody>
                    <a:bodyPr/>
                    <a:lstStyle/>
                    <a:p>
                      <a:pPr algn="l" fontAlgn="b"/>
                      <a:r>
                        <a:rPr lang="ro-RO" sz="2000" b="1" u="none" strike="noStrike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 </a:t>
                      </a:r>
                      <a:r>
                        <a:rPr lang="en-US" sz="2000" b="1" u="none" strike="noStrike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Alt </a:t>
                      </a:r>
                      <a:r>
                        <a:rPr lang="en-US" sz="2000" b="1" u="none" strike="noStrike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personal</a:t>
                      </a:r>
                      <a:endParaRPr lang="en-US" sz="2000" b="1" i="0" u="none" strike="noStrike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o-RO" sz="20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9 886</a:t>
                      </a:r>
                      <a:endParaRPr lang="ru-RU" sz="20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o-RO" sz="2000" b="0" i="0" u="none" strike="noStrike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12 456</a:t>
                      </a:r>
                      <a:endParaRPr lang="ru-RU" sz="2000" b="0" i="0" u="none" strike="noStrike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o-RO" sz="20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10 451</a:t>
                      </a:r>
                      <a:endParaRPr lang="ru-RU" sz="20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o-RO" sz="2000" b="0" i="0" u="none" strike="noStrike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14 150</a:t>
                      </a:r>
                      <a:endParaRPr lang="ru-RU" sz="2000" b="0" i="0" u="none" strike="noStrike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12 258</a:t>
                      </a:r>
                      <a:endParaRPr lang="ru-RU" sz="20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15 903</a:t>
                      </a:r>
                      <a:endParaRPr lang="ru-RU" sz="2000" b="0" i="0" u="none" strike="noStrike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575435">
                <a:tc>
                  <a:txBody>
                    <a:bodyPr/>
                    <a:lstStyle/>
                    <a:p>
                      <a:pPr algn="ctr" fontAlgn="b"/>
                      <a:r>
                        <a:rPr lang="ro-RO" sz="2000" b="1" u="none" strike="noStrike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TOTAL</a:t>
                      </a:r>
                      <a:r>
                        <a:rPr lang="it-IT" sz="2000" b="1" u="none" strike="noStrike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endParaRPr lang="ro-RO" sz="2000" b="1" u="none" strike="noStrike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o-RO" sz="2000" b="1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12 570</a:t>
                      </a:r>
                      <a:endParaRPr lang="ru-RU" sz="20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o-RO" sz="2000" b="1" i="0" u="none" strike="noStrike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15 105</a:t>
                      </a:r>
                      <a:endParaRPr lang="ru-RU" sz="2000" b="1" i="0" u="none" strike="noStrike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o-RO" sz="2000" b="1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13 488</a:t>
                      </a:r>
                      <a:endParaRPr lang="ru-RU" sz="20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o-RO" sz="2000" b="1" i="0" u="none" strike="noStrike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15 990</a:t>
                      </a:r>
                      <a:endParaRPr lang="ru-RU" sz="2000" b="1" i="0" u="none" strike="noStrike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15 594</a:t>
                      </a:r>
                      <a:endParaRPr lang="ru-RU" sz="20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18 477</a:t>
                      </a:r>
                      <a:endParaRPr lang="ru-RU" sz="2000" b="1" i="0" u="none" strike="noStrike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06932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1037157" y="986945"/>
            <a:ext cx="10515600" cy="803275"/>
          </a:xfrm>
        </p:spPr>
        <p:txBody>
          <a:bodyPr>
            <a:noAutofit/>
          </a:bodyPr>
          <a:lstStyle/>
          <a:p>
            <a:r>
              <a:rPr lang="x-none" sz="4000" b="1" dirty="0">
                <a:solidFill>
                  <a:srgbClr val="7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x-none" sz="4000" b="1" dirty="0">
                <a:solidFill>
                  <a:srgbClr val="7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x-none" sz="4000" b="1" dirty="0">
                <a:solidFill>
                  <a:srgbClr val="7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Alte cheltuieli</a:t>
            </a:r>
            <a:r>
              <a:rPr lang="en-US" sz="4000" b="1" dirty="0">
                <a:solidFill>
                  <a:srgbClr val="7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000" b="1" dirty="0" err="1">
                <a:solidFill>
                  <a:srgbClr val="7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mii</a:t>
            </a:r>
            <a:r>
              <a:rPr lang="en-US" sz="4000" b="1" dirty="0">
                <a:solidFill>
                  <a:srgbClr val="7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lei</a:t>
            </a:r>
            <a:r>
              <a:rPr lang="x-none" sz="4000" b="1" dirty="0">
                <a:solidFill>
                  <a:srgbClr val="7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4000" b="1" dirty="0">
                <a:solidFill>
                  <a:srgbClr val="700000"/>
                </a:solidFill>
                <a:latin typeface="Calibri" panose="020F0502020204030204" pitchFamily="34" charset="0"/>
                <a:ea typeface="Times New Roman"/>
                <a:cs typeface="Calibri" panose="020F0502020204030204" pitchFamily="34" charset="0"/>
              </a:rPr>
              <a:t/>
            </a:r>
            <a:br>
              <a:rPr lang="ru-RU" sz="4000" b="1" dirty="0">
                <a:solidFill>
                  <a:srgbClr val="700000"/>
                </a:solidFill>
                <a:latin typeface="Calibri" panose="020F0502020204030204" pitchFamily="34" charset="0"/>
                <a:ea typeface="Times New Roman"/>
                <a:cs typeface="Calibri" panose="020F0502020204030204" pitchFamily="34" charset="0"/>
              </a:rPr>
            </a:br>
            <a:endParaRPr lang="en-US" sz="4000" b="1" dirty="0">
              <a:solidFill>
                <a:srgbClr val="7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87943188"/>
              </p:ext>
            </p:extLst>
          </p:nvPr>
        </p:nvGraphicFramePr>
        <p:xfrm>
          <a:off x="810229" y="1965008"/>
          <a:ext cx="10515600" cy="4185268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5214703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859427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743459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698011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46888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x-none" sz="2000" b="1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Articole de cheltuieli</a:t>
                      </a:r>
                      <a:endParaRPr lang="ru-RU" sz="20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o-RO" sz="2000" b="1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2022</a:t>
                      </a:r>
                      <a:endParaRPr lang="ru-RU" sz="20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o-RO" sz="2000" b="1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2023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o-RO" sz="2000" b="1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2024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47586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 err="1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Servicii</a:t>
                      </a:r>
                      <a:r>
                        <a:rPr lang="en-US" sz="2000" b="1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000" b="1" dirty="0" err="1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comunale</a:t>
                      </a:r>
                      <a:endParaRPr lang="ru-RU" sz="20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o-RO" sz="2000" b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31 779,6</a:t>
                      </a:r>
                      <a:endParaRPr lang="ru-RU" sz="20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o-RO" sz="2000" b="0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36 731,2</a:t>
                      </a:r>
                      <a:endParaRPr lang="ru-RU" sz="2000" b="0" kern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o-RO" sz="2000" b="0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25 314,4</a:t>
                      </a:r>
                      <a:endParaRPr lang="ru-RU" sz="2000" b="0" kern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4758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o-RO" sz="2000" b="1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Perfecționarea cadrelor</a:t>
                      </a:r>
                      <a:endParaRPr lang="ru-RU" sz="20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o-RO" sz="2000" b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1 352,8</a:t>
                      </a:r>
                      <a:endParaRPr lang="ru-RU" sz="20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o-RO" sz="2000" b="0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1 495,1</a:t>
                      </a:r>
                      <a:endParaRPr lang="ru-RU" sz="2000" b="0" kern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o-RO" sz="2000" b="0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1 382,1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42215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 err="1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Repara</a:t>
                      </a:r>
                      <a:r>
                        <a:rPr lang="ro-RO" sz="2000" b="1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ția curentă</a:t>
                      </a:r>
                      <a:r>
                        <a:rPr lang="ro-RO" sz="2000" b="1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efectuată de terți</a:t>
                      </a:r>
                      <a:endParaRPr lang="ru-RU" sz="20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o-RO" sz="2000" b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210,0</a:t>
                      </a:r>
                      <a:endParaRPr lang="ru-RU" sz="20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o-RO" sz="2000" b="0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318,0</a:t>
                      </a:r>
                      <a:endParaRPr lang="ru-RU" sz="2000" b="0" kern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o-RO" sz="2000" b="0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26,8</a:t>
                      </a:r>
                      <a:endParaRPr lang="ru-RU" sz="2000" b="0" kern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45448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o-RO" sz="2000" b="1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Deservirea tehnică, inclusiv piese med.</a:t>
                      </a:r>
                      <a:endParaRPr lang="ru-RU" sz="20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o-RO" sz="2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15 320,8</a:t>
                      </a:r>
                      <a:endParaRPr lang="ru-RU" sz="20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o-RO" sz="2000" b="0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14 976,5</a:t>
                      </a:r>
                      <a:endParaRPr lang="ru-RU" sz="2000" b="0" kern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0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9 085,9</a:t>
                      </a:r>
                      <a:endParaRPr lang="ru-RU" sz="2000" b="0" kern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4758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o-RO" sz="2000" b="1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Servicii medicale</a:t>
                      </a:r>
                      <a:endParaRPr lang="ru-RU" sz="20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o-RO" sz="2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10 922,7</a:t>
                      </a:r>
                      <a:endParaRPr lang="ru-RU" sz="20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o-RO" sz="2000" b="0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13 641,5</a:t>
                      </a:r>
                      <a:endParaRPr lang="ru-RU" sz="2000" b="0" kern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o-RO" sz="2000" b="0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17 475,3</a:t>
                      </a:r>
                      <a:endParaRPr lang="ru-RU" sz="2000" b="0" kern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76505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o-RO" sz="2000" b="1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Altele</a:t>
                      </a:r>
                      <a:r>
                        <a:rPr lang="ro-RO" sz="20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 (spălarea </a:t>
                      </a:r>
                      <a:r>
                        <a:rPr lang="ro-RO" sz="200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le</a:t>
                      </a:r>
                      <a:r>
                        <a:rPr lang="en-US" sz="200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</a:t>
                      </a:r>
                      <a:r>
                        <a:rPr lang="ro-RO" sz="2000" baseline="0" dirty="0" err="1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geriei</a:t>
                      </a:r>
                      <a:r>
                        <a:rPr lang="ro-RO" sz="200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, mărfuri gospodărești, OMVSD, servicii de telefonie mobilă, internet, servicii informaționale)</a:t>
                      </a:r>
                      <a:endParaRPr lang="ru-RU" sz="2000" b="0" i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o-RO" sz="2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49 062,8</a:t>
                      </a:r>
                      <a:endParaRPr lang="ru-RU" sz="20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o-RO" sz="2000" b="0" i="0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22 004,90</a:t>
                      </a:r>
                      <a:endParaRPr lang="ru-RU" sz="2000" b="0" i="0" kern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0" i="0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30 534,9</a:t>
                      </a:r>
                      <a:endParaRPr lang="ru-RU" sz="2000" b="0" i="0" kern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34758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o-RO" sz="2000" b="1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Amortizare</a:t>
                      </a:r>
                      <a:endParaRPr lang="ru-RU" sz="2000" b="1" i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o-RO" sz="2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71 096,9</a:t>
                      </a:r>
                      <a:endParaRPr lang="ru-RU" sz="20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o-RO" sz="2000" b="0" i="0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62 606,3</a:t>
                      </a:r>
                      <a:endParaRPr lang="ru-RU" sz="2000" b="0" i="0" kern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0" i="0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57 380,6</a:t>
                      </a:r>
                      <a:endParaRPr lang="ru-RU" sz="2000" b="0" i="0" kern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48515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o-RO" sz="2000" b="1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                     TOTAL</a:t>
                      </a:r>
                      <a:endParaRPr lang="ru-RU" sz="2000" b="1" i="0" kern="1200" dirty="0" smtClean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o-RO" sz="2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179 745,6</a:t>
                      </a:r>
                      <a:endParaRPr lang="ru-RU" sz="20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o-RO" sz="2000" b="0" i="0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151 773,5</a:t>
                      </a:r>
                      <a:endParaRPr lang="ru-RU" sz="2000" b="0" i="0" kern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0" i="0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141 200,0</a:t>
                      </a:r>
                      <a:endParaRPr lang="ru-RU" sz="2000" b="0" i="0" kern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01629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7281" y="462449"/>
            <a:ext cx="10058400" cy="885705"/>
          </a:xfrm>
        </p:spPr>
        <p:txBody>
          <a:bodyPr>
            <a:normAutofit/>
          </a:bodyPr>
          <a:lstStyle/>
          <a:p>
            <a:r>
              <a:rPr lang="ro-RO" sz="4000" b="1" dirty="0">
                <a:solidFill>
                  <a:srgbClr val="700000"/>
                </a:solidFill>
                <a:latin typeface="+mn-lt"/>
              </a:rPr>
              <a:t>Suma contractelor realizate</a:t>
            </a:r>
            <a:endParaRPr lang="ru-RU" sz="4000" dirty="0">
              <a:solidFill>
                <a:srgbClr val="700000"/>
              </a:solidFill>
              <a:latin typeface="+mn-lt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63888907"/>
              </p:ext>
            </p:extLst>
          </p:nvPr>
        </p:nvGraphicFramePr>
        <p:xfrm>
          <a:off x="949571" y="1992925"/>
          <a:ext cx="10206110" cy="414996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45961"/>
                <a:gridCol w="1727297"/>
                <a:gridCol w="1568616"/>
                <a:gridCol w="2150782"/>
                <a:gridCol w="1956727"/>
                <a:gridCol w="1956727"/>
              </a:tblGrid>
              <a:tr h="204058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an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utilaj medical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instrumentar 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consumabile (consumabile, parafarmacie, sutură, dezinfectanți, implanturi ORL etc.)                         </a:t>
                      </a:r>
                      <a:r>
                        <a:rPr lang="ru-RU" sz="1600">
                          <a:effectLst/>
                        </a:rPr>
                        <a:t>(*nu se inlcud reagentii)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medicamente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lucrări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42187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2020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7.734.482,88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3.086.199,28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75.596.218,70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45.387.903,84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6.476.912,69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42187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2021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0,00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3.029.172,72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91.885.343,12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69.680.541,41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746.586,03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42187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2022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32.451.758,30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535.944,78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95.249.390,28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35.115.238,56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58.261.134,83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42187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2023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24.419.253,99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2.460.856,94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113.375.494,70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45.330.843,65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1.782.992,10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42187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2024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6.074.593,11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6.491.594,96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131.931.415,62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52.910.220,62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10.672.764,27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2436352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o-MD" sz="4000" b="1" dirty="0" smtClean="0">
                <a:latin typeface="+mn-lt"/>
              </a:rPr>
              <a:t>Promovarea imaginii instituției</a:t>
            </a:r>
            <a:endParaRPr lang="ru-RU" sz="4000" b="1" dirty="0">
              <a:latin typeface="+mn-lt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480560" y="347472"/>
            <a:ext cx="7315200" cy="6272784"/>
          </a:xfrm>
        </p:spPr>
        <p:txBody>
          <a:bodyPr>
            <a:normAutofit/>
          </a:bodyPr>
          <a:lstStyle/>
          <a:p>
            <a:r>
              <a:rPr lang="en-US" b="1" dirty="0"/>
              <a:t>170 </a:t>
            </a:r>
            <a:r>
              <a:rPr lang="en-US" b="1" dirty="0" err="1"/>
              <a:t>reportaje</a:t>
            </a:r>
            <a:r>
              <a:rPr lang="en-US" b="1" dirty="0"/>
              <a:t>/</a:t>
            </a:r>
            <a:r>
              <a:rPr lang="en-US" b="1" dirty="0" err="1"/>
              <a:t>știri</a:t>
            </a:r>
            <a:r>
              <a:rPr lang="en-US" b="1" dirty="0"/>
              <a:t> </a:t>
            </a:r>
            <a:r>
              <a:rPr lang="en-US" b="1" dirty="0" err="1"/>
              <a:t>proprii</a:t>
            </a:r>
            <a:r>
              <a:rPr lang="en-US" dirty="0"/>
              <a:t> </a:t>
            </a:r>
            <a:r>
              <a:rPr lang="en-US" i="1" dirty="0"/>
              <a:t>(</a:t>
            </a:r>
            <a:r>
              <a:rPr lang="en-US" i="1" dirty="0" err="1"/>
              <a:t>executate</a:t>
            </a:r>
            <a:r>
              <a:rPr lang="en-US" i="1" dirty="0"/>
              <a:t> de </a:t>
            </a:r>
            <a:r>
              <a:rPr lang="en-US" i="1" dirty="0" err="1"/>
              <a:t>către</a:t>
            </a:r>
            <a:r>
              <a:rPr lang="en-US" i="1" dirty="0"/>
              <a:t> </a:t>
            </a:r>
            <a:r>
              <a:rPr lang="en-US" i="1" dirty="0" err="1"/>
              <a:t>purtătorul</a:t>
            </a:r>
            <a:r>
              <a:rPr lang="en-US" i="1" dirty="0"/>
              <a:t> de </a:t>
            </a:r>
            <a:r>
              <a:rPr lang="en-US" i="1" dirty="0" err="1"/>
              <a:t>cuvânt</a:t>
            </a:r>
            <a:r>
              <a:rPr lang="en-US" i="1" dirty="0"/>
              <a:t>, </a:t>
            </a:r>
            <a:r>
              <a:rPr lang="en-US" i="1" dirty="0" err="1"/>
              <a:t>fără</a:t>
            </a:r>
            <a:r>
              <a:rPr lang="en-US" i="1" dirty="0"/>
              <a:t> </a:t>
            </a:r>
            <a:r>
              <a:rPr lang="en-US" i="1" dirty="0" err="1"/>
              <a:t>implicarea</a:t>
            </a:r>
            <a:r>
              <a:rPr lang="en-US" i="1" dirty="0"/>
              <a:t> mass-media din </a:t>
            </a:r>
            <a:r>
              <a:rPr lang="en-US" i="1" dirty="0" err="1"/>
              <a:t>afara</a:t>
            </a:r>
            <a:r>
              <a:rPr lang="en-US" i="1" dirty="0"/>
              <a:t> </a:t>
            </a:r>
            <a:r>
              <a:rPr lang="en-US" i="1" dirty="0" err="1"/>
              <a:t>instituției</a:t>
            </a:r>
            <a:r>
              <a:rPr lang="en-US" i="1" dirty="0"/>
              <a:t>) </a:t>
            </a:r>
            <a:r>
              <a:rPr lang="en-US" dirty="0"/>
              <a:t>format </a:t>
            </a:r>
            <a:r>
              <a:rPr lang="en-US" dirty="0" err="1"/>
              <a:t>foto+text</a:t>
            </a:r>
            <a:r>
              <a:rPr lang="en-US" dirty="0"/>
              <a:t> </a:t>
            </a:r>
            <a:r>
              <a:rPr lang="en-US" dirty="0" err="1"/>
              <a:t>și</a:t>
            </a:r>
            <a:r>
              <a:rPr lang="en-US" dirty="0"/>
              <a:t> video </a:t>
            </a:r>
            <a:r>
              <a:rPr lang="en-US" dirty="0" err="1"/>
              <a:t>reportaje</a:t>
            </a:r>
            <a:r>
              <a:rPr lang="en-US" dirty="0"/>
              <a:t>, cu 8 </a:t>
            </a:r>
            <a:r>
              <a:rPr lang="en-US" dirty="0" err="1"/>
              <a:t>mai</a:t>
            </a:r>
            <a:r>
              <a:rPr lang="en-US" dirty="0"/>
              <a:t> </a:t>
            </a:r>
            <a:r>
              <a:rPr lang="en-US" dirty="0" err="1"/>
              <a:t>mult</a:t>
            </a:r>
            <a:r>
              <a:rPr lang="en-US" dirty="0"/>
              <a:t> </a:t>
            </a:r>
            <a:r>
              <a:rPr lang="en-US" dirty="0" err="1"/>
              <a:t>decât</a:t>
            </a:r>
            <a:r>
              <a:rPr lang="en-US" dirty="0"/>
              <a:t> </a:t>
            </a:r>
            <a:r>
              <a:rPr lang="en-US" dirty="0" err="1"/>
              <a:t>în</a:t>
            </a:r>
            <a:r>
              <a:rPr lang="en-US" dirty="0"/>
              <a:t> </a:t>
            </a:r>
            <a:r>
              <a:rPr lang="en-US" dirty="0" err="1"/>
              <a:t>anul</a:t>
            </a:r>
            <a:r>
              <a:rPr lang="en-US" dirty="0"/>
              <a:t> 2023. </a:t>
            </a:r>
            <a:r>
              <a:rPr lang="en-US" dirty="0" err="1"/>
              <a:t>Dintre</a:t>
            </a:r>
            <a:r>
              <a:rPr lang="en-US" dirty="0"/>
              <a:t> </a:t>
            </a:r>
            <a:r>
              <a:rPr lang="en-US" dirty="0" err="1"/>
              <a:t>aceste</a:t>
            </a:r>
            <a:r>
              <a:rPr lang="en-US" dirty="0"/>
              <a:t>:</a:t>
            </a:r>
            <a:endParaRPr lang="ru-RU" dirty="0"/>
          </a:p>
          <a:p>
            <a:r>
              <a:rPr lang="en-US" dirty="0"/>
              <a:t>•         </a:t>
            </a:r>
            <a:r>
              <a:rPr lang="en-US" dirty="0" err="1"/>
              <a:t>despre</a:t>
            </a:r>
            <a:r>
              <a:rPr lang="en-US" dirty="0"/>
              <a:t> </a:t>
            </a:r>
            <a:r>
              <a:rPr lang="en-US" dirty="0" err="1"/>
              <a:t>activitățile</a:t>
            </a:r>
            <a:r>
              <a:rPr lang="en-US" dirty="0"/>
              <a:t> </a:t>
            </a:r>
            <a:r>
              <a:rPr lang="en-US" dirty="0" err="1"/>
              <a:t>secțiilor</a:t>
            </a:r>
            <a:r>
              <a:rPr lang="en-US" dirty="0"/>
              <a:t>, </a:t>
            </a:r>
            <a:r>
              <a:rPr lang="en-US" dirty="0" err="1"/>
              <a:t>activități</a:t>
            </a:r>
            <a:r>
              <a:rPr lang="en-US" dirty="0"/>
              <a:t> </a:t>
            </a:r>
            <a:r>
              <a:rPr lang="en-US" dirty="0" err="1"/>
              <a:t>în</a:t>
            </a:r>
            <a:r>
              <a:rPr lang="en-US" dirty="0"/>
              <a:t> care au </a:t>
            </a:r>
            <a:r>
              <a:rPr lang="en-US" dirty="0" err="1"/>
              <a:t>fost</a:t>
            </a:r>
            <a:r>
              <a:rPr lang="en-US" dirty="0"/>
              <a:t> </a:t>
            </a:r>
            <a:r>
              <a:rPr lang="en-US" dirty="0" err="1"/>
              <a:t>implicați</a:t>
            </a:r>
            <a:r>
              <a:rPr lang="en-US" dirty="0"/>
              <a:t> </a:t>
            </a:r>
            <a:r>
              <a:rPr lang="en-US" dirty="0" err="1"/>
              <a:t>angajații</a:t>
            </a:r>
            <a:r>
              <a:rPr lang="en-US" dirty="0"/>
              <a:t> SCR, premiere </a:t>
            </a:r>
            <a:r>
              <a:rPr lang="en-US" dirty="0" err="1"/>
              <a:t>și</a:t>
            </a:r>
            <a:r>
              <a:rPr lang="en-US" dirty="0"/>
              <a:t> </a:t>
            </a:r>
            <a:r>
              <a:rPr lang="en-US" dirty="0" err="1"/>
              <a:t>operații</a:t>
            </a:r>
            <a:r>
              <a:rPr lang="en-US" dirty="0"/>
              <a:t> rare – 84</a:t>
            </a:r>
            <a:endParaRPr lang="ru-RU" dirty="0"/>
          </a:p>
          <a:p>
            <a:r>
              <a:rPr lang="en-US" dirty="0"/>
              <a:t>•         </a:t>
            </a:r>
            <a:r>
              <a:rPr lang="en-US" dirty="0" err="1"/>
              <a:t>articole</a:t>
            </a:r>
            <a:r>
              <a:rPr lang="en-US" dirty="0"/>
              <a:t> </a:t>
            </a:r>
            <a:r>
              <a:rPr lang="en-US" dirty="0" err="1"/>
              <a:t>foto+text</a:t>
            </a:r>
            <a:r>
              <a:rPr lang="en-US" dirty="0"/>
              <a:t> </a:t>
            </a:r>
            <a:r>
              <a:rPr lang="en-US" dirty="0" err="1"/>
              <a:t>și</a:t>
            </a:r>
            <a:r>
              <a:rPr lang="en-US" dirty="0"/>
              <a:t> video </a:t>
            </a:r>
            <a:r>
              <a:rPr lang="en-US" dirty="0" err="1"/>
              <a:t>despre</a:t>
            </a:r>
            <a:r>
              <a:rPr lang="en-US" dirty="0"/>
              <a:t> </a:t>
            </a:r>
            <a:r>
              <a:rPr lang="en-US" dirty="0" err="1"/>
              <a:t>activitățile</a:t>
            </a:r>
            <a:r>
              <a:rPr lang="en-US" dirty="0"/>
              <a:t> </a:t>
            </a:r>
            <a:r>
              <a:rPr lang="en-US" dirty="0" err="1"/>
              <a:t>culturale</a:t>
            </a:r>
            <a:r>
              <a:rPr lang="en-US" dirty="0"/>
              <a:t> </a:t>
            </a:r>
            <a:r>
              <a:rPr lang="en-US" dirty="0" err="1"/>
              <a:t>și</a:t>
            </a:r>
            <a:r>
              <a:rPr lang="en-US" dirty="0"/>
              <a:t> sportive </a:t>
            </a:r>
            <a:r>
              <a:rPr lang="en-US" dirty="0" err="1"/>
              <a:t>în</a:t>
            </a:r>
            <a:r>
              <a:rPr lang="en-US" dirty="0"/>
              <a:t> care au </a:t>
            </a:r>
            <a:r>
              <a:rPr lang="en-US" dirty="0" err="1"/>
              <a:t>fost</a:t>
            </a:r>
            <a:r>
              <a:rPr lang="en-US" dirty="0"/>
              <a:t> </a:t>
            </a:r>
            <a:r>
              <a:rPr lang="en-US" dirty="0" err="1"/>
              <a:t>implicați</a:t>
            </a:r>
            <a:r>
              <a:rPr lang="en-US" dirty="0"/>
              <a:t> </a:t>
            </a:r>
            <a:r>
              <a:rPr lang="en-US" dirty="0" err="1"/>
              <a:t>angajații</a:t>
            </a:r>
            <a:r>
              <a:rPr lang="en-US" dirty="0"/>
              <a:t> SCR - 23</a:t>
            </a:r>
            <a:endParaRPr lang="ru-RU" dirty="0"/>
          </a:p>
          <a:p>
            <a:r>
              <a:rPr lang="en-US" dirty="0"/>
              <a:t>•         </a:t>
            </a:r>
            <a:r>
              <a:rPr lang="en-US" dirty="0" err="1"/>
              <a:t>articole</a:t>
            </a:r>
            <a:r>
              <a:rPr lang="en-US" dirty="0"/>
              <a:t> </a:t>
            </a:r>
            <a:r>
              <a:rPr lang="en-US" dirty="0" err="1"/>
              <a:t>despre</a:t>
            </a:r>
            <a:r>
              <a:rPr lang="en-US" dirty="0"/>
              <a:t> </a:t>
            </a:r>
            <a:r>
              <a:rPr lang="en-US" dirty="0" err="1"/>
              <a:t>conferințe</a:t>
            </a:r>
            <a:r>
              <a:rPr lang="en-US" dirty="0"/>
              <a:t> </a:t>
            </a:r>
            <a:r>
              <a:rPr lang="en-US" dirty="0" err="1"/>
              <a:t>instituționale</a:t>
            </a:r>
            <a:r>
              <a:rPr lang="en-US" dirty="0"/>
              <a:t>  - </a:t>
            </a:r>
            <a:r>
              <a:rPr lang="ro-RO" dirty="0"/>
              <a:t>19</a:t>
            </a:r>
            <a:endParaRPr lang="ru-RU" dirty="0"/>
          </a:p>
          <a:p>
            <a:r>
              <a:rPr lang="en-US" dirty="0"/>
              <a:t>•         </a:t>
            </a:r>
            <a:r>
              <a:rPr lang="en-US" dirty="0" err="1"/>
              <a:t>articole</a:t>
            </a:r>
            <a:r>
              <a:rPr lang="en-US" dirty="0"/>
              <a:t> </a:t>
            </a:r>
            <a:r>
              <a:rPr lang="en-US" dirty="0" err="1"/>
              <a:t>despre</a:t>
            </a:r>
            <a:r>
              <a:rPr lang="en-US" dirty="0"/>
              <a:t> </a:t>
            </a:r>
            <a:r>
              <a:rPr lang="en-US" dirty="0" err="1"/>
              <a:t>participarea</a:t>
            </a:r>
            <a:r>
              <a:rPr lang="en-US" dirty="0"/>
              <a:t> </a:t>
            </a:r>
            <a:r>
              <a:rPr lang="en-US" dirty="0" err="1"/>
              <a:t>echipei</a:t>
            </a:r>
            <a:r>
              <a:rPr lang="en-US" dirty="0"/>
              <a:t> </a:t>
            </a:r>
            <a:r>
              <a:rPr lang="en-US" dirty="0" err="1"/>
              <a:t>spitalului</a:t>
            </a:r>
            <a:r>
              <a:rPr lang="en-US" dirty="0"/>
              <a:t> la </a:t>
            </a:r>
            <a:r>
              <a:rPr lang="en-US" dirty="0" err="1"/>
              <a:t>conferințe</a:t>
            </a:r>
            <a:r>
              <a:rPr lang="en-US" dirty="0"/>
              <a:t>, </a:t>
            </a:r>
            <a:r>
              <a:rPr lang="en-US" dirty="0" err="1"/>
              <a:t>workshopuri</a:t>
            </a:r>
            <a:r>
              <a:rPr lang="en-US" dirty="0"/>
              <a:t> </a:t>
            </a:r>
            <a:r>
              <a:rPr lang="en-US" dirty="0" err="1"/>
              <a:t>internaționale</a:t>
            </a:r>
            <a:r>
              <a:rPr lang="en-US" dirty="0"/>
              <a:t> - 3</a:t>
            </a:r>
            <a:endParaRPr lang="ru-RU" dirty="0"/>
          </a:p>
          <a:p>
            <a:r>
              <a:rPr lang="en-US" dirty="0"/>
              <a:t>•         </a:t>
            </a:r>
            <a:r>
              <a:rPr lang="en-US" dirty="0" err="1"/>
              <a:t>articole</a:t>
            </a:r>
            <a:r>
              <a:rPr lang="en-US" dirty="0"/>
              <a:t> </a:t>
            </a:r>
            <a:r>
              <a:rPr lang="en-US" dirty="0" err="1"/>
              <a:t>foto+text</a:t>
            </a:r>
            <a:r>
              <a:rPr lang="en-US" dirty="0"/>
              <a:t> </a:t>
            </a:r>
            <a:r>
              <a:rPr lang="en-US" dirty="0" err="1"/>
              <a:t>și</a:t>
            </a:r>
            <a:r>
              <a:rPr lang="en-US" dirty="0"/>
              <a:t> video </a:t>
            </a:r>
            <a:r>
              <a:rPr lang="en-US" dirty="0" err="1"/>
              <a:t>realizate</a:t>
            </a:r>
            <a:r>
              <a:rPr lang="en-US" dirty="0"/>
              <a:t> </a:t>
            </a:r>
            <a:r>
              <a:rPr lang="en-US" dirty="0" err="1"/>
              <a:t>în</a:t>
            </a:r>
            <a:r>
              <a:rPr lang="en-US" dirty="0"/>
              <a:t> </a:t>
            </a:r>
            <a:r>
              <a:rPr lang="en-US" dirty="0" err="1"/>
              <a:t>contextul</a:t>
            </a:r>
            <a:r>
              <a:rPr lang="en-US" dirty="0"/>
              <a:t> </a:t>
            </a:r>
            <a:r>
              <a:rPr lang="en-US" dirty="0" err="1"/>
              <a:t>zilelor</a:t>
            </a:r>
            <a:r>
              <a:rPr lang="en-US" dirty="0"/>
              <a:t> </a:t>
            </a:r>
            <a:r>
              <a:rPr lang="en-US" dirty="0" err="1"/>
              <a:t>mondiale</a:t>
            </a:r>
            <a:r>
              <a:rPr lang="en-US" dirty="0"/>
              <a:t> din </a:t>
            </a:r>
            <a:r>
              <a:rPr lang="en-US" dirty="0" err="1"/>
              <a:t>domeniul</a:t>
            </a:r>
            <a:r>
              <a:rPr lang="en-US" dirty="0"/>
              <a:t> </a:t>
            </a:r>
            <a:r>
              <a:rPr lang="en-US" dirty="0" err="1"/>
              <a:t>sănătății</a:t>
            </a:r>
            <a:r>
              <a:rPr lang="en-US" dirty="0"/>
              <a:t>- 41</a:t>
            </a:r>
            <a:endParaRPr lang="ru-RU" dirty="0"/>
          </a:p>
          <a:p>
            <a:r>
              <a:rPr lang="en-US" dirty="0"/>
              <a:t>•         </a:t>
            </a:r>
            <a:r>
              <a:rPr lang="en-US" dirty="0" err="1"/>
              <a:t>scrisori</a:t>
            </a:r>
            <a:r>
              <a:rPr lang="en-US" dirty="0"/>
              <a:t> de </a:t>
            </a:r>
            <a:r>
              <a:rPr lang="en-US" dirty="0" err="1"/>
              <a:t>mulțumire</a:t>
            </a:r>
            <a:r>
              <a:rPr lang="en-US" dirty="0"/>
              <a:t> </a:t>
            </a:r>
            <a:r>
              <a:rPr lang="en-US" dirty="0" err="1"/>
              <a:t>postate</a:t>
            </a:r>
            <a:r>
              <a:rPr lang="en-US" dirty="0"/>
              <a:t> </a:t>
            </a:r>
            <a:r>
              <a:rPr lang="en-US" dirty="0" err="1"/>
              <a:t>pe</a:t>
            </a:r>
            <a:r>
              <a:rPr lang="en-US" dirty="0"/>
              <a:t> site </a:t>
            </a:r>
            <a:r>
              <a:rPr lang="en-US" i="1" dirty="0"/>
              <a:t>(+</a:t>
            </a:r>
            <a:r>
              <a:rPr lang="en-US" i="1" dirty="0" err="1"/>
              <a:t>realizarea</a:t>
            </a:r>
            <a:r>
              <a:rPr lang="en-US" i="1" dirty="0"/>
              <a:t> </a:t>
            </a:r>
            <a:r>
              <a:rPr lang="en-US" i="1" dirty="0" err="1"/>
              <a:t>fotografiilor</a:t>
            </a:r>
            <a:r>
              <a:rPr lang="en-US" i="1" dirty="0"/>
              <a:t> </a:t>
            </a:r>
            <a:r>
              <a:rPr lang="en-US" i="1" dirty="0" err="1"/>
              <a:t>celor</a:t>
            </a:r>
            <a:r>
              <a:rPr lang="en-US" i="1" dirty="0"/>
              <a:t> </a:t>
            </a:r>
            <a:r>
              <a:rPr lang="en-US" i="1" dirty="0" err="1"/>
              <a:t>menționați</a:t>
            </a:r>
            <a:r>
              <a:rPr lang="en-US" i="1" dirty="0"/>
              <a:t> </a:t>
            </a:r>
            <a:r>
              <a:rPr lang="en-US" i="1" dirty="0" err="1"/>
              <a:t>în</a:t>
            </a:r>
            <a:r>
              <a:rPr lang="en-US" i="1" dirty="0"/>
              <a:t> </a:t>
            </a:r>
            <a:r>
              <a:rPr lang="en-US" i="1" dirty="0" err="1"/>
              <a:t>scrisori</a:t>
            </a:r>
            <a:r>
              <a:rPr lang="en-US" i="1" dirty="0"/>
              <a:t>. Nu se include </a:t>
            </a:r>
            <a:r>
              <a:rPr lang="en-US" i="1" dirty="0" err="1"/>
              <a:t>în</a:t>
            </a:r>
            <a:r>
              <a:rPr lang="en-US" i="1" dirty="0"/>
              <a:t> </a:t>
            </a:r>
            <a:r>
              <a:rPr lang="en-US" i="1" dirty="0" err="1"/>
              <a:t>numărul</a:t>
            </a:r>
            <a:r>
              <a:rPr lang="en-US" i="1" dirty="0"/>
              <a:t> </a:t>
            </a:r>
            <a:r>
              <a:rPr lang="en-US" i="1" dirty="0" err="1"/>
              <a:t>reportajelor</a:t>
            </a:r>
            <a:r>
              <a:rPr lang="en-US" i="1" dirty="0"/>
              <a:t>/</a:t>
            </a:r>
            <a:r>
              <a:rPr lang="en-US" i="1" dirty="0" err="1"/>
              <a:t>știrilor</a:t>
            </a:r>
            <a:r>
              <a:rPr lang="en-US" i="1" dirty="0"/>
              <a:t>) </a:t>
            </a:r>
            <a:r>
              <a:rPr lang="en-US" dirty="0"/>
              <a:t>- 37</a:t>
            </a:r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06382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1674056"/>
          </a:xfrm>
        </p:spPr>
        <p:txBody>
          <a:bodyPr>
            <a:normAutofit/>
          </a:bodyPr>
          <a:lstStyle/>
          <a:p>
            <a:r>
              <a:rPr lang="ro-MD" sz="4000" b="1" dirty="0" smtClean="0">
                <a:latin typeface="+mn-lt"/>
              </a:rPr>
              <a:t>Servicii medicale prestate</a:t>
            </a:r>
            <a:endParaRPr lang="ru-RU" sz="4000" b="1" dirty="0">
              <a:latin typeface="+mn-lt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3130062"/>
            <a:ext cx="3200400" cy="3175142"/>
          </a:xfrm>
        </p:spPr>
        <p:txBody>
          <a:bodyPr>
            <a:norm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ro-MD" sz="2000" dirty="0" smtClean="0"/>
              <a:t>Activitatea Secției Consultative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o-MD" sz="2000" dirty="0" smtClean="0"/>
              <a:t>Servicii de Înaltă Performanță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o-MD" sz="2000" dirty="0" smtClean="0"/>
              <a:t>Activitatea staționarului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o-MD" sz="2000" dirty="0" smtClean="0"/>
              <a:t>Programe speciale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o-MD" sz="2000" dirty="0" smtClean="0"/>
              <a:t>Programul Transplant</a:t>
            </a:r>
            <a:endParaRPr lang="ru-RU" sz="2000" dirty="0"/>
          </a:p>
        </p:txBody>
      </p:sp>
      <p:graphicFrame>
        <p:nvGraphicFramePr>
          <p:cNvPr id="8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15019295"/>
              </p:ext>
            </p:extLst>
          </p:nvPr>
        </p:nvGraphicFramePr>
        <p:xfrm>
          <a:off x="3949775" y="1431387"/>
          <a:ext cx="8242225" cy="40227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618414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o-MD" b="1" dirty="0" smtClean="0">
                <a:latin typeface="+mn-lt"/>
              </a:rPr>
              <a:t>Activitatea Secției Consultative</a:t>
            </a:r>
            <a:endParaRPr lang="ru-RU" b="1" dirty="0">
              <a:latin typeface="+mn-lt"/>
            </a:endParaRPr>
          </a:p>
        </p:txBody>
      </p:sp>
      <p:pic>
        <p:nvPicPr>
          <p:cNvPr id="9" name="Рисунок 8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58" b="1975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294446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267877"/>
          </a:xfrm>
        </p:spPr>
        <p:txBody>
          <a:bodyPr>
            <a:normAutofit/>
          </a:bodyPr>
          <a:lstStyle/>
          <a:p>
            <a:r>
              <a:rPr lang="ro-RO" sz="4000" b="1" dirty="0">
                <a:solidFill>
                  <a:srgbClr val="700000"/>
                </a:solidFill>
                <a:latin typeface="+mn-lt"/>
              </a:rPr>
              <a:t>Numărul de consultații planificate și efectuate în funcție de statutul pacientului</a:t>
            </a:r>
            <a:endParaRPr lang="ru-RU" sz="4000" dirty="0">
              <a:solidFill>
                <a:srgbClr val="700000"/>
              </a:solidFill>
              <a:latin typeface="+mn-lt"/>
            </a:endParaRPr>
          </a:p>
        </p:txBody>
      </p:sp>
      <p:graphicFrame>
        <p:nvGraphicFramePr>
          <p:cNvPr id="7" name="Объект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47133011"/>
              </p:ext>
            </p:extLst>
          </p:nvPr>
        </p:nvGraphicFramePr>
        <p:xfrm>
          <a:off x="502919" y="1859283"/>
          <a:ext cx="11247122" cy="4469012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{5A111915-BE36-4E01-A7E5-04B1672EAD32}</a:tableStyleId>
              </a:tblPr>
              <a:tblGrid>
                <a:gridCol w="2376366"/>
                <a:gridCol w="1777606"/>
                <a:gridCol w="1589591"/>
                <a:gridCol w="1504082"/>
                <a:gridCol w="1320412"/>
                <a:gridCol w="1360902"/>
                <a:gridCol w="1318163"/>
              </a:tblGrid>
              <a:tr h="415775">
                <a:tc rowSpan="2"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ro-RO" sz="1800" dirty="0">
                          <a:effectLst/>
                        </a:rPr>
                        <a:t>Denumirea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6"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ro-RO" sz="1800">
                          <a:effectLst/>
                        </a:rPr>
                        <a:t>A n i i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1577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ro-RO" sz="1800">
                          <a:effectLst/>
                        </a:rPr>
                        <a:t>2019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ro-RO" sz="1800">
                          <a:effectLst/>
                        </a:rPr>
                        <a:t>2020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ro-RO" sz="1800">
                          <a:effectLst/>
                        </a:rPr>
                        <a:t>2021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ro-RO" sz="1800">
                          <a:effectLst/>
                        </a:rPr>
                        <a:t>2022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ro-RO" sz="1800">
                          <a:effectLst/>
                        </a:rPr>
                        <a:t>2023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ro-RO" sz="1800">
                          <a:effectLst/>
                        </a:rPr>
                        <a:t>2024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415775">
                <a:tc>
                  <a:txBody>
                    <a:bodyPr/>
                    <a:lstStyle/>
                    <a:p>
                      <a:pPr algn="l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ro-RO" sz="1800">
                          <a:effectLst/>
                        </a:rPr>
                        <a:t>Consutații planificate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ro-RO" sz="1800">
                          <a:effectLst/>
                        </a:rPr>
                        <a:t>114 055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ro-RO" sz="1800">
                          <a:effectLst/>
                        </a:rPr>
                        <a:t>92 839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ro-RO" sz="1800">
                          <a:effectLst/>
                        </a:rPr>
                        <a:t>108 304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ro-RO" sz="1800">
                          <a:effectLst/>
                        </a:rPr>
                        <a:t>113 130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ro-RO" sz="1800">
                          <a:effectLst/>
                        </a:rPr>
                        <a:t>118635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ro-RO" sz="1800">
                          <a:effectLst/>
                        </a:rPr>
                        <a:t>124117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415775">
                <a:tc>
                  <a:txBody>
                    <a:bodyPr/>
                    <a:lstStyle/>
                    <a:p>
                      <a:pPr algn="l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ro-RO" sz="1800">
                          <a:effectLst/>
                        </a:rPr>
                        <a:t>Consultații efectuate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ro-RO" sz="1800">
                          <a:effectLst/>
                        </a:rPr>
                        <a:t>129 993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ro-RO" sz="1800">
                          <a:effectLst/>
                        </a:rPr>
                        <a:t>76 420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ro-RO" sz="1800">
                          <a:effectLst/>
                        </a:rPr>
                        <a:t>107 999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ro-RO" sz="1800">
                          <a:effectLst/>
                        </a:rPr>
                        <a:t>127 571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ro-RO" sz="1800">
                          <a:effectLst/>
                        </a:rPr>
                        <a:t>143236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ro-RO" sz="1800">
                          <a:effectLst/>
                        </a:rPr>
                        <a:t>148756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868032">
                <a:tc>
                  <a:txBody>
                    <a:bodyPr/>
                    <a:lstStyle/>
                    <a:p>
                      <a:pPr algn="l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ro-RO" sz="1800">
                          <a:effectLst/>
                        </a:rPr>
                        <a:t>Rata de îndeplinire a consultațiilor planificate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ro-RO" sz="1800">
                          <a:effectLst/>
                        </a:rPr>
                        <a:t>114%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ro-RO" sz="1800" dirty="0">
                          <a:effectLst/>
                        </a:rPr>
                        <a:t>82,45%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ro-RO" sz="1800">
                          <a:effectLst/>
                        </a:rPr>
                        <a:t>99,6%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ro-RO" sz="1800">
                          <a:effectLst/>
                        </a:rPr>
                        <a:t>112,8 %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ro-RO" sz="1800">
                          <a:effectLst/>
                        </a:rPr>
                        <a:t>120,7%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ro-RO" sz="1800">
                          <a:effectLst/>
                        </a:rPr>
                        <a:t>119,9%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868032">
                <a:tc>
                  <a:txBody>
                    <a:bodyPr/>
                    <a:lstStyle/>
                    <a:p>
                      <a:pPr algn="l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ro-RO" sz="1800">
                          <a:effectLst/>
                        </a:rPr>
                        <a:t>Consultații la pacienți asigurați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ro-RO" sz="1800">
                          <a:effectLst/>
                        </a:rPr>
                        <a:t>115 769 (89,1%)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ro-RO" sz="1800">
                          <a:effectLst/>
                        </a:rPr>
                        <a:t>68 289</a:t>
                      </a:r>
                      <a:endParaRPr lang="ru-RU" sz="1800">
                        <a:effectLst/>
                      </a:endParaRPr>
                    </a:p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ro-RO" sz="1800">
                          <a:effectLst/>
                        </a:rPr>
                        <a:t>(89,4%)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ro-RO" sz="1800">
                          <a:effectLst/>
                        </a:rPr>
                        <a:t>98 008</a:t>
                      </a:r>
                      <a:endParaRPr lang="ru-RU" sz="1800">
                        <a:effectLst/>
                      </a:endParaRPr>
                    </a:p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ro-RO" sz="1800">
                          <a:effectLst/>
                        </a:rPr>
                        <a:t>(90,7%)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ro-RO" sz="1800">
                          <a:effectLst/>
                        </a:rPr>
                        <a:t>116 173</a:t>
                      </a:r>
                      <a:endParaRPr lang="ru-RU" sz="1800">
                        <a:effectLst/>
                      </a:endParaRPr>
                    </a:p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ro-RO" sz="1800">
                          <a:effectLst/>
                        </a:rPr>
                        <a:t>(91,1%)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ro-RO" sz="1800">
                          <a:effectLst/>
                        </a:rPr>
                        <a:t>129157 (90,2%)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ro-RO" sz="1800">
                          <a:effectLst/>
                        </a:rPr>
                        <a:t>135801 (91,3%)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868032">
                <a:tc>
                  <a:txBody>
                    <a:bodyPr/>
                    <a:lstStyle/>
                    <a:p>
                      <a:pPr algn="l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ro-RO" sz="1800">
                          <a:effectLst/>
                        </a:rPr>
                        <a:t>Consultații contra plată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ro-RO" sz="1800">
                          <a:effectLst/>
                        </a:rPr>
                        <a:t>14 424 (10,9%)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ro-RO" sz="1800" dirty="0">
                          <a:effectLst/>
                        </a:rPr>
                        <a:t>8 198</a:t>
                      </a:r>
                      <a:endParaRPr lang="ru-RU" sz="1800" dirty="0">
                        <a:effectLst/>
                      </a:endParaRPr>
                    </a:p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ro-RO" sz="1800" dirty="0">
                          <a:effectLst/>
                        </a:rPr>
                        <a:t>(10,6%)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ro-RO" sz="1800">
                          <a:effectLst/>
                        </a:rPr>
                        <a:t>9 992</a:t>
                      </a:r>
                      <a:endParaRPr lang="ru-RU" sz="1800">
                        <a:effectLst/>
                      </a:endParaRPr>
                    </a:p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ro-RO" sz="1800">
                          <a:effectLst/>
                        </a:rPr>
                        <a:t>(9,3%)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ro-RO" sz="1800">
                          <a:effectLst/>
                        </a:rPr>
                        <a:t>11 398</a:t>
                      </a:r>
                      <a:endParaRPr lang="ru-RU" sz="1800">
                        <a:effectLst/>
                      </a:endParaRPr>
                    </a:p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ro-RO" sz="1800">
                          <a:effectLst/>
                        </a:rPr>
                        <a:t>(8,9%)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ro-RO" sz="1800">
                          <a:effectLst/>
                        </a:rPr>
                        <a:t>14079</a:t>
                      </a:r>
                      <a:endParaRPr lang="ru-RU" sz="1800">
                        <a:effectLst/>
                      </a:endParaRPr>
                    </a:p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ro-RO" sz="1800">
                          <a:effectLst/>
                        </a:rPr>
                        <a:t> (9,8%)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ro-RO" sz="1800" dirty="0">
                          <a:effectLst/>
                        </a:rPr>
                        <a:t>12955</a:t>
                      </a:r>
                      <a:endParaRPr lang="ru-RU" sz="1800" dirty="0">
                        <a:effectLst/>
                      </a:endParaRPr>
                    </a:p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ro-RO" sz="1800" dirty="0">
                          <a:effectLst/>
                        </a:rPr>
                        <a:t> (8,7%)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19244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Ретро">
  <a:themeElements>
    <a:clrScheme name="Ретро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Ретро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Ретро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2215</TotalTime>
  <Words>2348</Words>
  <Application>Microsoft Office PowerPoint</Application>
  <PresentationFormat>Широкоэкранный</PresentationFormat>
  <Paragraphs>1393</Paragraphs>
  <Slides>65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65</vt:i4>
      </vt:variant>
    </vt:vector>
  </HeadingPairs>
  <TitlesOfParts>
    <vt:vector size="72" baseType="lpstr">
      <vt:lpstr>Arial</vt:lpstr>
      <vt:lpstr>Calibri</vt:lpstr>
      <vt:lpstr>Calibri Light</vt:lpstr>
      <vt:lpstr>Symbol</vt:lpstr>
      <vt:lpstr>Times New Roman</vt:lpstr>
      <vt:lpstr>Wingdings</vt:lpstr>
      <vt:lpstr>Ретро</vt:lpstr>
      <vt:lpstr>Raport de activitate  pentru anul 2024</vt:lpstr>
      <vt:lpstr>Презентация PowerPoint</vt:lpstr>
      <vt:lpstr>Agenda</vt:lpstr>
      <vt:lpstr>Resurse umane</vt:lpstr>
      <vt:lpstr>Rata de îndeplinire a planului anual de instruiri</vt:lpstr>
      <vt:lpstr>Rata fluctuației de personal</vt:lpstr>
      <vt:lpstr>Servicii medicale prestate</vt:lpstr>
      <vt:lpstr>Activitatea Secției Consultative</vt:lpstr>
      <vt:lpstr>Numărul de consultații planificate și efectuate în funcție de statutul pacientului</vt:lpstr>
      <vt:lpstr>Презентация PowerPoint</vt:lpstr>
      <vt:lpstr>Activitatea medicilor surdologi-audiologi</vt:lpstr>
      <vt:lpstr>Servicii de înaltă performanță</vt:lpstr>
      <vt:lpstr>Презентация PowerPoint</vt:lpstr>
      <vt:lpstr>Презентация PowerPoint</vt:lpstr>
      <vt:lpstr>Indicatori de activitate a staționarului</vt:lpstr>
      <vt:lpstr>Numărul total și structura pacienților tratați</vt:lpstr>
      <vt:lpstr>Numărul pacienților tratați în dependență de profilul clinic</vt:lpstr>
      <vt:lpstr>Durata medie de spitalizare</vt:lpstr>
      <vt:lpstr>Rata de utilizare a patului</vt:lpstr>
      <vt:lpstr>Valoarea ICM</vt:lpstr>
      <vt:lpstr>Letalitatea intraspitalicească </vt:lpstr>
      <vt:lpstr>Unitatea de Primire Urgențe</vt:lpstr>
      <vt:lpstr>Dinamica numărului de adresări, spitalizări și refuzuri </vt:lpstr>
      <vt:lpstr>Rata spitalizărilor urgente și celor programate</vt:lpstr>
      <vt:lpstr>Activitatea anesteziologică</vt:lpstr>
      <vt:lpstr>Tipurile de anestezii</vt:lpstr>
      <vt:lpstr>Activitatea chirurgicală</vt:lpstr>
      <vt:lpstr>Numărul de intervenții chirurgicale efectuate</vt:lpstr>
      <vt:lpstr>Programe speciale</vt:lpstr>
      <vt:lpstr>Dinamica cazurilor contractate pe programe speciale </vt:lpstr>
      <vt:lpstr>Realizarea contractelor pentru serviciile spitalicești în anul 2024</vt:lpstr>
      <vt:lpstr>Program transplant</vt:lpstr>
      <vt:lpstr>Dinamica cazurilor de transplant de organe și țesuturi</vt:lpstr>
      <vt:lpstr>Finanțarea cazurilor pe ”Programul Național Transplant” </vt:lpstr>
      <vt:lpstr>Departamentul de investigații de laborator</vt:lpstr>
      <vt:lpstr>Dinamica numărului de investigații </vt:lpstr>
      <vt:lpstr>Dinamica tipului și numărului de investigații</vt:lpstr>
      <vt:lpstr>Cazurile pozitive pentru infecții</vt:lpstr>
      <vt:lpstr>Презентация PowerPoint</vt:lpstr>
      <vt:lpstr>Dinamica numărului total de investigații la Medicina Nucleară</vt:lpstr>
      <vt:lpstr>Dinamica investigațiilor după tipul acestora</vt:lpstr>
      <vt:lpstr>Презентация PowerPoint</vt:lpstr>
      <vt:lpstr>Dinamica numărului de consultații solicitate și numărul consultațiilor prestate în alte instituții</vt:lpstr>
      <vt:lpstr>Dinamica numărului de consultații prestate de către specialiștii instituției</vt:lpstr>
      <vt:lpstr>Dinamica numărului de consultații solicitate </vt:lpstr>
      <vt:lpstr>Siguranța serviciilor medicale</vt:lpstr>
      <vt:lpstr>Ponderea formelor nosologice de IAAM</vt:lpstr>
      <vt:lpstr>Tabloul microbiologic al IAAM </vt:lpstr>
      <vt:lpstr>Raportarea infecțiilor în instituție</vt:lpstr>
      <vt:lpstr>Dinamica de înregistrare a reacțiilor adverse</vt:lpstr>
      <vt:lpstr>Grupe farmacologice care au produs cel mai frecvent RA</vt:lpstr>
      <vt:lpstr>Dinamica DD/100zile pat</vt:lpstr>
      <vt:lpstr>Cabinetul de transfuzie a sângelui</vt:lpstr>
      <vt:lpstr>Dinamica numărului de recipienți, transfuzii și reacții posttransfuzionale </vt:lpstr>
      <vt:lpstr>Volumul de produse sanguine administrat </vt:lpstr>
      <vt:lpstr>Activitățile efectuate în cadrul Departamentul de inginerie biomdicală și gaze speciale</vt:lpstr>
      <vt:lpstr>Aspecte economico-financiare</vt:lpstr>
      <vt:lpstr>Structura comparativă a veniturilor acumulate</vt:lpstr>
      <vt:lpstr> Venituri din fondurile CNAM </vt:lpstr>
      <vt:lpstr>Realizarea devizului  de cheltuieli</vt:lpstr>
      <vt:lpstr>Fondul de Remunerare a Muncii  </vt:lpstr>
      <vt:lpstr>Salariul mediu lunar, lei </vt:lpstr>
      <vt:lpstr> Alte cheltuieli, mii lei  </vt:lpstr>
      <vt:lpstr>Suma contractelor realizate</vt:lpstr>
      <vt:lpstr>Promovarea imaginii instituției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Raport de activitate  pentru anul 2024</dc:title>
  <dc:creator>Utilizator1</dc:creator>
  <cp:lastModifiedBy>User</cp:lastModifiedBy>
  <cp:revision>34</cp:revision>
  <dcterms:created xsi:type="dcterms:W3CDTF">2025-06-10T06:33:46Z</dcterms:created>
  <dcterms:modified xsi:type="dcterms:W3CDTF">2025-06-25T11:35:27Z</dcterms:modified>
</cp:coreProperties>
</file>