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8" r:id="rId3"/>
    <p:sldId id="259" r:id="rId4"/>
    <p:sldId id="260" r:id="rId5"/>
    <p:sldId id="257" r:id="rId6"/>
    <p:sldId id="265" r:id="rId7"/>
    <p:sldId id="263" r:id="rId8"/>
    <p:sldId id="275" r:id="rId9"/>
    <p:sldId id="276" r:id="rId10"/>
    <p:sldId id="266" r:id="rId11"/>
    <p:sldId id="271" r:id="rId12"/>
    <p:sldId id="272" r:id="rId13"/>
    <p:sldId id="273" r:id="rId14"/>
    <p:sldId id="274" r:id="rId15"/>
    <p:sldId id="277" r:id="rId16"/>
    <p:sldId id="270" r:id="rId17"/>
    <p:sldId id="261" r:id="rId18"/>
    <p:sldId id="264" r:id="rId19"/>
    <p:sldId id="267" r:id="rId20"/>
    <p:sldId id="268" r:id="rId21"/>
    <p:sldId id="279" r:id="rId22"/>
    <p:sldId id="281" r:id="rId23"/>
  </p:sldIdLst>
  <p:sldSz cx="12192000" cy="6858000"/>
  <p:notesSz cx="9144000" cy="6858000"/>
  <p:defaultTextStyle>
    <a:defPPr>
      <a:defRPr lang="ro-M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52" autoAdjust="0"/>
  </p:normalViewPr>
  <p:slideViewPr>
    <p:cSldViewPr>
      <p:cViewPr>
        <p:scale>
          <a:sx n="70" d="100"/>
          <a:sy n="70" d="100"/>
        </p:scale>
        <p:origin x="-1056" y="-174"/>
      </p:cViewPr>
      <p:guideLst>
        <p:guide orient="horz" pos="2160"/>
        <p:guide pos="3840"/>
      </p:guideLst>
    </p:cSldViewPr>
  </p:slideViewPr>
  <p:outlineViewPr>
    <p:cViewPr>
      <p:scale>
        <a:sx n="33" d="100"/>
        <a:sy n="33" d="100"/>
      </p:scale>
      <p:origin x="0" y="10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02" y="-7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50436-BC4D-4776-AA2A-773B6DFC04B0}"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ro-MO"/>
        </a:p>
      </dgm:t>
    </dgm:pt>
    <dgm:pt modelId="{E318507E-2BD8-430C-8B4F-23C8306FF82E}">
      <dgm:prSet custT="1"/>
      <dgm:spPr/>
      <dgm:t>
        <a:bodyPr/>
        <a:lstStyle/>
        <a:p>
          <a:pPr algn="ctr" rtl="0"/>
          <a:r>
            <a:rPr lang="vi-VN" sz="1800" b="1" i="0" dirty="0">
              <a:latin typeface="Calibri" pitchFamily="34" charset="0"/>
              <a:cs typeface="Times New Roman" pitchFamily="18" charset="0"/>
            </a:rPr>
            <a:t>Inițial</a:t>
          </a:r>
          <a:r>
            <a:rPr lang="ro-MO" sz="1800" b="1" i="0" dirty="0">
              <a:latin typeface="Calibri" pitchFamily="34" charset="0"/>
              <a:cs typeface="Times New Roman" pitchFamily="18" charset="0"/>
            </a:rPr>
            <a:t>,</a:t>
          </a:r>
          <a:r>
            <a:rPr lang="vi-VN" sz="1800" b="1" i="0" dirty="0">
              <a:latin typeface="Calibri" pitchFamily="34" charset="0"/>
              <a:cs typeface="Times New Roman" pitchFamily="18" charset="0"/>
            </a:rPr>
            <a:t> </a:t>
          </a:r>
          <a:r>
            <a:rPr lang="vi-VN" sz="1800" b="0" i="0" dirty="0">
              <a:latin typeface="Calibri" pitchFamily="34" charset="0"/>
              <a:cs typeface="Times New Roman" pitchFamily="18" charset="0"/>
            </a:rPr>
            <a:t>hemovigilența s-a concentrat în principal pe supravegherea reacțiilor adverse imediate la transfuzii, cum ar fi reacțiile alergice sau anafilactice. Cu toate acestea, odată cu progresele tehnologice din domeniu și cu creșterea preocupărilor legate de siguranța transfuziilor de sânge, conceptul de hemovigilență s-a dezvoltat pentru a include o gamă mai largă de aspecte legate de siguranța și calitatea transfuziilor de sânge.</a:t>
          </a:r>
          <a:endParaRPr lang="ro-MO" sz="1800" b="0" i="0" dirty="0">
            <a:latin typeface="Calibri" pitchFamily="34" charset="0"/>
            <a:cs typeface="Times New Roman" pitchFamily="18" charset="0"/>
          </a:endParaRPr>
        </a:p>
      </dgm:t>
    </dgm:pt>
    <dgm:pt modelId="{1F44C035-B696-45FC-BCD3-D9291CE0E8B4}" type="parTrans" cxnId="{FA96E948-26A6-4E2C-8000-FCBDD735C05C}">
      <dgm:prSet/>
      <dgm:spPr/>
      <dgm:t>
        <a:bodyPr/>
        <a:lstStyle/>
        <a:p>
          <a:endParaRPr lang="ro-MO"/>
        </a:p>
      </dgm:t>
    </dgm:pt>
    <dgm:pt modelId="{82869FEB-C5A3-474B-9818-0149C10BDB5E}" type="sibTrans" cxnId="{FA96E948-26A6-4E2C-8000-FCBDD735C05C}">
      <dgm:prSet/>
      <dgm:spPr/>
      <dgm:t>
        <a:bodyPr/>
        <a:lstStyle/>
        <a:p>
          <a:endParaRPr lang="ro-MO"/>
        </a:p>
      </dgm:t>
    </dgm:pt>
    <dgm:pt modelId="{259E9DFA-8D43-446E-8829-7688AE95F269}">
      <dgm:prSet custT="1"/>
      <dgm:spPr/>
      <dgm:t>
        <a:bodyPr/>
        <a:lstStyle/>
        <a:p>
          <a:pPr algn="ctr" rtl="0"/>
          <a:r>
            <a:rPr lang="vi-VN" sz="1800" b="1" dirty="0">
              <a:solidFill>
                <a:schemeClr val="tx1"/>
              </a:solidFill>
              <a:latin typeface="Calibri" pitchFamily="34" charset="0"/>
              <a:cs typeface="Times New Roman" pitchFamily="18" charset="0"/>
            </a:rPr>
            <a:t>Astăzi, </a:t>
          </a:r>
          <a:r>
            <a:rPr lang="vi-VN" sz="1800" b="0" dirty="0">
              <a:solidFill>
                <a:schemeClr val="tx1"/>
              </a:solidFill>
              <a:latin typeface="Calibri" pitchFamily="34" charset="0"/>
              <a:cs typeface="Times New Roman" pitchFamily="18" charset="0"/>
            </a:rPr>
            <a:t>hemovigilența include nu doar monitorizarea reacțiilor adverse imediate, ci și identificarea și raportarea evenimentelor adverse asociate cu transfuziile, monitorizarea calității produselor de sânge și a practicilor de transfuzie, evaluarea riscurilor și implementarea măsurilor de prevenire și corectare.</a:t>
          </a:r>
          <a:endParaRPr lang="ro-MO" sz="1800" b="0" dirty="0">
            <a:solidFill>
              <a:schemeClr val="tx1"/>
            </a:solidFill>
            <a:latin typeface="Calibri" pitchFamily="34" charset="0"/>
            <a:cs typeface="Times New Roman" pitchFamily="18" charset="0"/>
          </a:endParaRPr>
        </a:p>
      </dgm:t>
    </dgm:pt>
    <dgm:pt modelId="{5D493F9D-F7A1-43C3-A2DA-1070FF479E78}" type="parTrans" cxnId="{A314774A-B57F-4F62-B7E2-630D3AA006C0}">
      <dgm:prSet/>
      <dgm:spPr/>
      <dgm:t>
        <a:bodyPr/>
        <a:lstStyle/>
        <a:p>
          <a:endParaRPr lang="ro-MO"/>
        </a:p>
      </dgm:t>
    </dgm:pt>
    <dgm:pt modelId="{2E22ABED-F772-4077-B8DF-4B5CABFE3D2A}" type="sibTrans" cxnId="{A314774A-B57F-4F62-B7E2-630D3AA006C0}">
      <dgm:prSet/>
      <dgm:spPr/>
      <dgm:t>
        <a:bodyPr/>
        <a:lstStyle/>
        <a:p>
          <a:endParaRPr lang="ro-MO"/>
        </a:p>
      </dgm:t>
    </dgm:pt>
    <dgm:pt modelId="{514F8F59-C80E-4112-8432-4D8E587F4D77}">
      <dgm:prSet custT="1"/>
      <dgm:spPr/>
      <dgm:t>
        <a:bodyPr/>
        <a:lstStyle/>
        <a:p>
          <a:pPr algn="ctr" rtl="0"/>
          <a:r>
            <a:rPr lang="vi-VN" sz="1800" b="0" dirty="0">
              <a:effectLst/>
              <a:latin typeface="Calibri" pitchFamily="34" charset="0"/>
              <a:cs typeface="Times New Roman" pitchFamily="18" charset="0"/>
            </a:rPr>
            <a:t>În contextul preocupărilor crescânde legate de securitatea și calitatea transfuziilor de sânge, evoluția continuă a conceptului de hemovigilență este esențială pentru asigurarea unei practici transfuzionale sigure și eficiente.</a:t>
          </a:r>
          <a:endParaRPr lang="ro-MO" sz="1800" b="0" dirty="0">
            <a:effectLst/>
            <a:latin typeface="Calibri" pitchFamily="34" charset="0"/>
            <a:cs typeface="Times New Roman" pitchFamily="18" charset="0"/>
          </a:endParaRPr>
        </a:p>
      </dgm:t>
    </dgm:pt>
    <dgm:pt modelId="{F83D96DA-7F66-4624-A893-0DC267353196}" type="parTrans" cxnId="{89B9076A-798F-4E9C-8DC6-E3163DBEDB1E}">
      <dgm:prSet/>
      <dgm:spPr/>
      <dgm:t>
        <a:bodyPr/>
        <a:lstStyle/>
        <a:p>
          <a:endParaRPr lang="ro-MO"/>
        </a:p>
      </dgm:t>
    </dgm:pt>
    <dgm:pt modelId="{801D4738-DB7D-4300-A8F8-501B8B6C5AE3}" type="sibTrans" cxnId="{89B9076A-798F-4E9C-8DC6-E3163DBEDB1E}">
      <dgm:prSet/>
      <dgm:spPr/>
      <dgm:t>
        <a:bodyPr/>
        <a:lstStyle/>
        <a:p>
          <a:endParaRPr lang="ro-MO"/>
        </a:p>
      </dgm:t>
    </dgm:pt>
    <dgm:pt modelId="{956DBFBC-E35E-464F-B239-CF77FD20DCF3}" type="pres">
      <dgm:prSet presAssocID="{5F350436-BC4D-4776-AA2A-773B6DFC04B0}" presName="Name0" presStyleCnt="0">
        <dgm:presLayoutVars>
          <dgm:chMax/>
          <dgm:chPref/>
          <dgm:dir/>
        </dgm:presLayoutVars>
      </dgm:prSet>
      <dgm:spPr/>
      <dgm:t>
        <a:bodyPr/>
        <a:lstStyle/>
        <a:p>
          <a:endParaRPr lang="ro-MO"/>
        </a:p>
      </dgm:t>
    </dgm:pt>
    <dgm:pt modelId="{7FD22AAC-11F2-4A27-A559-313299E8AA71}" type="pres">
      <dgm:prSet presAssocID="{E318507E-2BD8-430C-8B4F-23C8306FF82E}" presName="parenttextcomposite" presStyleCnt="0"/>
      <dgm:spPr/>
    </dgm:pt>
    <dgm:pt modelId="{DD1D6A6B-5EE2-4169-B328-E66701817FD5}" type="pres">
      <dgm:prSet presAssocID="{E318507E-2BD8-430C-8B4F-23C8306FF82E}" presName="parenttext" presStyleLbl="revTx" presStyleIdx="0" presStyleCnt="3" custScaleY="156217">
        <dgm:presLayoutVars>
          <dgm:chMax/>
          <dgm:chPref val="2"/>
          <dgm:bulletEnabled val="1"/>
        </dgm:presLayoutVars>
      </dgm:prSet>
      <dgm:spPr/>
      <dgm:t>
        <a:bodyPr/>
        <a:lstStyle/>
        <a:p>
          <a:endParaRPr lang="ro-MO"/>
        </a:p>
      </dgm:t>
    </dgm:pt>
    <dgm:pt modelId="{BF7D2A16-BE24-428C-8C44-F218A1AFC7B5}" type="pres">
      <dgm:prSet presAssocID="{E318507E-2BD8-430C-8B4F-23C8306FF82E}" presName="parallelogramComposite" presStyleCnt="0"/>
      <dgm:spPr/>
    </dgm:pt>
    <dgm:pt modelId="{420E9889-E3A6-4981-A44B-40FC888BC1FA}" type="pres">
      <dgm:prSet presAssocID="{E318507E-2BD8-430C-8B4F-23C8306FF82E}" presName="parallelogram1" presStyleLbl="alignNode1" presStyleIdx="0" presStyleCnt="21"/>
      <dgm:spPr/>
    </dgm:pt>
    <dgm:pt modelId="{D0B99964-CF16-46A5-A959-AA155A2FC9C5}" type="pres">
      <dgm:prSet presAssocID="{E318507E-2BD8-430C-8B4F-23C8306FF82E}" presName="parallelogram2" presStyleLbl="alignNode1" presStyleIdx="1" presStyleCnt="21"/>
      <dgm:spPr/>
    </dgm:pt>
    <dgm:pt modelId="{32341463-023C-4DC2-BBC8-38A1876A8851}" type="pres">
      <dgm:prSet presAssocID="{E318507E-2BD8-430C-8B4F-23C8306FF82E}" presName="parallelogram3" presStyleLbl="alignNode1" presStyleIdx="2" presStyleCnt="21"/>
      <dgm:spPr/>
    </dgm:pt>
    <dgm:pt modelId="{55E75BA7-3750-40BD-8D3A-67E4149FDC83}" type="pres">
      <dgm:prSet presAssocID="{E318507E-2BD8-430C-8B4F-23C8306FF82E}" presName="parallelogram4" presStyleLbl="alignNode1" presStyleIdx="3" presStyleCnt="21"/>
      <dgm:spPr/>
    </dgm:pt>
    <dgm:pt modelId="{3F981BE4-A12E-4F34-B51D-709928182C3A}" type="pres">
      <dgm:prSet presAssocID="{E318507E-2BD8-430C-8B4F-23C8306FF82E}" presName="parallelogram5" presStyleLbl="alignNode1" presStyleIdx="4" presStyleCnt="21"/>
      <dgm:spPr/>
    </dgm:pt>
    <dgm:pt modelId="{3FF7AC28-0433-40F3-BAB1-9D0F12BEE1D5}" type="pres">
      <dgm:prSet presAssocID="{E318507E-2BD8-430C-8B4F-23C8306FF82E}" presName="parallelogram6" presStyleLbl="alignNode1" presStyleIdx="5" presStyleCnt="21"/>
      <dgm:spPr/>
    </dgm:pt>
    <dgm:pt modelId="{CD8597AC-F1B3-4F40-849C-4F94B72FEC5C}" type="pres">
      <dgm:prSet presAssocID="{E318507E-2BD8-430C-8B4F-23C8306FF82E}" presName="parallelogram7" presStyleLbl="alignNode1" presStyleIdx="6" presStyleCnt="21"/>
      <dgm:spPr/>
    </dgm:pt>
    <dgm:pt modelId="{169E2DC0-4F6A-44D3-A969-042EBC1224AF}" type="pres">
      <dgm:prSet presAssocID="{82869FEB-C5A3-474B-9818-0149C10BDB5E}" presName="sibTrans" presStyleCnt="0"/>
      <dgm:spPr/>
    </dgm:pt>
    <dgm:pt modelId="{9D039A1F-4D74-4F3B-B10E-F97946726AE6}" type="pres">
      <dgm:prSet presAssocID="{259E9DFA-8D43-446E-8829-7688AE95F269}" presName="parenttextcomposite" presStyleCnt="0"/>
      <dgm:spPr/>
    </dgm:pt>
    <dgm:pt modelId="{C776A3C8-3D2B-4B04-9353-E1488E7885C9}" type="pres">
      <dgm:prSet presAssocID="{259E9DFA-8D43-446E-8829-7688AE95F269}" presName="parenttext" presStyleLbl="revTx" presStyleIdx="1" presStyleCnt="3" custScaleY="111070" custLinFactNeighborX="-1577" custLinFactNeighborY="-7359">
        <dgm:presLayoutVars>
          <dgm:chMax/>
          <dgm:chPref val="2"/>
          <dgm:bulletEnabled val="1"/>
        </dgm:presLayoutVars>
      </dgm:prSet>
      <dgm:spPr/>
      <dgm:t>
        <a:bodyPr/>
        <a:lstStyle/>
        <a:p>
          <a:endParaRPr lang="ro-MO"/>
        </a:p>
      </dgm:t>
    </dgm:pt>
    <dgm:pt modelId="{6E9FC0FC-2951-417F-9013-F1048E096C76}" type="pres">
      <dgm:prSet presAssocID="{259E9DFA-8D43-446E-8829-7688AE95F269}" presName="parallelogramComposite" presStyleCnt="0"/>
      <dgm:spPr/>
    </dgm:pt>
    <dgm:pt modelId="{F9C60C6E-CBB4-4948-8CBB-761CF0AA7BD4}" type="pres">
      <dgm:prSet presAssocID="{259E9DFA-8D43-446E-8829-7688AE95F269}" presName="parallelogram1" presStyleLbl="alignNode1" presStyleIdx="7" presStyleCnt="21"/>
      <dgm:spPr/>
    </dgm:pt>
    <dgm:pt modelId="{62AEB37F-F802-4DD1-B593-B49F977F6DC0}" type="pres">
      <dgm:prSet presAssocID="{259E9DFA-8D43-446E-8829-7688AE95F269}" presName="parallelogram2" presStyleLbl="alignNode1" presStyleIdx="8" presStyleCnt="21"/>
      <dgm:spPr/>
    </dgm:pt>
    <dgm:pt modelId="{CE42F36E-6B37-441A-807A-4DCBA3CAB806}" type="pres">
      <dgm:prSet presAssocID="{259E9DFA-8D43-446E-8829-7688AE95F269}" presName="parallelogram3" presStyleLbl="alignNode1" presStyleIdx="9" presStyleCnt="21"/>
      <dgm:spPr/>
    </dgm:pt>
    <dgm:pt modelId="{802B58A7-C33D-425F-A89B-F8CA858A0FE2}" type="pres">
      <dgm:prSet presAssocID="{259E9DFA-8D43-446E-8829-7688AE95F269}" presName="parallelogram4" presStyleLbl="alignNode1" presStyleIdx="10" presStyleCnt="21"/>
      <dgm:spPr/>
    </dgm:pt>
    <dgm:pt modelId="{A2E296CB-CBA8-4B6F-A344-992CD4155B24}" type="pres">
      <dgm:prSet presAssocID="{259E9DFA-8D43-446E-8829-7688AE95F269}" presName="parallelogram5" presStyleLbl="alignNode1" presStyleIdx="11" presStyleCnt="21"/>
      <dgm:spPr/>
    </dgm:pt>
    <dgm:pt modelId="{5BA749B6-B887-45BE-9D0D-C2869AC839E5}" type="pres">
      <dgm:prSet presAssocID="{259E9DFA-8D43-446E-8829-7688AE95F269}" presName="parallelogram6" presStyleLbl="alignNode1" presStyleIdx="12" presStyleCnt="21"/>
      <dgm:spPr/>
    </dgm:pt>
    <dgm:pt modelId="{96F4D393-B3F1-4969-B8C1-77931A6AA6EF}" type="pres">
      <dgm:prSet presAssocID="{259E9DFA-8D43-446E-8829-7688AE95F269}" presName="parallelogram7" presStyleLbl="alignNode1" presStyleIdx="13" presStyleCnt="21"/>
      <dgm:spPr/>
    </dgm:pt>
    <dgm:pt modelId="{68AFA846-91E2-452D-8CEF-FB641FA89629}" type="pres">
      <dgm:prSet presAssocID="{2E22ABED-F772-4077-B8DF-4B5CABFE3D2A}" presName="sibTrans" presStyleCnt="0"/>
      <dgm:spPr/>
    </dgm:pt>
    <dgm:pt modelId="{76D5C5A6-05B2-4404-A086-4C34EAB5D5F6}" type="pres">
      <dgm:prSet presAssocID="{514F8F59-C80E-4112-8432-4D8E587F4D77}" presName="parenttextcomposite" presStyleCnt="0"/>
      <dgm:spPr/>
    </dgm:pt>
    <dgm:pt modelId="{D49B073C-3F00-4FAD-909B-AE6F7C7C4FFB}" type="pres">
      <dgm:prSet presAssocID="{514F8F59-C80E-4112-8432-4D8E587F4D77}" presName="parenttext" presStyleLbl="revTx" presStyleIdx="2" presStyleCnt="3" custScaleY="97850">
        <dgm:presLayoutVars>
          <dgm:chMax/>
          <dgm:chPref val="2"/>
          <dgm:bulletEnabled val="1"/>
        </dgm:presLayoutVars>
      </dgm:prSet>
      <dgm:spPr/>
      <dgm:t>
        <a:bodyPr/>
        <a:lstStyle/>
        <a:p>
          <a:endParaRPr lang="ro-MO"/>
        </a:p>
      </dgm:t>
    </dgm:pt>
    <dgm:pt modelId="{7548B4D5-37BF-4244-8834-F37AEC890820}" type="pres">
      <dgm:prSet presAssocID="{514F8F59-C80E-4112-8432-4D8E587F4D77}" presName="parallelogramComposite" presStyleCnt="0"/>
      <dgm:spPr/>
    </dgm:pt>
    <dgm:pt modelId="{D3C50821-631A-4909-B99D-79FA17EB55BC}" type="pres">
      <dgm:prSet presAssocID="{514F8F59-C80E-4112-8432-4D8E587F4D77}" presName="parallelogram1" presStyleLbl="alignNode1" presStyleIdx="14" presStyleCnt="21"/>
      <dgm:spPr/>
    </dgm:pt>
    <dgm:pt modelId="{DA5A7BBF-B5D0-40BA-BFAE-BEE123D48FFB}" type="pres">
      <dgm:prSet presAssocID="{514F8F59-C80E-4112-8432-4D8E587F4D77}" presName="parallelogram2" presStyleLbl="alignNode1" presStyleIdx="15" presStyleCnt="21"/>
      <dgm:spPr/>
    </dgm:pt>
    <dgm:pt modelId="{803122C8-75C2-40EC-BB27-21FA538F839E}" type="pres">
      <dgm:prSet presAssocID="{514F8F59-C80E-4112-8432-4D8E587F4D77}" presName="parallelogram3" presStyleLbl="alignNode1" presStyleIdx="16" presStyleCnt="21"/>
      <dgm:spPr/>
    </dgm:pt>
    <dgm:pt modelId="{1AE51E82-DCA2-4B79-9617-C1D062B081FC}" type="pres">
      <dgm:prSet presAssocID="{514F8F59-C80E-4112-8432-4D8E587F4D77}" presName="parallelogram4" presStyleLbl="alignNode1" presStyleIdx="17" presStyleCnt="21"/>
      <dgm:spPr/>
    </dgm:pt>
    <dgm:pt modelId="{B69923A7-0F6A-4979-A971-613AD8F88EEA}" type="pres">
      <dgm:prSet presAssocID="{514F8F59-C80E-4112-8432-4D8E587F4D77}" presName="parallelogram5" presStyleLbl="alignNode1" presStyleIdx="18" presStyleCnt="21"/>
      <dgm:spPr/>
    </dgm:pt>
    <dgm:pt modelId="{54C8253E-BF94-41FB-BDBA-837B67DBC1F3}" type="pres">
      <dgm:prSet presAssocID="{514F8F59-C80E-4112-8432-4D8E587F4D77}" presName="parallelogram6" presStyleLbl="alignNode1" presStyleIdx="19" presStyleCnt="21"/>
      <dgm:spPr/>
    </dgm:pt>
    <dgm:pt modelId="{6164DF84-1D51-4AC8-9721-A3CE85EBC26C}" type="pres">
      <dgm:prSet presAssocID="{514F8F59-C80E-4112-8432-4D8E587F4D77}" presName="parallelogram7" presStyleLbl="alignNode1" presStyleIdx="20" presStyleCnt="21"/>
      <dgm:spPr/>
    </dgm:pt>
  </dgm:ptLst>
  <dgm:cxnLst>
    <dgm:cxn modelId="{9E81C5CB-E8CF-45A0-8910-DBBCB00FFB53}" type="presOf" srcId="{259E9DFA-8D43-446E-8829-7688AE95F269}" destId="{C776A3C8-3D2B-4B04-9353-E1488E7885C9}" srcOrd="0" destOrd="0" presId="urn:microsoft.com/office/officeart/2008/layout/VerticalAccentList"/>
    <dgm:cxn modelId="{FA96E948-26A6-4E2C-8000-FCBDD735C05C}" srcId="{5F350436-BC4D-4776-AA2A-773B6DFC04B0}" destId="{E318507E-2BD8-430C-8B4F-23C8306FF82E}" srcOrd="0" destOrd="0" parTransId="{1F44C035-B696-45FC-BCD3-D9291CE0E8B4}" sibTransId="{82869FEB-C5A3-474B-9818-0149C10BDB5E}"/>
    <dgm:cxn modelId="{CBF044B8-4AFC-4862-8914-152DEA9DBC1F}" type="presOf" srcId="{5F350436-BC4D-4776-AA2A-773B6DFC04B0}" destId="{956DBFBC-E35E-464F-B239-CF77FD20DCF3}" srcOrd="0" destOrd="0" presId="urn:microsoft.com/office/officeart/2008/layout/VerticalAccentList"/>
    <dgm:cxn modelId="{A314774A-B57F-4F62-B7E2-630D3AA006C0}" srcId="{5F350436-BC4D-4776-AA2A-773B6DFC04B0}" destId="{259E9DFA-8D43-446E-8829-7688AE95F269}" srcOrd="1" destOrd="0" parTransId="{5D493F9D-F7A1-43C3-A2DA-1070FF479E78}" sibTransId="{2E22ABED-F772-4077-B8DF-4B5CABFE3D2A}"/>
    <dgm:cxn modelId="{89B9076A-798F-4E9C-8DC6-E3163DBEDB1E}" srcId="{5F350436-BC4D-4776-AA2A-773B6DFC04B0}" destId="{514F8F59-C80E-4112-8432-4D8E587F4D77}" srcOrd="2" destOrd="0" parTransId="{F83D96DA-7F66-4624-A893-0DC267353196}" sibTransId="{801D4738-DB7D-4300-A8F8-501B8B6C5AE3}"/>
    <dgm:cxn modelId="{A8B94A3A-05BF-4DEB-94FE-08D5CF738274}" type="presOf" srcId="{514F8F59-C80E-4112-8432-4D8E587F4D77}" destId="{D49B073C-3F00-4FAD-909B-AE6F7C7C4FFB}" srcOrd="0" destOrd="0" presId="urn:microsoft.com/office/officeart/2008/layout/VerticalAccentList"/>
    <dgm:cxn modelId="{E6E458F0-2572-4BB1-BA68-F5BE5A798DF8}" type="presOf" srcId="{E318507E-2BD8-430C-8B4F-23C8306FF82E}" destId="{DD1D6A6B-5EE2-4169-B328-E66701817FD5}" srcOrd="0" destOrd="0" presId="urn:microsoft.com/office/officeart/2008/layout/VerticalAccentList"/>
    <dgm:cxn modelId="{08193974-64A9-4EE8-9DB6-C2369FDAFD6B}" type="presParOf" srcId="{956DBFBC-E35E-464F-B239-CF77FD20DCF3}" destId="{7FD22AAC-11F2-4A27-A559-313299E8AA71}" srcOrd="0" destOrd="0" presId="urn:microsoft.com/office/officeart/2008/layout/VerticalAccentList"/>
    <dgm:cxn modelId="{A2FB1BEA-241A-4FED-8F1E-4F7341A2BFF5}" type="presParOf" srcId="{7FD22AAC-11F2-4A27-A559-313299E8AA71}" destId="{DD1D6A6B-5EE2-4169-B328-E66701817FD5}" srcOrd="0" destOrd="0" presId="urn:microsoft.com/office/officeart/2008/layout/VerticalAccentList"/>
    <dgm:cxn modelId="{DB32EFC3-5D01-4F06-AB5F-6E8274BD65F1}" type="presParOf" srcId="{956DBFBC-E35E-464F-B239-CF77FD20DCF3}" destId="{BF7D2A16-BE24-428C-8C44-F218A1AFC7B5}" srcOrd="1" destOrd="0" presId="urn:microsoft.com/office/officeart/2008/layout/VerticalAccentList"/>
    <dgm:cxn modelId="{4FCFC1F1-77EE-4D19-B8AF-937B998E915C}" type="presParOf" srcId="{BF7D2A16-BE24-428C-8C44-F218A1AFC7B5}" destId="{420E9889-E3A6-4981-A44B-40FC888BC1FA}" srcOrd="0" destOrd="0" presId="urn:microsoft.com/office/officeart/2008/layout/VerticalAccentList"/>
    <dgm:cxn modelId="{5B60CBBB-8756-4A89-B3EE-024DB9788163}" type="presParOf" srcId="{BF7D2A16-BE24-428C-8C44-F218A1AFC7B5}" destId="{D0B99964-CF16-46A5-A959-AA155A2FC9C5}" srcOrd="1" destOrd="0" presId="urn:microsoft.com/office/officeart/2008/layout/VerticalAccentList"/>
    <dgm:cxn modelId="{AC1FAC90-BDB8-48E5-BA05-81264012E9B1}" type="presParOf" srcId="{BF7D2A16-BE24-428C-8C44-F218A1AFC7B5}" destId="{32341463-023C-4DC2-BBC8-38A1876A8851}" srcOrd="2" destOrd="0" presId="urn:microsoft.com/office/officeart/2008/layout/VerticalAccentList"/>
    <dgm:cxn modelId="{5D9CE87D-E62C-402E-8EE9-D237A8920597}" type="presParOf" srcId="{BF7D2A16-BE24-428C-8C44-F218A1AFC7B5}" destId="{55E75BA7-3750-40BD-8D3A-67E4149FDC83}" srcOrd="3" destOrd="0" presId="urn:microsoft.com/office/officeart/2008/layout/VerticalAccentList"/>
    <dgm:cxn modelId="{7953512C-8DDE-49CB-8408-9138DFBCDB69}" type="presParOf" srcId="{BF7D2A16-BE24-428C-8C44-F218A1AFC7B5}" destId="{3F981BE4-A12E-4F34-B51D-709928182C3A}" srcOrd="4" destOrd="0" presId="urn:microsoft.com/office/officeart/2008/layout/VerticalAccentList"/>
    <dgm:cxn modelId="{66F95170-8336-49D9-BBD9-8CF6BB439050}" type="presParOf" srcId="{BF7D2A16-BE24-428C-8C44-F218A1AFC7B5}" destId="{3FF7AC28-0433-40F3-BAB1-9D0F12BEE1D5}" srcOrd="5" destOrd="0" presId="urn:microsoft.com/office/officeart/2008/layout/VerticalAccentList"/>
    <dgm:cxn modelId="{957F4AB0-B3F1-403D-9068-92C6947F2977}" type="presParOf" srcId="{BF7D2A16-BE24-428C-8C44-F218A1AFC7B5}" destId="{CD8597AC-F1B3-4F40-849C-4F94B72FEC5C}" srcOrd="6" destOrd="0" presId="urn:microsoft.com/office/officeart/2008/layout/VerticalAccentList"/>
    <dgm:cxn modelId="{3CD4DF20-0DC5-4CCC-BB28-6E60C9F45754}" type="presParOf" srcId="{956DBFBC-E35E-464F-B239-CF77FD20DCF3}" destId="{169E2DC0-4F6A-44D3-A969-042EBC1224AF}" srcOrd="2" destOrd="0" presId="urn:microsoft.com/office/officeart/2008/layout/VerticalAccentList"/>
    <dgm:cxn modelId="{11144787-70E7-42E4-A508-1E8F9AC6C0D2}" type="presParOf" srcId="{956DBFBC-E35E-464F-B239-CF77FD20DCF3}" destId="{9D039A1F-4D74-4F3B-B10E-F97946726AE6}" srcOrd="3" destOrd="0" presId="urn:microsoft.com/office/officeart/2008/layout/VerticalAccentList"/>
    <dgm:cxn modelId="{80C75233-0931-4852-AAD4-505FAAD4FB3A}" type="presParOf" srcId="{9D039A1F-4D74-4F3B-B10E-F97946726AE6}" destId="{C776A3C8-3D2B-4B04-9353-E1488E7885C9}" srcOrd="0" destOrd="0" presId="urn:microsoft.com/office/officeart/2008/layout/VerticalAccentList"/>
    <dgm:cxn modelId="{49FCC3E4-CD26-481E-B63C-0905E281B836}" type="presParOf" srcId="{956DBFBC-E35E-464F-B239-CF77FD20DCF3}" destId="{6E9FC0FC-2951-417F-9013-F1048E096C76}" srcOrd="4" destOrd="0" presId="urn:microsoft.com/office/officeart/2008/layout/VerticalAccentList"/>
    <dgm:cxn modelId="{FB1AB920-AA94-44AE-A602-2CE67061DE7F}" type="presParOf" srcId="{6E9FC0FC-2951-417F-9013-F1048E096C76}" destId="{F9C60C6E-CBB4-4948-8CBB-761CF0AA7BD4}" srcOrd="0" destOrd="0" presId="urn:microsoft.com/office/officeart/2008/layout/VerticalAccentList"/>
    <dgm:cxn modelId="{EBD4D02F-B6AA-467A-AB04-9EA4E11EA18C}" type="presParOf" srcId="{6E9FC0FC-2951-417F-9013-F1048E096C76}" destId="{62AEB37F-F802-4DD1-B593-B49F977F6DC0}" srcOrd="1" destOrd="0" presId="urn:microsoft.com/office/officeart/2008/layout/VerticalAccentList"/>
    <dgm:cxn modelId="{041626E8-63DC-4FA3-AA2E-652368E903C1}" type="presParOf" srcId="{6E9FC0FC-2951-417F-9013-F1048E096C76}" destId="{CE42F36E-6B37-441A-807A-4DCBA3CAB806}" srcOrd="2" destOrd="0" presId="urn:microsoft.com/office/officeart/2008/layout/VerticalAccentList"/>
    <dgm:cxn modelId="{81B369E9-F815-496B-9B1B-84A30B3C5FF2}" type="presParOf" srcId="{6E9FC0FC-2951-417F-9013-F1048E096C76}" destId="{802B58A7-C33D-425F-A89B-F8CA858A0FE2}" srcOrd="3" destOrd="0" presId="urn:microsoft.com/office/officeart/2008/layout/VerticalAccentList"/>
    <dgm:cxn modelId="{5F977FB8-2899-4CAE-A623-74EED301150E}" type="presParOf" srcId="{6E9FC0FC-2951-417F-9013-F1048E096C76}" destId="{A2E296CB-CBA8-4B6F-A344-992CD4155B24}" srcOrd="4" destOrd="0" presId="urn:microsoft.com/office/officeart/2008/layout/VerticalAccentList"/>
    <dgm:cxn modelId="{EFC75996-2B00-45EE-99DC-D181277E995E}" type="presParOf" srcId="{6E9FC0FC-2951-417F-9013-F1048E096C76}" destId="{5BA749B6-B887-45BE-9D0D-C2869AC839E5}" srcOrd="5" destOrd="0" presId="urn:microsoft.com/office/officeart/2008/layout/VerticalAccentList"/>
    <dgm:cxn modelId="{115B094A-AECE-430B-8914-CC364DC44302}" type="presParOf" srcId="{6E9FC0FC-2951-417F-9013-F1048E096C76}" destId="{96F4D393-B3F1-4969-B8C1-77931A6AA6EF}" srcOrd="6" destOrd="0" presId="urn:microsoft.com/office/officeart/2008/layout/VerticalAccentList"/>
    <dgm:cxn modelId="{751C1216-A413-4154-A3A4-84FA3903525A}" type="presParOf" srcId="{956DBFBC-E35E-464F-B239-CF77FD20DCF3}" destId="{68AFA846-91E2-452D-8CEF-FB641FA89629}" srcOrd="5" destOrd="0" presId="urn:microsoft.com/office/officeart/2008/layout/VerticalAccentList"/>
    <dgm:cxn modelId="{8B56C5D4-61B8-4681-BB13-E1AB3285C0E8}" type="presParOf" srcId="{956DBFBC-E35E-464F-B239-CF77FD20DCF3}" destId="{76D5C5A6-05B2-4404-A086-4C34EAB5D5F6}" srcOrd="6" destOrd="0" presId="urn:microsoft.com/office/officeart/2008/layout/VerticalAccentList"/>
    <dgm:cxn modelId="{F7AFE42D-B655-4CDA-B730-C5A0F191E87A}" type="presParOf" srcId="{76D5C5A6-05B2-4404-A086-4C34EAB5D5F6}" destId="{D49B073C-3F00-4FAD-909B-AE6F7C7C4FFB}" srcOrd="0" destOrd="0" presId="urn:microsoft.com/office/officeart/2008/layout/VerticalAccentList"/>
    <dgm:cxn modelId="{363D48BF-9FA7-4369-A30C-F0193893D69C}" type="presParOf" srcId="{956DBFBC-E35E-464F-B239-CF77FD20DCF3}" destId="{7548B4D5-37BF-4244-8834-F37AEC890820}" srcOrd="7" destOrd="0" presId="urn:microsoft.com/office/officeart/2008/layout/VerticalAccentList"/>
    <dgm:cxn modelId="{0A2F8A23-6943-43C4-8C65-E6CD1836BAA0}" type="presParOf" srcId="{7548B4D5-37BF-4244-8834-F37AEC890820}" destId="{D3C50821-631A-4909-B99D-79FA17EB55BC}" srcOrd="0" destOrd="0" presId="urn:microsoft.com/office/officeart/2008/layout/VerticalAccentList"/>
    <dgm:cxn modelId="{26C30D40-23A0-4440-A2BB-8121BE80F3A6}" type="presParOf" srcId="{7548B4D5-37BF-4244-8834-F37AEC890820}" destId="{DA5A7BBF-B5D0-40BA-BFAE-BEE123D48FFB}" srcOrd="1" destOrd="0" presId="urn:microsoft.com/office/officeart/2008/layout/VerticalAccentList"/>
    <dgm:cxn modelId="{1EF55D6C-91E4-4D3C-A8D2-080D2320FDE6}" type="presParOf" srcId="{7548B4D5-37BF-4244-8834-F37AEC890820}" destId="{803122C8-75C2-40EC-BB27-21FA538F839E}" srcOrd="2" destOrd="0" presId="urn:microsoft.com/office/officeart/2008/layout/VerticalAccentList"/>
    <dgm:cxn modelId="{1559811B-FA55-4174-B868-3E72855D3831}" type="presParOf" srcId="{7548B4D5-37BF-4244-8834-F37AEC890820}" destId="{1AE51E82-DCA2-4B79-9617-C1D062B081FC}" srcOrd="3" destOrd="0" presId="urn:microsoft.com/office/officeart/2008/layout/VerticalAccentList"/>
    <dgm:cxn modelId="{FE9ACED1-4C8D-4E18-A85A-BA192EFE26A2}" type="presParOf" srcId="{7548B4D5-37BF-4244-8834-F37AEC890820}" destId="{B69923A7-0F6A-4979-A971-613AD8F88EEA}" srcOrd="4" destOrd="0" presId="urn:microsoft.com/office/officeart/2008/layout/VerticalAccentList"/>
    <dgm:cxn modelId="{646470C3-7FE4-42DE-A94E-7A023D9E6062}" type="presParOf" srcId="{7548B4D5-37BF-4244-8834-F37AEC890820}" destId="{54C8253E-BF94-41FB-BDBA-837B67DBC1F3}" srcOrd="5" destOrd="0" presId="urn:microsoft.com/office/officeart/2008/layout/VerticalAccentList"/>
    <dgm:cxn modelId="{0BD0D6C7-4924-4B19-844D-36FCC49E7BF2}" type="presParOf" srcId="{7548B4D5-37BF-4244-8834-F37AEC890820}" destId="{6164DF84-1D51-4AC8-9721-A3CE85EBC26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D28978-C580-4EDB-8BA3-48B5CF1C5004}" type="doc">
      <dgm:prSet loTypeId="urn:microsoft.com/office/officeart/2005/8/layout/arrow6" loCatId="relationship" qsTypeId="urn:microsoft.com/office/officeart/2005/8/quickstyle/simple2" qsCatId="simple" csTypeId="urn:microsoft.com/office/officeart/2005/8/colors/accent1_2" csCatId="accent1" phldr="1"/>
      <dgm:spPr/>
      <dgm:t>
        <a:bodyPr/>
        <a:lstStyle/>
        <a:p>
          <a:endParaRPr lang="ro-MO"/>
        </a:p>
      </dgm:t>
    </dgm:pt>
    <dgm:pt modelId="{A1194C54-0DF1-4715-BB99-2508DCC288E6}">
      <dgm:prSet/>
      <dgm:spPr/>
      <dgm:t>
        <a:bodyPr/>
        <a:lstStyle/>
        <a:p>
          <a:pPr rtl="0"/>
          <a:r>
            <a:rPr lang="ro-MO" b="1" dirty="0">
              <a:solidFill>
                <a:schemeClr val="tx1"/>
              </a:solidFill>
              <a:latin typeface="Calibri" pitchFamily="34" charset="0"/>
              <a:cs typeface="Times New Roman" pitchFamily="18" charset="0"/>
            </a:rPr>
            <a:t>Indentificarea și raportarea reacțiilor adverse legate de transfuzii</a:t>
          </a:r>
        </a:p>
      </dgm:t>
    </dgm:pt>
    <dgm:pt modelId="{2E2B5BB5-6EDB-454B-B33D-8FCA2F5FAB44}" type="parTrans" cxnId="{BE5B602E-DDBA-450D-B55C-76C3E3292498}">
      <dgm:prSet/>
      <dgm:spPr/>
      <dgm:t>
        <a:bodyPr/>
        <a:lstStyle/>
        <a:p>
          <a:endParaRPr lang="ro-MO"/>
        </a:p>
      </dgm:t>
    </dgm:pt>
    <dgm:pt modelId="{1A46EC5D-98D1-4E69-B02C-FFE07B9944FB}" type="sibTrans" cxnId="{BE5B602E-DDBA-450D-B55C-76C3E3292498}">
      <dgm:prSet/>
      <dgm:spPr/>
      <dgm:t>
        <a:bodyPr/>
        <a:lstStyle/>
        <a:p>
          <a:endParaRPr lang="ro-MO"/>
        </a:p>
      </dgm:t>
    </dgm:pt>
    <dgm:pt modelId="{79032CDD-D3FA-4D82-86DB-554A82112137}">
      <dgm:prSet/>
      <dgm:spPr/>
      <dgm:t>
        <a:bodyPr/>
        <a:lstStyle/>
        <a:p>
          <a:pPr algn="ctr" rtl="0"/>
          <a:r>
            <a:rPr lang="ro-MO" b="1" dirty="0">
              <a:solidFill>
                <a:schemeClr val="tx1"/>
              </a:solidFill>
              <a:latin typeface="Calibri" pitchFamily="34" charset="0"/>
              <a:cs typeface="Times New Roman" pitchFamily="18" charset="0"/>
            </a:rPr>
            <a:t>Monitorizarea calității produselor sanguine și a practicilor de transfuzie</a:t>
          </a:r>
          <a:r>
            <a:rPr lang="ro-MO" b="1" dirty="0">
              <a:solidFill>
                <a:schemeClr val="tx1"/>
              </a:solidFill>
              <a:latin typeface="Times New Roman" pitchFamily="18" charset="0"/>
              <a:cs typeface="Times New Roman" pitchFamily="18" charset="0"/>
            </a:rPr>
            <a:t>.</a:t>
          </a:r>
        </a:p>
      </dgm:t>
    </dgm:pt>
    <dgm:pt modelId="{FCDA82F8-506B-4600-87BB-08E9DBA60485}" type="parTrans" cxnId="{3BA85053-2A64-4CDC-B1C7-F66AAE8D2A5D}">
      <dgm:prSet/>
      <dgm:spPr/>
      <dgm:t>
        <a:bodyPr/>
        <a:lstStyle/>
        <a:p>
          <a:endParaRPr lang="ro-MO"/>
        </a:p>
      </dgm:t>
    </dgm:pt>
    <dgm:pt modelId="{634E81B6-8111-41F4-BC5E-903AF1AC9799}" type="sibTrans" cxnId="{3BA85053-2A64-4CDC-B1C7-F66AAE8D2A5D}">
      <dgm:prSet/>
      <dgm:spPr/>
      <dgm:t>
        <a:bodyPr/>
        <a:lstStyle/>
        <a:p>
          <a:endParaRPr lang="ro-MO"/>
        </a:p>
      </dgm:t>
    </dgm:pt>
    <dgm:pt modelId="{57112895-8A02-49F8-8630-EB5DB5C52B76}" type="pres">
      <dgm:prSet presAssocID="{3ED28978-C580-4EDB-8BA3-48B5CF1C5004}" presName="compositeShape" presStyleCnt="0">
        <dgm:presLayoutVars>
          <dgm:chMax val="2"/>
          <dgm:dir/>
          <dgm:resizeHandles val="exact"/>
        </dgm:presLayoutVars>
      </dgm:prSet>
      <dgm:spPr/>
      <dgm:t>
        <a:bodyPr/>
        <a:lstStyle/>
        <a:p>
          <a:endParaRPr lang="ro-MO"/>
        </a:p>
      </dgm:t>
    </dgm:pt>
    <dgm:pt modelId="{6E9B70E1-7FEB-4F0A-89F4-2A098FA069D2}" type="pres">
      <dgm:prSet presAssocID="{3ED28978-C580-4EDB-8BA3-48B5CF1C5004}" presName="ribbon" presStyleLbl="node1" presStyleIdx="0" presStyleCnt="1" custScaleX="111818" custScaleY="98826" custLinFactNeighborX="-131" custLinFactNeighborY="9678"/>
      <dgm:spPr/>
    </dgm:pt>
    <dgm:pt modelId="{910C3DEF-4A1A-458B-9193-61302FA69C4E}" type="pres">
      <dgm:prSet presAssocID="{3ED28978-C580-4EDB-8BA3-48B5CF1C5004}" presName="leftArrowText" presStyleLbl="node1" presStyleIdx="0" presStyleCnt="1">
        <dgm:presLayoutVars>
          <dgm:chMax val="0"/>
          <dgm:bulletEnabled val="1"/>
        </dgm:presLayoutVars>
      </dgm:prSet>
      <dgm:spPr/>
      <dgm:t>
        <a:bodyPr/>
        <a:lstStyle/>
        <a:p>
          <a:endParaRPr lang="ro-MO"/>
        </a:p>
      </dgm:t>
    </dgm:pt>
    <dgm:pt modelId="{CF2DC856-402A-4B01-A510-884477F27F35}" type="pres">
      <dgm:prSet presAssocID="{3ED28978-C580-4EDB-8BA3-48B5CF1C5004}" presName="rightArrowText" presStyleLbl="node1" presStyleIdx="0" presStyleCnt="1">
        <dgm:presLayoutVars>
          <dgm:chMax val="0"/>
          <dgm:bulletEnabled val="1"/>
        </dgm:presLayoutVars>
      </dgm:prSet>
      <dgm:spPr/>
      <dgm:t>
        <a:bodyPr/>
        <a:lstStyle/>
        <a:p>
          <a:endParaRPr lang="ro-MO"/>
        </a:p>
      </dgm:t>
    </dgm:pt>
  </dgm:ptLst>
  <dgm:cxnLst>
    <dgm:cxn modelId="{F4D9D813-83A6-4C5E-8EC5-4084A6E7F344}" type="presOf" srcId="{3ED28978-C580-4EDB-8BA3-48B5CF1C5004}" destId="{57112895-8A02-49F8-8630-EB5DB5C52B76}" srcOrd="0" destOrd="0" presId="urn:microsoft.com/office/officeart/2005/8/layout/arrow6"/>
    <dgm:cxn modelId="{3BA85053-2A64-4CDC-B1C7-F66AAE8D2A5D}" srcId="{3ED28978-C580-4EDB-8BA3-48B5CF1C5004}" destId="{79032CDD-D3FA-4D82-86DB-554A82112137}" srcOrd="1" destOrd="0" parTransId="{FCDA82F8-506B-4600-87BB-08E9DBA60485}" sibTransId="{634E81B6-8111-41F4-BC5E-903AF1AC9799}"/>
    <dgm:cxn modelId="{D6AA5994-31DA-44AE-8420-64CE151EA62D}" type="presOf" srcId="{A1194C54-0DF1-4715-BB99-2508DCC288E6}" destId="{910C3DEF-4A1A-458B-9193-61302FA69C4E}" srcOrd="0" destOrd="0" presId="urn:microsoft.com/office/officeart/2005/8/layout/arrow6"/>
    <dgm:cxn modelId="{01745FEB-C2C3-4553-9010-06CFCC3D017F}" type="presOf" srcId="{79032CDD-D3FA-4D82-86DB-554A82112137}" destId="{CF2DC856-402A-4B01-A510-884477F27F35}" srcOrd="0" destOrd="0" presId="urn:microsoft.com/office/officeart/2005/8/layout/arrow6"/>
    <dgm:cxn modelId="{BE5B602E-DDBA-450D-B55C-76C3E3292498}" srcId="{3ED28978-C580-4EDB-8BA3-48B5CF1C5004}" destId="{A1194C54-0DF1-4715-BB99-2508DCC288E6}" srcOrd="0" destOrd="0" parTransId="{2E2B5BB5-6EDB-454B-B33D-8FCA2F5FAB44}" sibTransId="{1A46EC5D-98D1-4E69-B02C-FFE07B9944FB}"/>
    <dgm:cxn modelId="{A33C7CA2-FE7A-4AD3-940D-AF4EFE1F5792}" type="presParOf" srcId="{57112895-8A02-49F8-8630-EB5DB5C52B76}" destId="{6E9B70E1-7FEB-4F0A-89F4-2A098FA069D2}" srcOrd="0" destOrd="0" presId="urn:microsoft.com/office/officeart/2005/8/layout/arrow6"/>
    <dgm:cxn modelId="{86B428BF-B639-439F-8035-D1F3ED1C0B7C}" type="presParOf" srcId="{57112895-8A02-49F8-8630-EB5DB5C52B76}" destId="{910C3DEF-4A1A-458B-9193-61302FA69C4E}" srcOrd="1" destOrd="0" presId="urn:microsoft.com/office/officeart/2005/8/layout/arrow6"/>
    <dgm:cxn modelId="{D5835509-640E-439D-827C-725553FF927E}" type="presParOf" srcId="{57112895-8A02-49F8-8630-EB5DB5C52B76}" destId="{CF2DC856-402A-4B01-A510-884477F27F3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70D570-E449-499C-95A5-7B0153C82D5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o-MO"/>
        </a:p>
      </dgm:t>
    </dgm:pt>
    <dgm:pt modelId="{04E5B41A-02DD-4182-9701-BA182775CE4F}">
      <dgm:prSet custT="1"/>
      <dgm:spPr/>
      <dgm:t>
        <a:bodyPr/>
        <a:lstStyle/>
        <a:p>
          <a:pPr algn="ctr" rtl="0"/>
          <a:r>
            <a:rPr lang="vi-VN" sz="1600" b="1" i="0" u="sng" dirty="0">
              <a:latin typeface="Calibri" pitchFamily="34" charset="0"/>
              <a:cs typeface="Times New Roman" pitchFamily="18" charset="0"/>
            </a:rPr>
            <a:t>Testarea și analiza produselor sanguine </a:t>
          </a:r>
          <a:r>
            <a:rPr lang="vi-VN" sz="1600" b="1" i="0" dirty="0">
              <a:latin typeface="Calibri" pitchFamily="34" charset="0"/>
              <a:cs typeface="Times New Roman" pitchFamily="18" charset="0"/>
            </a:rPr>
            <a:t>- se verifică calitatea și compatibilitatea produselor sanguine înainte de transfuzie, pentru a preveni riscuri precum reacții transfuzionale sau transmiterea de boli infecțioase</a:t>
          </a:r>
          <a:r>
            <a:rPr lang="vi-VN" sz="1400" b="1" i="1" dirty="0">
              <a:latin typeface="Calibri" pitchFamily="34" charset="0"/>
            </a:rPr>
            <a:t>.</a:t>
          </a:r>
          <a:endParaRPr lang="ro-MO" sz="1400" b="1" i="1" dirty="0">
            <a:latin typeface="Calibri" pitchFamily="34" charset="0"/>
          </a:endParaRPr>
        </a:p>
      </dgm:t>
    </dgm:pt>
    <dgm:pt modelId="{D7BB1E6B-E9E5-41E5-8539-C1DFA88FAB03}" type="parTrans" cxnId="{D6B25E43-B11A-4A8B-8D79-10CE80157BC1}">
      <dgm:prSet/>
      <dgm:spPr/>
      <dgm:t>
        <a:bodyPr/>
        <a:lstStyle/>
        <a:p>
          <a:endParaRPr lang="ro-MO"/>
        </a:p>
      </dgm:t>
    </dgm:pt>
    <dgm:pt modelId="{6B1D6065-B34B-4ECA-BA6C-7B94919DE214}" type="sibTrans" cxnId="{D6B25E43-B11A-4A8B-8D79-10CE80157BC1}">
      <dgm:prSet/>
      <dgm:spPr/>
      <dgm:t>
        <a:bodyPr/>
        <a:lstStyle/>
        <a:p>
          <a:endParaRPr lang="ro-MO"/>
        </a:p>
      </dgm:t>
    </dgm:pt>
    <dgm:pt modelId="{13D283C9-56E2-47E0-96C8-2BACD07EEB8A}">
      <dgm:prSet custT="1"/>
      <dgm:spPr/>
      <dgm:t>
        <a:bodyPr/>
        <a:lstStyle/>
        <a:p>
          <a:pPr algn="ctr" rtl="0"/>
          <a:r>
            <a:rPr lang="vi-VN" sz="1600" b="1" i="0" u="sng" dirty="0">
              <a:latin typeface="Calibri" pitchFamily="34" charset="0"/>
              <a:cs typeface="Times New Roman" pitchFamily="18" charset="0"/>
            </a:rPr>
            <a:t>Administrarea corectă a transfuziei </a:t>
          </a:r>
          <a:r>
            <a:rPr lang="vi-VN" sz="1600" b="1" i="0" dirty="0">
              <a:latin typeface="Calibri" pitchFamily="34" charset="0"/>
              <a:cs typeface="Times New Roman" pitchFamily="18" charset="0"/>
            </a:rPr>
            <a:t>- se asigură că personalul medical respectă protocoalele de transfuzie și că procedura este efectuată în mod corect și sigur</a:t>
          </a:r>
          <a:r>
            <a:rPr lang="vi-VN" sz="1200" b="1" i="0" dirty="0">
              <a:latin typeface="Calibri" pitchFamily="34" charset="0"/>
            </a:rPr>
            <a:t>.</a:t>
          </a:r>
          <a:endParaRPr lang="ro-MO" sz="1200" b="1" i="0" dirty="0">
            <a:latin typeface="Calibri" pitchFamily="34" charset="0"/>
          </a:endParaRPr>
        </a:p>
      </dgm:t>
    </dgm:pt>
    <dgm:pt modelId="{3CDE5CDD-B73C-4E7B-A720-A2AE53D8D6C8}" type="parTrans" cxnId="{416B9F77-9880-49B7-8307-614ADC4016B0}">
      <dgm:prSet/>
      <dgm:spPr/>
      <dgm:t>
        <a:bodyPr/>
        <a:lstStyle/>
        <a:p>
          <a:endParaRPr lang="ro-MO"/>
        </a:p>
      </dgm:t>
    </dgm:pt>
    <dgm:pt modelId="{94839161-CCBF-43C9-A068-069C9EB6776D}" type="sibTrans" cxnId="{416B9F77-9880-49B7-8307-614ADC4016B0}">
      <dgm:prSet/>
      <dgm:spPr/>
      <dgm:t>
        <a:bodyPr/>
        <a:lstStyle/>
        <a:p>
          <a:endParaRPr lang="ro-MO"/>
        </a:p>
      </dgm:t>
    </dgm:pt>
    <dgm:pt modelId="{7625FBF8-2477-450A-A7BD-076E7D6CDAB5}">
      <dgm:prSet custT="1"/>
      <dgm:spPr/>
      <dgm:t>
        <a:bodyPr/>
        <a:lstStyle/>
        <a:p>
          <a:pPr rtl="0"/>
          <a:r>
            <a:rPr lang="vi-VN" sz="1600" b="1" i="0" u="sng" dirty="0">
              <a:latin typeface="Calibri" pitchFamily="34" charset="0"/>
              <a:cs typeface="Times New Roman" pitchFamily="18" charset="0"/>
            </a:rPr>
            <a:t>Reacțiile transfuzionale </a:t>
          </a:r>
          <a:r>
            <a:rPr lang="vi-VN" sz="1600" b="1" i="0" dirty="0">
              <a:latin typeface="Calibri" pitchFamily="34" charset="0"/>
              <a:cs typeface="Times New Roman" pitchFamily="18" charset="0"/>
            </a:rPr>
            <a:t>- se monitorizează apariția oricăror reacții adverse la transfuzie și se iau măsuri adecvate în cazul în care apar astfel de situații</a:t>
          </a:r>
          <a:r>
            <a:rPr lang="vi-VN" sz="1600" b="1" i="0" dirty="0">
              <a:latin typeface="Times New Roman" pitchFamily="18" charset="0"/>
              <a:cs typeface="Times New Roman" pitchFamily="18" charset="0"/>
            </a:rPr>
            <a:t>.</a:t>
          </a:r>
          <a:endParaRPr lang="ro-MO" sz="1600" b="1" i="0" dirty="0">
            <a:latin typeface="Times New Roman" pitchFamily="18" charset="0"/>
            <a:cs typeface="Times New Roman" pitchFamily="18" charset="0"/>
          </a:endParaRPr>
        </a:p>
      </dgm:t>
    </dgm:pt>
    <dgm:pt modelId="{495B7E40-2E7C-41C5-BD17-3C60667797BA}" type="parTrans" cxnId="{B3A15948-74E8-4D8C-8B70-03414A0F244D}">
      <dgm:prSet/>
      <dgm:spPr/>
      <dgm:t>
        <a:bodyPr/>
        <a:lstStyle/>
        <a:p>
          <a:endParaRPr lang="ro-MO"/>
        </a:p>
      </dgm:t>
    </dgm:pt>
    <dgm:pt modelId="{F9362E4A-E2BA-499B-BE19-D81F4D0D8502}" type="sibTrans" cxnId="{B3A15948-74E8-4D8C-8B70-03414A0F244D}">
      <dgm:prSet/>
      <dgm:spPr/>
      <dgm:t>
        <a:bodyPr/>
        <a:lstStyle/>
        <a:p>
          <a:endParaRPr lang="ro-MO"/>
        </a:p>
      </dgm:t>
    </dgm:pt>
    <dgm:pt modelId="{461851F0-4C3F-40C9-AFF9-AB03D334F0F1}">
      <dgm:prSet custT="1"/>
      <dgm:spPr/>
      <dgm:t>
        <a:bodyPr/>
        <a:lstStyle/>
        <a:p>
          <a:pPr algn="ctr" rtl="0"/>
          <a:r>
            <a:rPr lang="vi-VN" sz="1600" b="1" i="0" u="sng" dirty="0">
              <a:latin typeface="Calibri" pitchFamily="34" charset="0"/>
              <a:cs typeface="Times New Roman" pitchFamily="18" charset="0"/>
            </a:rPr>
            <a:t>Raportarea incidentelor și erorilor </a:t>
          </a:r>
          <a:r>
            <a:rPr lang="vi-VN" sz="1600" b="1" i="0" dirty="0">
              <a:latin typeface="Calibri" pitchFamily="34" charset="0"/>
              <a:cs typeface="Times New Roman" pitchFamily="18" charset="0"/>
            </a:rPr>
            <a:t>- se înregistrează și se raportează orice incidente sau erori legate de transfuzii, pentru a identifica și corecta problemele și pentru a îmbunătăți practicile de transfuzie</a:t>
          </a:r>
          <a:r>
            <a:rPr lang="vi-VN" sz="1600" b="1" i="1" dirty="0">
              <a:latin typeface="Calibri" pitchFamily="34" charset="0"/>
              <a:cs typeface="Times New Roman" pitchFamily="18" charset="0"/>
            </a:rPr>
            <a:t>.</a:t>
          </a:r>
          <a:endParaRPr lang="ro-MO" sz="1600" b="1" i="1" dirty="0">
            <a:latin typeface="Calibri" pitchFamily="34" charset="0"/>
            <a:cs typeface="Times New Roman" pitchFamily="18" charset="0"/>
          </a:endParaRPr>
        </a:p>
      </dgm:t>
    </dgm:pt>
    <dgm:pt modelId="{61962574-19E6-4E8D-B16E-9427F0EE625D}" type="parTrans" cxnId="{1306438D-1775-4C8C-9FE8-40C16E44BB76}">
      <dgm:prSet/>
      <dgm:spPr/>
      <dgm:t>
        <a:bodyPr/>
        <a:lstStyle/>
        <a:p>
          <a:endParaRPr lang="ro-MO"/>
        </a:p>
      </dgm:t>
    </dgm:pt>
    <dgm:pt modelId="{4F12202B-FB4B-424F-B4B8-DF3ABEF75908}" type="sibTrans" cxnId="{1306438D-1775-4C8C-9FE8-40C16E44BB76}">
      <dgm:prSet/>
      <dgm:spPr/>
      <dgm:t>
        <a:bodyPr/>
        <a:lstStyle/>
        <a:p>
          <a:endParaRPr lang="ro-MO"/>
        </a:p>
      </dgm:t>
    </dgm:pt>
    <dgm:pt modelId="{A5DA2EA3-E039-4FBA-9CA8-87A43DFCD881}" type="pres">
      <dgm:prSet presAssocID="{A570D570-E449-499C-95A5-7B0153C82D56}" presName="Name0" presStyleCnt="0">
        <dgm:presLayoutVars>
          <dgm:chMax val="7"/>
          <dgm:chPref val="7"/>
          <dgm:dir/>
        </dgm:presLayoutVars>
      </dgm:prSet>
      <dgm:spPr/>
      <dgm:t>
        <a:bodyPr/>
        <a:lstStyle/>
        <a:p>
          <a:endParaRPr lang="ro-MO"/>
        </a:p>
      </dgm:t>
    </dgm:pt>
    <dgm:pt modelId="{7756A439-B4DE-4F25-8B5C-5CECB9238950}" type="pres">
      <dgm:prSet presAssocID="{A570D570-E449-499C-95A5-7B0153C82D56}" presName="Name1" presStyleCnt="0"/>
      <dgm:spPr/>
    </dgm:pt>
    <dgm:pt modelId="{D725AC85-01D2-40B3-9211-BECEDAB8397F}" type="pres">
      <dgm:prSet presAssocID="{A570D570-E449-499C-95A5-7B0153C82D56}" presName="cycle" presStyleCnt="0"/>
      <dgm:spPr/>
    </dgm:pt>
    <dgm:pt modelId="{B4351305-517A-4C6F-B047-7DA08C76EE36}" type="pres">
      <dgm:prSet presAssocID="{A570D570-E449-499C-95A5-7B0153C82D56}" presName="srcNode" presStyleLbl="node1" presStyleIdx="0" presStyleCnt="4"/>
      <dgm:spPr/>
    </dgm:pt>
    <dgm:pt modelId="{44E074E9-48FB-4095-8C31-AFBF1CB32E20}" type="pres">
      <dgm:prSet presAssocID="{A570D570-E449-499C-95A5-7B0153C82D56}" presName="conn" presStyleLbl="parChTrans1D2" presStyleIdx="0" presStyleCnt="1"/>
      <dgm:spPr/>
      <dgm:t>
        <a:bodyPr/>
        <a:lstStyle/>
        <a:p>
          <a:endParaRPr lang="ro-MO"/>
        </a:p>
      </dgm:t>
    </dgm:pt>
    <dgm:pt modelId="{B3332FD0-762E-4EC6-B06A-4305A98365AC}" type="pres">
      <dgm:prSet presAssocID="{A570D570-E449-499C-95A5-7B0153C82D56}" presName="extraNode" presStyleLbl="node1" presStyleIdx="0" presStyleCnt="4"/>
      <dgm:spPr/>
    </dgm:pt>
    <dgm:pt modelId="{DEBBDF0A-0D02-4A22-A2E6-236FF41A811F}" type="pres">
      <dgm:prSet presAssocID="{A570D570-E449-499C-95A5-7B0153C82D56}" presName="dstNode" presStyleLbl="node1" presStyleIdx="0" presStyleCnt="4"/>
      <dgm:spPr/>
    </dgm:pt>
    <dgm:pt modelId="{8D227F36-1017-4A12-98CA-96A155730721}" type="pres">
      <dgm:prSet presAssocID="{13D283C9-56E2-47E0-96C8-2BACD07EEB8A}" presName="text_1" presStyleLbl="node1" presStyleIdx="0" presStyleCnt="4" custScaleY="117363" custLinFactNeighborX="-754" custLinFactNeighborY="1015">
        <dgm:presLayoutVars>
          <dgm:bulletEnabled val="1"/>
        </dgm:presLayoutVars>
      </dgm:prSet>
      <dgm:spPr/>
      <dgm:t>
        <a:bodyPr/>
        <a:lstStyle/>
        <a:p>
          <a:endParaRPr lang="ro-MO"/>
        </a:p>
      </dgm:t>
    </dgm:pt>
    <dgm:pt modelId="{389A8D53-0181-46BD-90E1-E010374639EC}" type="pres">
      <dgm:prSet presAssocID="{13D283C9-56E2-47E0-96C8-2BACD07EEB8A}" presName="accent_1" presStyleCnt="0"/>
      <dgm:spPr/>
    </dgm:pt>
    <dgm:pt modelId="{03EA5F5D-DBC5-48CB-BE15-16090653A61D}" type="pres">
      <dgm:prSet presAssocID="{13D283C9-56E2-47E0-96C8-2BACD07EEB8A}" presName="accentRepeatNode" presStyleLbl="solidFgAcc1" presStyleIdx="0" presStyleCnt="4"/>
      <dgm:spPr/>
    </dgm:pt>
    <dgm:pt modelId="{D74C60E3-2FA4-4D12-B166-0A1BFC41E08F}" type="pres">
      <dgm:prSet presAssocID="{04E5B41A-02DD-4182-9701-BA182775CE4F}" presName="text_2" presStyleLbl="node1" presStyleIdx="1" presStyleCnt="4" custScaleY="113468">
        <dgm:presLayoutVars>
          <dgm:bulletEnabled val="1"/>
        </dgm:presLayoutVars>
      </dgm:prSet>
      <dgm:spPr/>
      <dgm:t>
        <a:bodyPr/>
        <a:lstStyle/>
        <a:p>
          <a:endParaRPr lang="ro-MO"/>
        </a:p>
      </dgm:t>
    </dgm:pt>
    <dgm:pt modelId="{FA914EC4-99D1-4AF3-BCEC-5D4172D128E6}" type="pres">
      <dgm:prSet presAssocID="{04E5B41A-02DD-4182-9701-BA182775CE4F}" presName="accent_2" presStyleCnt="0"/>
      <dgm:spPr/>
    </dgm:pt>
    <dgm:pt modelId="{E2B94C5B-D714-4910-BE3C-A46CD79974E6}" type="pres">
      <dgm:prSet presAssocID="{04E5B41A-02DD-4182-9701-BA182775CE4F}" presName="accentRepeatNode" presStyleLbl="solidFgAcc1" presStyleIdx="1" presStyleCnt="4"/>
      <dgm:spPr/>
    </dgm:pt>
    <dgm:pt modelId="{B3C22116-7561-4D37-8D9E-220155CBBD88}" type="pres">
      <dgm:prSet presAssocID="{7625FBF8-2477-450A-A7BD-076E7D6CDAB5}" presName="text_3" presStyleLbl="node1" presStyleIdx="2" presStyleCnt="4">
        <dgm:presLayoutVars>
          <dgm:bulletEnabled val="1"/>
        </dgm:presLayoutVars>
      </dgm:prSet>
      <dgm:spPr/>
      <dgm:t>
        <a:bodyPr/>
        <a:lstStyle/>
        <a:p>
          <a:endParaRPr lang="ro-MO"/>
        </a:p>
      </dgm:t>
    </dgm:pt>
    <dgm:pt modelId="{26229F8F-F569-48C9-99A9-8D02AB0BD710}" type="pres">
      <dgm:prSet presAssocID="{7625FBF8-2477-450A-A7BD-076E7D6CDAB5}" presName="accent_3" presStyleCnt="0"/>
      <dgm:spPr/>
    </dgm:pt>
    <dgm:pt modelId="{80B0DA75-4169-4A74-B51F-1FB49EABC1F6}" type="pres">
      <dgm:prSet presAssocID="{7625FBF8-2477-450A-A7BD-076E7D6CDAB5}" presName="accentRepeatNode" presStyleLbl="solidFgAcc1" presStyleIdx="2" presStyleCnt="4"/>
      <dgm:spPr/>
    </dgm:pt>
    <dgm:pt modelId="{905F3A56-515B-4D2D-914D-5DF35B91E9C2}" type="pres">
      <dgm:prSet presAssocID="{461851F0-4C3F-40C9-AFF9-AB03D334F0F1}" presName="text_4" presStyleLbl="node1" presStyleIdx="3" presStyleCnt="4">
        <dgm:presLayoutVars>
          <dgm:bulletEnabled val="1"/>
        </dgm:presLayoutVars>
      </dgm:prSet>
      <dgm:spPr/>
      <dgm:t>
        <a:bodyPr/>
        <a:lstStyle/>
        <a:p>
          <a:endParaRPr lang="ro-MO"/>
        </a:p>
      </dgm:t>
    </dgm:pt>
    <dgm:pt modelId="{319D8461-42EC-41DD-9FAF-01AB9E6901C7}" type="pres">
      <dgm:prSet presAssocID="{461851F0-4C3F-40C9-AFF9-AB03D334F0F1}" presName="accent_4" presStyleCnt="0"/>
      <dgm:spPr/>
    </dgm:pt>
    <dgm:pt modelId="{31B1D5EC-03DC-48F3-97F5-B57CF5E5CD9D}" type="pres">
      <dgm:prSet presAssocID="{461851F0-4C3F-40C9-AFF9-AB03D334F0F1}" presName="accentRepeatNode" presStyleLbl="solidFgAcc1" presStyleIdx="3" presStyleCnt="4"/>
      <dgm:spPr/>
    </dgm:pt>
  </dgm:ptLst>
  <dgm:cxnLst>
    <dgm:cxn modelId="{1306438D-1775-4C8C-9FE8-40C16E44BB76}" srcId="{A570D570-E449-499C-95A5-7B0153C82D56}" destId="{461851F0-4C3F-40C9-AFF9-AB03D334F0F1}" srcOrd="3" destOrd="0" parTransId="{61962574-19E6-4E8D-B16E-9427F0EE625D}" sibTransId="{4F12202B-FB4B-424F-B4B8-DF3ABEF75908}"/>
    <dgm:cxn modelId="{B3A15948-74E8-4D8C-8B70-03414A0F244D}" srcId="{A570D570-E449-499C-95A5-7B0153C82D56}" destId="{7625FBF8-2477-450A-A7BD-076E7D6CDAB5}" srcOrd="2" destOrd="0" parTransId="{495B7E40-2E7C-41C5-BD17-3C60667797BA}" sibTransId="{F9362E4A-E2BA-499B-BE19-D81F4D0D8502}"/>
    <dgm:cxn modelId="{416B9F77-9880-49B7-8307-614ADC4016B0}" srcId="{A570D570-E449-499C-95A5-7B0153C82D56}" destId="{13D283C9-56E2-47E0-96C8-2BACD07EEB8A}" srcOrd="0" destOrd="0" parTransId="{3CDE5CDD-B73C-4E7B-A720-A2AE53D8D6C8}" sibTransId="{94839161-CCBF-43C9-A068-069C9EB6776D}"/>
    <dgm:cxn modelId="{560919F1-C0BF-4E3B-A0DF-A583F07C7DE4}" type="presOf" srcId="{13D283C9-56E2-47E0-96C8-2BACD07EEB8A}" destId="{8D227F36-1017-4A12-98CA-96A155730721}" srcOrd="0" destOrd="0" presId="urn:microsoft.com/office/officeart/2008/layout/VerticalCurvedList"/>
    <dgm:cxn modelId="{E8E4F4C5-C8D2-4AB1-A058-43B75B030E07}" type="presOf" srcId="{461851F0-4C3F-40C9-AFF9-AB03D334F0F1}" destId="{905F3A56-515B-4D2D-914D-5DF35B91E9C2}" srcOrd="0" destOrd="0" presId="urn:microsoft.com/office/officeart/2008/layout/VerticalCurvedList"/>
    <dgm:cxn modelId="{F152B0A5-2D63-4A8D-B856-4B64A06AC487}" type="presOf" srcId="{A570D570-E449-499C-95A5-7B0153C82D56}" destId="{A5DA2EA3-E039-4FBA-9CA8-87A43DFCD881}" srcOrd="0" destOrd="0" presId="urn:microsoft.com/office/officeart/2008/layout/VerticalCurvedList"/>
    <dgm:cxn modelId="{F37302DD-8E98-454B-A3C8-1FDF37C9AC13}" type="presOf" srcId="{94839161-CCBF-43C9-A068-069C9EB6776D}" destId="{44E074E9-48FB-4095-8C31-AFBF1CB32E20}" srcOrd="0" destOrd="0" presId="urn:microsoft.com/office/officeart/2008/layout/VerticalCurvedList"/>
    <dgm:cxn modelId="{DA1D29EB-F4BB-4F5D-A4C0-A1D3CD8BA536}" type="presOf" srcId="{04E5B41A-02DD-4182-9701-BA182775CE4F}" destId="{D74C60E3-2FA4-4D12-B166-0A1BFC41E08F}" srcOrd="0" destOrd="0" presId="urn:microsoft.com/office/officeart/2008/layout/VerticalCurvedList"/>
    <dgm:cxn modelId="{D6B25E43-B11A-4A8B-8D79-10CE80157BC1}" srcId="{A570D570-E449-499C-95A5-7B0153C82D56}" destId="{04E5B41A-02DD-4182-9701-BA182775CE4F}" srcOrd="1" destOrd="0" parTransId="{D7BB1E6B-E9E5-41E5-8539-C1DFA88FAB03}" sibTransId="{6B1D6065-B34B-4ECA-BA6C-7B94919DE214}"/>
    <dgm:cxn modelId="{9C5F2855-9C3D-459B-B2A5-D99F8AFB3B0C}" type="presOf" srcId="{7625FBF8-2477-450A-A7BD-076E7D6CDAB5}" destId="{B3C22116-7561-4D37-8D9E-220155CBBD88}" srcOrd="0" destOrd="0" presId="urn:microsoft.com/office/officeart/2008/layout/VerticalCurvedList"/>
    <dgm:cxn modelId="{36173174-FCBD-49D9-AFC0-35710BD051C0}" type="presParOf" srcId="{A5DA2EA3-E039-4FBA-9CA8-87A43DFCD881}" destId="{7756A439-B4DE-4F25-8B5C-5CECB9238950}" srcOrd="0" destOrd="0" presId="urn:microsoft.com/office/officeart/2008/layout/VerticalCurvedList"/>
    <dgm:cxn modelId="{B640731E-93EC-4197-AB5F-0AB51FC730E3}" type="presParOf" srcId="{7756A439-B4DE-4F25-8B5C-5CECB9238950}" destId="{D725AC85-01D2-40B3-9211-BECEDAB8397F}" srcOrd="0" destOrd="0" presId="urn:microsoft.com/office/officeart/2008/layout/VerticalCurvedList"/>
    <dgm:cxn modelId="{B988EAC1-FDB1-4143-8ED0-9115680FF544}" type="presParOf" srcId="{D725AC85-01D2-40B3-9211-BECEDAB8397F}" destId="{B4351305-517A-4C6F-B047-7DA08C76EE36}" srcOrd="0" destOrd="0" presId="urn:microsoft.com/office/officeart/2008/layout/VerticalCurvedList"/>
    <dgm:cxn modelId="{5C013973-14CD-458B-9B37-A98DC7945AAF}" type="presParOf" srcId="{D725AC85-01D2-40B3-9211-BECEDAB8397F}" destId="{44E074E9-48FB-4095-8C31-AFBF1CB32E20}" srcOrd="1" destOrd="0" presId="urn:microsoft.com/office/officeart/2008/layout/VerticalCurvedList"/>
    <dgm:cxn modelId="{0AA26753-0DC7-411C-82DD-D014E2D673D2}" type="presParOf" srcId="{D725AC85-01D2-40B3-9211-BECEDAB8397F}" destId="{B3332FD0-762E-4EC6-B06A-4305A98365AC}" srcOrd="2" destOrd="0" presId="urn:microsoft.com/office/officeart/2008/layout/VerticalCurvedList"/>
    <dgm:cxn modelId="{7AC67F70-0DD1-48F1-A122-416D904E0CD0}" type="presParOf" srcId="{D725AC85-01D2-40B3-9211-BECEDAB8397F}" destId="{DEBBDF0A-0D02-4A22-A2E6-236FF41A811F}" srcOrd="3" destOrd="0" presId="urn:microsoft.com/office/officeart/2008/layout/VerticalCurvedList"/>
    <dgm:cxn modelId="{99BF8CC2-44C3-4054-BD8C-4CCECB8B180F}" type="presParOf" srcId="{7756A439-B4DE-4F25-8B5C-5CECB9238950}" destId="{8D227F36-1017-4A12-98CA-96A155730721}" srcOrd="1" destOrd="0" presId="urn:microsoft.com/office/officeart/2008/layout/VerticalCurvedList"/>
    <dgm:cxn modelId="{166A9F00-0599-49AA-83C2-2E8CBFBF46DF}" type="presParOf" srcId="{7756A439-B4DE-4F25-8B5C-5CECB9238950}" destId="{389A8D53-0181-46BD-90E1-E010374639EC}" srcOrd="2" destOrd="0" presId="urn:microsoft.com/office/officeart/2008/layout/VerticalCurvedList"/>
    <dgm:cxn modelId="{D3B93604-1E09-4A75-9F8B-06AC06160505}" type="presParOf" srcId="{389A8D53-0181-46BD-90E1-E010374639EC}" destId="{03EA5F5D-DBC5-48CB-BE15-16090653A61D}" srcOrd="0" destOrd="0" presId="urn:microsoft.com/office/officeart/2008/layout/VerticalCurvedList"/>
    <dgm:cxn modelId="{29D36372-6E26-4DED-96C7-527795D22604}" type="presParOf" srcId="{7756A439-B4DE-4F25-8B5C-5CECB9238950}" destId="{D74C60E3-2FA4-4D12-B166-0A1BFC41E08F}" srcOrd="3" destOrd="0" presId="urn:microsoft.com/office/officeart/2008/layout/VerticalCurvedList"/>
    <dgm:cxn modelId="{9918AAB0-F8D8-4404-A09F-35310DF29FDC}" type="presParOf" srcId="{7756A439-B4DE-4F25-8B5C-5CECB9238950}" destId="{FA914EC4-99D1-4AF3-BCEC-5D4172D128E6}" srcOrd="4" destOrd="0" presId="urn:microsoft.com/office/officeart/2008/layout/VerticalCurvedList"/>
    <dgm:cxn modelId="{304B0907-3F1D-4221-9BD1-5385D1BFBBDD}" type="presParOf" srcId="{FA914EC4-99D1-4AF3-BCEC-5D4172D128E6}" destId="{E2B94C5B-D714-4910-BE3C-A46CD79974E6}" srcOrd="0" destOrd="0" presId="urn:microsoft.com/office/officeart/2008/layout/VerticalCurvedList"/>
    <dgm:cxn modelId="{FC29B406-FBC3-46F7-A40A-AA471900F3B7}" type="presParOf" srcId="{7756A439-B4DE-4F25-8B5C-5CECB9238950}" destId="{B3C22116-7561-4D37-8D9E-220155CBBD88}" srcOrd="5" destOrd="0" presId="urn:microsoft.com/office/officeart/2008/layout/VerticalCurvedList"/>
    <dgm:cxn modelId="{C239FA3E-E467-456E-B47B-86152F944227}" type="presParOf" srcId="{7756A439-B4DE-4F25-8B5C-5CECB9238950}" destId="{26229F8F-F569-48C9-99A9-8D02AB0BD710}" srcOrd="6" destOrd="0" presId="urn:microsoft.com/office/officeart/2008/layout/VerticalCurvedList"/>
    <dgm:cxn modelId="{2937F4C7-42EB-49FA-9380-3FF8CA5FD856}" type="presParOf" srcId="{26229F8F-F569-48C9-99A9-8D02AB0BD710}" destId="{80B0DA75-4169-4A74-B51F-1FB49EABC1F6}" srcOrd="0" destOrd="0" presId="urn:microsoft.com/office/officeart/2008/layout/VerticalCurvedList"/>
    <dgm:cxn modelId="{CECE0092-3BCA-426A-81DE-992C8E332734}" type="presParOf" srcId="{7756A439-B4DE-4F25-8B5C-5CECB9238950}" destId="{905F3A56-515B-4D2D-914D-5DF35B91E9C2}" srcOrd="7" destOrd="0" presId="urn:microsoft.com/office/officeart/2008/layout/VerticalCurvedList"/>
    <dgm:cxn modelId="{233879C9-EC37-45EE-97B5-D6FEEFE5131B}" type="presParOf" srcId="{7756A439-B4DE-4F25-8B5C-5CECB9238950}" destId="{319D8461-42EC-41DD-9FAF-01AB9E6901C7}" srcOrd="8" destOrd="0" presId="urn:microsoft.com/office/officeart/2008/layout/VerticalCurvedList"/>
    <dgm:cxn modelId="{B99EB7BC-63C4-4FEE-AB08-AE2A8E679322}" type="presParOf" srcId="{319D8461-42EC-41DD-9FAF-01AB9E6901C7}" destId="{31B1D5EC-03DC-48F3-97F5-B57CF5E5CD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65EE0-304C-4634-84FA-2466BD701FD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o-MO"/>
        </a:p>
      </dgm:t>
    </dgm:pt>
    <dgm:pt modelId="{91750649-3416-4EEE-9A8A-2BFDB0A3E4F0}">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vi-VN" sz="2000" b="1" dirty="0"/>
            <a:t>PRINCIPALELE REACȚII ADVERSE LEGATE DE TRANSFUZII INCLUD:</a:t>
          </a:r>
          <a:endParaRPr lang="ro-MO" sz="2000" b="1" dirty="0">
            <a:latin typeface="Book Antiqua" pitchFamily="18" charset="0"/>
          </a:endParaRPr>
        </a:p>
      </dgm:t>
    </dgm:pt>
    <dgm:pt modelId="{BCF8761D-F28A-42DF-983D-CB254C14019B}" type="parTrans" cxnId="{4CC1F8E9-9A39-42B6-9C48-321FC83D34A6}">
      <dgm:prSet/>
      <dgm:spPr/>
      <dgm:t>
        <a:bodyPr/>
        <a:lstStyle/>
        <a:p>
          <a:endParaRPr lang="ro-MO"/>
        </a:p>
      </dgm:t>
    </dgm:pt>
    <dgm:pt modelId="{9C65A548-E7D9-4445-95D9-4887CFAD7DEF}" type="sibTrans" cxnId="{4CC1F8E9-9A39-42B6-9C48-321FC83D34A6}">
      <dgm:prSet/>
      <dgm:spPr/>
      <dgm:t>
        <a:bodyPr/>
        <a:lstStyle/>
        <a:p>
          <a:endParaRPr lang="ro-MO"/>
        </a:p>
      </dgm:t>
    </dgm:pt>
    <dgm:pt modelId="{CE9B73FD-CB7C-4B54-8C06-2A7B36FEC62C}">
      <dgm:prSet custT="1"/>
      <dgm:spPr/>
      <dgm:t>
        <a:bodyPr/>
        <a:lstStyle/>
        <a:p>
          <a:pPr algn="ctr" rtl="0"/>
          <a:r>
            <a:rPr lang="vi-VN" sz="1600" b="1" i="0" dirty="0">
              <a:solidFill>
                <a:schemeClr val="tx1">
                  <a:lumMod val="75000"/>
                  <a:lumOff val="25000"/>
                </a:schemeClr>
              </a:solidFill>
              <a:latin typeface="Calibri" pitchFamily="34" charset="0"/>
              <a:cs typeface="Times New Roman" pitchFamily="18" charset="0"/>
            </a:rPr>
            <a:t>Reacții alergice: </a:t>
          </a:r>
          <a:r>
            <a:rPr lang="ro-MO" sz="1600" b="1" i="0" dirty="0">
              <a:solidFill>
                <a:schemeClr val="tx1">
                  <a:lumMod val="75000"/>
                  <a:lumOff val="25000"/>
                </a:schemeClr>
              </a:solidFill>
              <a:latin typeface="Calibri" pitchFamily="34" charset="0"/>
              <a:cs typeface="Times New Roman" pitchFamily="18" charset="0"/>
            </a:rPr>
            <a:t> </a:t>
          </a:r>
          <a:r>
            <a:rPr lang="vi-VN" sz="1600" b="1" i="0" dirty="0">
              <a:solidFill>
                <a:schemeClr val="tx1">
                  <a:lumMod val="75000"/>
                  <a:lumOff val="25000"/>
                </a:schemeClr>
              </a:solidFill>
              <a:latin typeface="Calibri" pitchFamily="34" charset="0"/>
              <a:cs typeface="Times New Roman" pitchFamily="18" charset="0"/>
            </a:rPr>
            <a:t>urticarie, înroșirea pielii, mâncărime, dificultăți de respirație sau senzație de greață. Aceste reacții pot apărea în timpul sau imediat după transfuzie.</a:t>
          </a:r>
          <a:endParaRPr lang="ro-MO" sz="1600" i="0" dirty="0">
            <a:solidFill>
              <a:schemeClr val="tx1">
                <a:lumMod val="75000"/>
                <a:lumOff val="25000"/>
              </a:schemeClr>
            </a:solidFill>
            <a:latin typeface="Calibri" pitchFamily="34" charset="0"/>
            <a:cs typeface="Times New Roman" pitchFamily="18" charset="0"/>
          </a:endParaRPr>
        </a:p>
      </dgm:t>
    </dgm:pt>
    <dgm:pt modelId="{774C9103-704D-4D53-9825-20363AF67701}" type="parTrans" cxnId="{8249B3FF-F8A1-4D6C-BE92-2EB6075FDB7F}">
      <dgm:prSet/>
      <dgm:spPr/>
      <dgm:t>
        <a:bodyPr/>
        <a:lstStyle/>
        <a:p>
          <a:endParaRPr lang="ro-MO"/>
        </a:p>
      </dgm:t>
    </dgm:pt>
    <dgm:pt modelId="{ADB8BF54-362B-4189-88C5-F2F01CA9C40B}" type="sibTrans" cxnId="{8249B3FF-F8A1-4D6C-BE92-2EB6075FDB7F}">
      <dgm:prSet/>
      <dgm:spPr/>
      <dgm:t>
        <a:bodyPr/>
        <a:lstStyle/>
        <a:p>
          <a:endParaRPr lang="ro-MO"/>
        </a:p>
      </dgm:t>
    </dgm:pt>
    <dgm:pt modelId="{225405C9-8334-4FD3-A0E5-4288C35B30AC}">
      <dgm:prSet custT="1"/>
      <dgm:spPr/>
      <dgm:t>
        <a:bodyPr/>
        <a:lstStyle/>
        <a:p>
          <a:pPr algn="ctr" rtl="0"/>
          <a:r>
            <a:rPr lang="vi-VN" sz="1600" b="1" i="0" dirty="0">
              <a:latin typeface="Calibri" pitchFamily="34" charset="0"/>
              <a:cs typeface="Times New Roman" pitchFamily="18" charset="0"/>
            </a:rPr>
            <a:t>Reacții hemolitice: în cazul în care recipientul de sânge primește un tip de sânge care nu corespunde grupului sanguin al pacientului, acesta poate declanșa o reacție de distrugere a globulelor roșii. Simptomele pot include febră, frisoane, dureri de spate și urină închisă la culoare</a:t>
          </a:r>
          <a:r>
            <a:rPr lang="vi-VN" sz="1600" b="1" i="1" dirty="0">
              <a:latin typeface="Times New Roman" pitchFamily="18" charset="0"/>
              <a:cs typeface="Times New Roman" pitchFamily="18" charset="0"/>
            </a:rPr>
            <a:t>.</a:t>
          </a:r>
          <a:endParaRPr lang="ro-MO" sz="1600" dirty="0">
            <a:latin typeface="Times New Roman" pitchFamily="18" charset="0"/>
            <a:cs typeface="Times New Roman" pitchFamily="18" charset="0"/>
          </a:endParaRPr>
        </a:p>
      </dgm:t>
    </dgm:pt>
    <dgm:pt modelId="{7ED14D0E-334C-4F47-8FBD-9D8B11F55F44}" type="parTrans" cxnId="{7D81172E-DEEC-4515-A8BC-86E26E35867A}">
      <dgm:prSet/>
      <dgm:spPr/>
      <dgm:t>
        <a:bodyPr/>
        <a:lstStyle/>
        <a:p>
          <a:endParaRPr lang="ro-MO"/>
        </a:p>
      </dgm:t>
    </dgm:pt>
    <dgm:pt modelId="{CAB945F8-6064-459C-A146-1FB489A3EEB0}" type="sibTrans" cxnId="{7D81172E-DEEC-4515-A8BC-86E26E35867A}">
      <dgm:prSet/>
      <dgm:spPr/>
      <dgm:t>
        <a:bodyPr/>
        <a:lstStyle/>
        <a:p>
          <a:endParaRPr lang="ro-MO"/>
        </a:p>
      </dgm:t>
    </dgm:pt>
    <dgm:pt modelId="{2AB865A3-026D-4C80-B2B4-38768B59B220}">
      <dgm:prSet custT="1"/>
      <dgm:spPr/>
      <dgm:t>
        <a:bodyPr/>
        <a:lstStyle/>
        <a:p>
          <a:pPr algn="ctr" rtl="0"/>
          <a:r>
            <a:rPr lang="vi-VN" sz="1600" b="1" i="0" dirty="0">
              <a:solidFill>
                <a:schemeClr val="tx1">
                  <a:lumMod val="75000"/>
                  <a:lumOff val="25000"/>
                </a:schemeClr>
              </a:solidFill>
              <a:latin typeface="Calibri" pitchFamily="34" charset="0"/>
              <a:cs typeface="Times New Roman" pitchFamily="18" charset="0"/>
            </a:rPr>
            <a:t>Infecții: transfuziile de sânge pot transmite unele infecții precum HIV, hepatită sau virusul West Nile. Este important să se testeze sângele donatorului și să se respecte regulile stricte de siguranță în timpul prelucrării și stocării sângelui.</a:t>
          </a:r>
          <a:endParaRPr lang="ro-MO" sz="1600" i="0" dirty="0">
            <a:solidFill>
              <a:schemeClr val="tx1">
                <a:lumMod val="75000"/>
                <a:lumOff val="25000"/>
              </a:schemeClr>
            </a:solidFill>
            <a:latin typeface="Calibri" pitchFamily="34" charset="0"/>
            <a:cs typeface="Times New Roman" pitchFamily="18" charset="0"/>
          </a:endParaRPr>
        </a:p>
      </dgm:t>
    </dgm:pt>
    <dgm:pt modelId="{AD085FF0-388E-472C-B101-9A0BCE1771AD}" type="parTrans" cxnId="{7E97F1D7-ACA0-47B6-9040-34F66C913DD5}">
      <dgm:prSet/>
      <dgm:spPr/>
      <dgm:t>
        <a:bodyPr/>
        <a:lstStyle/>
        <a:p>
          <a:endParaRPr lang="ro-MO"/>
        </a:p>
      </dgm:t>
    </dgm:pt>
    <dgm:pt modelId="{4349AE06-CEFF-4115-9088-E2A845EA8A79}" type="sibTrans" cxnId="{7E97F1D7-ACA0-47B6-9040-34F66C913DD5}">
      <dgm:prSet/>
      <dgm:spPr/>
      <dgm:t>
        <a:bodyPr/>
        <a:lstStyle/>
        <a:p>
          <a:endParaRPr lang="ro-MO"/>
        </a:p>
      </dgm:t>
    </dgm:pt>
    <dgm:pt modelId="{7A42664F-ABDA-418B-978F-3F5E584CE4FF}">
      <dgm:prSet custT="1"/>
      <dgm:spPr/>
      <dgm:t>
        <a:bodyPr/>
        <a:lstStyle/>
        <a:p>
          <a:pPr algn="ctr" rtl="0"/>
          <a:r>
            <a:rPr lang="vi-VN" sz="1600" b="1" i="0" dirty="0">
              <a:latin typeface="Calibri" pitchFamily="34" charset="0"/>
              <a:cs typeface="Times New Roman" pitchFamily="18" charset="0"/>
            </a:rPr>
            <a:t>Reacții febrile: pot apărea după transfuzie și se manifestă prin febră, frisoane și dureri musculare.</a:t>
          </a:r>
          <a:endParaRPr lang="ro-MO" sz="1600" i="0" dirty="0">
            <a:latin typeface="Calibri" pitchFamily="34" charset="0"/>
            <a:cs typeface="Times New Roman" pitchFamily="18" charset="0"/>
          </a:endParaRPr>
        </a:p>
      </dgm:t>
    </dgm:pt>
    <dgm:pt modelId="{8895E4D7-016D-41F1-97D8-29E4FDD825B4}" type="parTrans" cxnId="{748F8C86-CC46-4C34-863F-E0A24012BF61}">
      <dgm:prSet/>
      <dgm:spPr/>
      <dgm:t>
        <a:bodyPr/>
        <a:lstStyle/>
        <a:p>
          <a:endParaRPr lang="ro-MO"/>
        </a:p>
      </dgm:t>
    </dgm:pt>
    <dgm:pt modelId="{00308753-FDA3-4476-80EE-1D4C146B87E7}" type="sibTrans" cxnId="{748F8C86-CC46-4C34-863F-E0A24012BF61}">
      <dgm:prSet/>
      <dgm:spPr/>
      <dgm:t>
        <a:bodyPr/>
        <a:lstStyle/>
        <a:p>
          <a:endParaRPr lang="ro-MO"/>
        </a:p>
      </dgm:t>
    </dgm:pt>
    <dgm:pt modelId="{0D02C84E-1D88-42AE-836C-562519D3A565}" type="pres">
      <dgm:prSet presAssocID="{85765EE0-304C-4634-84FA-2466BD701FDA}" presName="diagram" presStyleCnt="0">
        <dgm:presLayoutVars>
          <dgm:chPref val="1"/>
          <dgm:dir/>
          <dgm:animOne val="branch"/>
          <dgm:animLvl val="lvl"/>
          <dgm:resizeHandles/>
        </dgm:presLayoutVars>
      </dgm:prSet>
      <dgm:spPr/>
      <dgm:t>
        <a:bodyPr/>
        <a:lstStyle/>
        <a:p>
          <a:endParaRPr lang="ro-MO"/>
        </a:p>
      </dgm:t>
    </dgm:pt>
    <dgm:pt modelId="{F4C4D49C-BFEC-47C9-906C-C4A3EA296492}" type="pres">
      <dgm:prSet presAssocID="{91750649-3416-4EEE-9A8A-2BFDB0A3E4F0}" presName="root" presStyleCnt="0"/>
      <dgm:spPr/>
    </dgm:pt>
    <dgm:pt modelId="{1C37CDCE-122D-4DE3-8E5D-ABF3BD1CBEBE}" type="pres">
      <dgm:prSet presAssocID="{91750649-3416-4EEE-9A8A-2BFDB0A3E4F0}" presName="rootComposite" presStyleCnt="0"/>
      <dgm:spPr/>
    </dgm:pt>
    <dgm:pt modelId="{DCB9AA88-0850-4152-AEC7-092F8086F0CB}" type="pres">
      <dgm:prSet presAssocID="{91750649-3416-4EEE-9A8A-2BFDB0A3E4F0}" presName="rootText" presStyleLbl="node1" presStyleIdx="0" presStyleCnt="1" custScaleX="529884" custScaleY="99331"/>
      <dgm:spPr/>
      <dgm:t>
        <a:bodyPr/>
        <a:lstStyle/>
        <a:p>
          <a:endParaRPr lang="ro-MO"/>
        </a:p>
      </dgm:t>
    </dgm:pt>
    <dgm:pt modelId="{4944724B-FF17-43F1-8B19-0D1CC9E18162}" type="pres">
      <dgm:prSet presAssocID="{91750649-3416-4EEE-9A8A-2BFDB0A3E4F0}" presName="rootConnector" presStyleLbl="node1" presStyleIdx="0" presStyleCnt="1"/>
      <dgm:spPr/>
      <dgm:t>
        <a:bodyPr/>
        <a:lstStyle/>
        <a:p>
          <a:endParaRPr lang="ro-MO"/>
        </a:p>
      </dgm:t>
    </dgm:pt>
    <dgm:pt modelId="{A5C14604-DC7F-4DD4-A02C-A72B5B6E2740}" type="pres">
      <dgm:prSet presAssocID="{91750649-3416-4EEE-9A8A-2BFDB0A3E4F0}" presName="childShape" presStyleCnt="0"/>
      <dgm:spPr/>
    </dgm:pt>
    <dgm:pt modelId="{94C47DE6-AC76-4F8D-B9F1-D80724644919}" type="pres">
      <dgm:prSet presAssocID="{774C9103-704D-4D53-9825-20363AF67701}" presName="Name13" presStyleLbl="parChTrans1D2" presStyleIdx="0" presStyleCnt="4"/>
      <dgm:spPr/>
      <dgm:t>
        <a:bodyPr/>
        <a:lstStyle/>
        <a:p>
          <a:endParaRPr lang="ro-MO"/>
        </a:p>
      </dgm:t>
    </dgm:pt>
    <dgm:pt modelId="{99702DE9-14CF-4802-9D3B-53B3208015C6}" type="pres">
      <dgm:prSet presAssocID="{CE9B73FD-CB7C-4B54-8C06-2A7B36FEC62C}" presName="childText" presStyleLbl="bgAcc1" presStyleIdx="0" presStyleCnt="4" custScaleX="522910">
        <dgm:presLayoutVars>
          <dgm:bulletEnabled val="1"/>
        </dgm:presLayoutVars>
      </dgm:prSet>
      <dgm:spPr/>
      <dgm:t>
        <a:bodyPr/>
        <a:lstStyle/>
        <a:p>
          <a:endParaRPr lang="ro-MO"/>
        </a:p>
      </dgm:t>
    </dgm:pt>
    <dgm:pt modelId="{63912A39-7345-4CB4-8F6A-3D8D05504DA3}" type="pres">
      <dgm:prSet presAssocID="{7ED14D0E-334C-4F47-8FBD-9D8B11F55F44}" presName="Name13" presStyleLbl="parChTrans1D2" presStyleIdx="1" presStyleCnt="4"/>
      <dgm:spPr/>
      <dgm:t>
        <a:bodyPr/>
        <a:lstStyle/>
        <a:p>
          <a:endParaRPr lang="ro-MO"/>
        </a:p>
      </dgm:t>
    </dgm:pt>
    <dgm:pt modelId="{D4A666E2-0B1D-4BE1-98FF-2368B9421F70}" type="pres">
      <dgm:prSet presAssocID="{225405C9-8334-4FD3-A0E5-4288C35B30AC}" presName="childText" presStyleLbl="bgAcc1" presStyleIdx="1" presStyleCnt="4" custScaleX="528040" custScaleY="154521">
        <dgm:presLayoutVars>
          <dgm:bulletEnabled val="1"/>
        </dgm:presLayoutVars>
      </dgm:prSet>
      <dgm:spPr/>
      <dgm:t>
        <a:bodyPr/>
        <a:lstStyle/>
        <a:p>
          <a:endParaRPr lang="ro-MO"/>
        </a:p>
      </dgm:t>
    </dgm:pt>
    <dgm:pt modelId="{FAEE83A8-81BD-4069-B508-C257860ED6A7}" type="pres">
      <dgm:prSet presAssocID="{AD085FF0-388E-472C-B101-9A0BCE1771AD}" presName="Name13" presStyleLbl="parChTrans1D2" presStyleIdx="2" presStyleCnt="4"/>
      <dgm:spPr/>
      <dgm:t>
        <a:bodyPr/>
        <a:lstStyle/>
        <a:p>
          <a:endParaRPr lang="ro-MO"/>
        </a:p>
      </dgm:t>
    </dgm:pt>
    <dgm:pt modelId="{E130EE0D-E9BD-462D-989D-E24AC8DC8EB8}" type="pres">
      <dgm:prSet presAssocID="{2AB865A3-026D-4C80-B2B4-38768B59B220}" presName="childText" presStyleLbl="bgAcc1" presStyleIdx="2" presStyleCnt="4" custScaleX="527667" custScaleY="146385">
        <dgm:presLayoutVars>
          <dgm:bulletEnabled val="1"/>
        </dgm:presLayoutVars>
      </dgm:prSet>
      <dgm:spPr/>
      <dgm:t>
        <a:bodyPr/>
        <a:lstStyle/>
        <a:p>
          <a:endParaRPr lang="ro-MO"/>
        </a:p>
      </dgm:t>
    </dgm:pt>
    <dgm:pt modelId="{504B99CA-17B5-4DFC-BA84-748708046C93}" type="pres">
      <dgm:prSet presAssocID="{8895E4D7-016D-41F1-97D8-29E4FDD825B4}" presName="Name13" presStyleLbl="parChTrans1D2" presStyleIdx="3" presStyleCnt="4"/>
      <dgm:spPr/>
      <dgm:t>
        <a:bodyPr/>
        <a:lstStyle/>
        <a:p>
          <a:endParaRPr lang="ro-MO"/>
        </a:p>
      </dgm:t>
    </dgm:pt>
    <dgm:pt modelId="{1F321603-6F8F-45CB-A91D-682E62F5F70D}" type="pres">
      <dgm:prSet presAssocID="{7A42664F-ABDA-418B-978F-3F5E584CE4FF}" presName="childText" presStyleLbl="bgAcc1" presStyleIdx="3" presStyleCnt="4" custScaleX="531105" custScaleY="64185">
        <dgm:presLayoutVars>
          <dgm:bulletEnabled val="1"/>
        </dgm:presLayoutVars>
      </dgm:prSet>
      <dgm:spPr/>
      <dgm:t>
        <a:bodyPr/>
        <a:lstStyle/>
        <a:p>
          <a:endParaRPr lang="ro-MO"/>
        </a:p>
      </dgm:t>
    </dgm:pt>
  </dgm:ptLst>
  <dgm:cxnLst>
    <dgm:cxn modelId="{F0F4ACAB-2D12-404E-81A4-5F79D0EF38AB}" type="presOf" srcId="{AD085FF0-388E-472C-B101-9A0BCE1771AD}" destId="{FAEE83A8-81BD-4069-B508-C257860ED6A7}" srcOrd="0" destOrd="0" presId="urn:microsoft.com/office/officeart/2005/8/layout/hierarchy3"/>
    <dgm:cxn modelId="{EDDF22AE-134E-481E-9335-320CEFDD5832}" type="presOf" srcId="{CE9B73FD-CB7C-4B54-8C06-2A7B36FEC62C}" destId="{99702DE9-14CF-4802-9D3B-53B3208015C6}" srcOrd="0" destOrd="0" presId="urn:microsoft.com/office/officeart/2005/8/layout/hierarchy3"/>
    <dgm:cxn modelId="{8249B3FF-F8A1-4D6C-BE92-2EB6075FDB7F}" srcId="{91750649-3416-4EEE-9A8A-2BFDB0A3E4F0}" destId="{CE9B73FD-CB7C-4B54-8C06-2A7B36FEC62C}" srcOrd="0" destOrd="0" parTransId="{774C9103-704D-4D53-9825-20363AF67701}" sibTransId="{ADB8BF54-362B-4189-88C5-F2F01CA9C40B}"/>
    <dgm:cxn modelId="{E4F4DB31-E586-4B8C-8846-D83E54D6E457}" type="presOf" srcId="{91750649-3416-4EEE-9A8A-2BFDB0A3E4F0}" destId="{4944724B-FF17-43F1-8B19-0D1CC9E18162}" srcOrd="1" destOrd="0" presId="urn:microsoft.com/office/officeart/2005/8/layout/hierarchy3"/>
    <dgm:cxn modelId="{C9890DEF-C291-4D79-972E-CA3F56EE0CE8}" type="presOf" srcId="{7ED14D0E-334C-4F47-8FBD-9D8B11F55F44}" destId="{63912A39-7345-4CB4-8F6A-3D8D05504DA3}" srcOrd="0" destOrd="0" presId="urn:microsoft.com/office/officeart/2005/8/layout/hierarchy3"/>
    <dgm:cxn modelId="{748F8C86-CC46-4C34-863F-E0A24012BF61}" srcId="{91750649-3416-4EEE-9A8A-2BFDB0A3E4F0}" destId="{7A42664F-ABDA-418B-978F-3F5E584CE4FF}" srcOrd="3" destOrd="0" parTransId="{8895E4D7-016D-41F1-97D8-29E4FDD825B4}" sibTransId="{00308753-FDA3-4476-80EE-1D4C146B87E7}"/>
    <dgm:cxn modelId="{FE0DDC1C-1550-49F9-8A5B-EA7A251859AA}" type="presOf" srcId="{2AB865A3-026D-4C80-B2B4-38768B59B220}" destId="{E130EE0D-E9BD-462D-989D-E24AC8DC8EB8}" srcOrd="0" destOrd="0" presId="urn:microsoft.com/office/officeart/2005/8/layout/hierarchy3"/>
    <dgm:cxn modelId="{7E97F1D7-ACA0-47B6-9040-34F66C913DD5}" srcId="{91750649-3416-4EEE-9A8A-2BFDB0A3E4F0}" destId="{2AB865A3-026D-4C80-B2B4-38768B59B220}" srcOrd="2" destOrd="0" parTransId="{AD085FF0-388E-472C-B101-9A0BCE1771AD}" sibTransId="{4349AE06-CEFF-4115-9088-E2A845EA8A79}"/>
    <dgm:cxn modelId="{52D81066-8614-4402-BDF0-0560CA7C39A1}" type="presOf" srcId="{91750649-3416-4EEE-9A8A-2BFDB0A3E4F0}" destId="{DCB9AA88-0850-4152-AEC7-092F8086F0CB}" srcOrd="0" destOrd="0" presId="urn:microsoft.com/office/officeart/2005/8/layout/hierarchy3"/>
    <dgm:cxn modelId="{F87E8DC2-9444-487D-91C3-11A20B7609D4}" type="presOf" srcId="{225405C9-8334-4FD3-A0E5-4288C35B30AC}" destId="{D4A666E2-0B1D-4BE1-98FF-2368B9421F70}" srcOrd="0" destOrd="0" presId="urn:microsoft.com/office/officeart/2005/8/layout/hierarchy3"/>
    <dgm:cxn modelId="{6304EB6E-BDB5-497E-B723-81FB80CCB9D2}" type="presOf" srcId="{85765EE0-304C-4634-84FA-2466BD701FDA}" destId="{0D02C84E-1D88-42AE-836C-562519D3A565}" srcOrd="0" destOrd="0" presId="urn:microsoft.com/office/officeart/2005/8/layout/hierarchy3"/>
    <dgm:cxn modelId="{4CC1F8E9-9A39-42B6-9C48-321FC83D34A6}" srcId="{85765EE0-304C-4634-84FA-2466BD701FDA}" destId="{91750649-3416-4EEE-9A8A-2BFDB0A3E4F0}" srcOrd="0" destOrd="0" parTransId="{BCF8761D-F28A-42DF-983D-CB254C14019B}" sibTransId="{9C65A548-E7D9-4445-95D9-4887CFAD7DEF}"/>
    <dgm:cxn modelId="{7D81172E-DEEC-4515-A8BC-86E26E35867A}" srcId="{91750649-3416-4EEE-9A8A-2BFDB0A3E4F0}" destId="{225405C9-8334-4FD3-A0E5-4288C35B30AC}" srcOrd="1" destOrd="0" parTransId="{7ED14D0E-334C-4F47-8FBD-9D8B11F55F44}" sibTransId="{CAB945F8-6064-459C-A146-1FB489A3EEB0}"/>
    <dgm:cxn modelId="{3696A315-65B7-45C9-A249-35B5FCF4A57A}" type="presOf" srcId="{8895E4D7-016D-41F1-97D8-29E4FDD825B4}" destId="{504B99CA-17B5-4DFC-BA84-748708046C93}" srcOrd="0" destOrd="0" presId="urn:microsoft.com/office/officeart/2005/8/layout/hierarchy3"/>
    <dgm:cxn modelId="{DE249E09-6ECB-4548-BDFC-4A603EDF155B}" type="presOf" srcId="{774C9103-704D-4D53-9825-20363AF67701}" destId="{94C47DE6-AC76-4F8D-B9F1-D80724644919}" srcOrd="0" destOrd="0" presId="urn:microsoft.com/office/officeart/2005/8/layout/hierarchy3"/>
    <dgm:cxn modelId="{710583F0-9EA1-4DA5-A615-7FDC2378595F}" type="presOf" srcId="{7A42664F-ABDA-418B-978F-3F5E584CE4FF}" destId="{1F321603-6F8F-45CB-A91D-682E62F5F70D}" srcOrd="0" destOrd="0" presId="urn:microsoft.com/office/officeart/2005/8/layout/hierarchy3"/>
    <dgm:cxn modelId="{40D88063-F68D-40CC-B09D-312C1E94E9DB}" type="presParOf" srcId="{0D02C84E-1D88-42AE-836C-562519D3A565}" destId="{F4C4D49C-BFEC-47C9-906C-C4A3EA296492}" srcOrd="0" destOrd="0" presId="urn:microsoft.com/office/officeart/2005/8/layout/hierarchy3"/>
    <dgm:cxn modelId="{2B51E5BD-1C2B-4F67-9747-C9721ECDD098}" type="presParOf" srcId="{F4C4D49C-BFEC-47C9-906C-C4A3EA296492}" destId="{1C37CDCE-122D-4DE3-8E5D-ABF3BD1CBEBE}" srcOrd="0" destOrd="0" presId="urn:microsoft.com/office/officeart/2005/8/layout/hierarchy3"/>
    <dgm:cxn modelId="{6C5B66FC-C840-4A7B-B882-CFBA6932A270}" type="presParOf" srcId="{1C37CDCE-122D-4DE3-8E5D-ABF3BD1CBEBE}" destId="{DCB9AA88-0850-4152-AEC7-092F8086F0CB}" srcOrd="0" destOrd="0" presId="urn:microsoft.com/office/officeart/2005/8/layout/hierarchy3"/>
    <dgm:cxn modelId="{3FC83E5C-4748-426A-B206-326C14728ACD}" type="presParOf" srcId="{1C37CDCE-122D-4DE3-8E5D-ABF3BD1CBEBE}" destId="{4944724B-FF17-43F1-8B19-0D1CC9E18162}" srcOrd="1" destOrd="0" presId="urn:microsoft.com/office/officeart/2005/8/layout/hierarchy3"/>
    <dgm:cxn modelId="{454612E1-D14A-4606-A72E-2B131A268C6E}" type="presParOf" srcId="{F4C4D49C-BFEC-47C9-906C-C4A3EA296492}" destId="{A5C14604-DC7F-4DD4-A02C-A72B5B6E2740}" srcOrd="1" destOrd="0" presId="urn:microsoft.com/office/officeart/2005/8/layout/hierarchy3"/>
    <dgm:cxn modelId="{48CB4121-5D5A-47FC-A9E3-7955CDBD5DD6}" type="presParOf" srcId="{A5C14604-DC7F-4DD4-A02C-A72B5B6E2740}" destId="{94C47DE6-AC76-4F8D-B9F1-D80724644919}" srcOrd="0" destOrd="0" presId="urn:microsoft.com/office/officeart/2005/8/layout/hierarchy3"/>
    <dgm:cxn modelId="{B1850204-562D-4A33-A8D4-70FEB20BBF95}" type="presParOf" srcId="{A5C14604-DC7F-4DD4-A02C-A72B5B6E2740}" destId="{99702DE9-14CF-4802-9D3B-53B3208015C6}" srcOrd="1" destOrd="0" presId="urn:microsoft.com/office/officeart/2005/8/layout/hierarchy3"/>
    <dgm:cxn modelId="{8F78A4B7-D344-4C8F-BDDC-1C79D4B7C030}" type="presParOf" srcId="{A5C14604-DC7F-4DD4-A02C-A72B5B6E2740}" destId="{63912A39-7345-4CB4-8F6A-3D8D05504DA3}" srcOrd="2" destOrd="0" presId="urn:microsoft.com/office/officeart/2005/8/layout/hierarchy3"/>
    <dgm:cxn modelId="{07CB6244-4FCC-480F-A5C7-7A21A8700984}" type="presParOf" srcId="{A5C14604-DC7F-4DD4-A02C-A72B5B6E2740}" destId="{D4A666E2-0B1D-4BE1-98FF-2368B9421F70}" srcOrd="3" destOrd="0" presId="urn:microsoft.com/office/officeart/2005/8/layout/hierarchy3"/>
    <dgm:cxn modelId="{3F678333-44C2-4791-8500-A79524F78007}" type="presParOf" srcId="{A5C14604-DC7F-4DD4-A02C-A72B5B6E2740}" destId="{FAEE83A8-81BD-4069-B508-C257860ED6A7}" srcOrd="4" destOrd="0" presId="urn:microsoft.com/office/officeart/2005/8/layout/hierarchy3"/>
    <dgm:cxn modelId="{316A8DE6-34B5-4077-BB8D-81B5C0B09C38}" type="presParOf" srcId="{A5C14604-DC7F-4DD4-A02C-A72B5B6E2740}" destId="{E130EE0D-E9BD-462D-989D-E24AC8DC8EB8}" srcOrd="5" destOrd="0" presId="urn:microsoft.com/office/officeart/2005/8/layout/hierarchy3"/>
    <dgm:cxn modelId="{EC5E4E28-BED4-4E7B-BB2F-F0FA75BC05B4}" type="presParOf" srcId="{A5C14604-DC7F-4DD4-A02C-A72B5B6E2740}" destId="{504B99CA-17B5-4DFC-BA84-748708046C93}" srcOrd="6" destOrd="0" presId="urn:microsoft.com/office/officeart/2005/8/layout/hierarchy3"/>
    <dgm:cxn modelId="{9325BC22-46B0-43B5-AE6A-FD8190C48E35}" type="presParOf" srcId="{A5C14604-DC7F-4DD4-A02C-A72B5B6E2740}" destId="{1F321603-6F8F-45CB-A91D-682E62F5F70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E4D4FC-41DB-4A6B-B8DA-85FCE63DDBC7}" type="doc">
      <dgm:prSet loTypeId="urn:microsoft.com/office/officeart/2005/8/layout/process4" loCatId="list" qsTypeId="urn:microsoft.com/office/officeart/2005/8/quickstyle/simple2" qsCatId="simple" csTypeId="urn:microsoft.com/office/officeart/2005/8/colors/colorful3" csCatId="colorful" phldr="1"/>
      <dgm:spPr/>
      <dgm:t>
        <a:bodyPr/>
        <a:lstStyle/>
        <a:p>
          <a:endParaRPr lang="ru-RU"/>
        </a:p>
      </dgm:t>
    </dgm:pt>
    <dgm:pt modelId="{C1E9FCB7-2AB7-40E1-8CF2-34D0AD55CFEF}">
      <dgm:prSet custT="1"/>
      <dgm:spPr/>
      <dgm:t>
        <a:bodyPr/>
        <a:lstStyle/>
        <a:p>
          <a:r>
            <a:rPr lang="ro-MD" sz="1800" dirty="0">
              <a:solidFill>
                <a:schemeClr val="tx1"/>
              </a:solidFill>
              <a:latin typeface="Calibri Light" panose="020F0302020204030204" pitchFamily="34" charset="0"/>
            </a:rPr>
            <a:t>Identificarea reacțiilor adverse</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DB56D344-AE77-4932-B284-FA2D038FBFB0}" type="parTrans" cxnId="{C46B39CB-9B7D-4E68-8D16-9746689D5473}">
      <dgm:prSet/>
      <dgm:spPr/>
      <dgm:t>
        <a:bodyPr/>
        <a:lstStyle/>
        <a:p>
          <a:endParaRPr lang="ru-RU"/>
        </a:p>
      </dgm:t>
    </dgm:pt>
    <dgm:pt modelId="{46A8C0D3-7120-4235-BE9D-14F793A62E8A}" type="sibTrans" cxnId="{C46B39CB-9B7D-4E68-8D16-9746689D5473}">
      <dgm:prSet/>
      <dgm:spPr/>
      <dgm:t>
        <a:bodyPr/>
        <a:lstStyle/>
        <a:p>
          <a:endParaRPr lang="ru-RU"/>
        </a:p>
      </dgm:t>
    </dgm:pt>
    <dgm:pt modelId="{CF7B4E40-1D0B-47B4-A445-3EFA959F48D2}">
      <dgm:prSet custT="1"/>
      <dgm:spPr/>
      <dgm:t>
        <a:bodyPr/>
        <a:lstStyle/>
        <a:p>
          <a:r>
            <a:rPr lang="ro-MD" sz="1800" dirty="0">
              <a:solidFill>
                <a:schemeClr val="tx1"/>
              </a:solidFill>
              <a:latin typeface="Calibri Light" panose="020F0302020204030204" pitchFamily="34" charset="0"/>
            </a:rPr>
            <a:t>Colectarea informațiilor</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258020FD-55E8-4AA2-97FB-A1517700D172}" type="parTrans" cxnId="{9C42D7F8-7292-42CA-B190-D5AC80FB9048}">
      <dgm:prSet/>
      <dgm:spPr/>
      <dgm:t>
        <a:bodyPr/>
        <a:lstStyle/>
        <a:p>
          <a:endParaRPr lang="ru-RU"/>
        </a:p>
      </dgm:t>
    </dgm:pt>
    <dgm:pt modelId="{AE733D73-E652-4E72-9526-492CBDBD9178}" type="sibTrans" cxnId="{9C42D7F8-7292-42CA-B190-D5AC80FB9048}">
      <dgm:prSet/>
      <dgm:spPr/>
      <dgm:t>
        <a:bodyPr/>
        <a:lstStyle/>
        <a:p>
          <a:endParaRPr lang="ru-RU"/>
        </a:p>
      </dgm:t>
    </dgm:pt>
    <dgm:pt modelId="{154C45E8-B42B-442C-8496-066552561A30}">
      <dgm:prSet custT="1"/>
      <dgm:spPr/>
      <dgm:t>
        <a:bodyPr/>
        <a:lstStyle/>
        <a:p>
          <a:r>
            <a:rPr lang="ro-MD" sz="1800" dirty="0">
              <a:solidFill>
                <a:schemeClr val="tx1"/>
              </a:solidFill>
              <a:latin typeface="Calibri Light" panose="020F0302020204030204" pitchFamily="34" charset="0"/>
            </a:rPr>
            <a:t>Documentarea reacțiilor adverse</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A8836D65-4324-47B8-B300-865DB92F7073}" type="parTrans" cxnId="{C3302630-7730-43FD-B92F-C1262521B496}">
      <dgm:prSet/>
      <dgm:spPr/>
      <dgm:t>
        <a:bodyPr/>
        <a:lstStyle/>
        <a:p>
          <a:endParaRPr lang="ru-RU"/>
        </a:p>
      </dgm:t>
    </dgm:pt>
    <dgm:pt modelId="{9014B4B9-5454-4806-BBF6-16FE58B485B5}" type="sibTrans" cxnId="{C3302630-7730-43FD-B92F-C1262521B496}">
      <dgm:prSet/>
      <dgm:spPr/>
      <dgm:t>
        <a:bodyPr/>
        <a:lstStyle/>
        <a:p>
          <a:endParaRPr lang="ru-RU"/>
        </a:p>
      </dgm:t>
    </dgm:pt>
    <dgm:pt modelId="{50EF4654-F94F-454E-A2B2-CB79D9558B6A}">
      <dgm:prSet custT="1"/>
      <dgm:spPr/>
      <dgm:t>
        <a:bodyPr/>
        <a:lstStyle/>
        <a:p>
          <a:r>
            <a:rPr lang="ro-MD" sz="1800" dirty="0">
              <a:solidFill>
                <a:schemeClr val="tx1"/>
              </a:solidFill>
              <a:latin typeface="Calibri Light" panose="020F0302020204030204" pitchFamily="34" charset="0"/>
            </a:rPr>
            <a:t>Evaluarea reac</a:t>
          </a:r>
          <a:r>
            <a:rPr lang="ro-RO" sz="1800" dirty="0">
              <a:solidFill>
                <a:schemeClr val="tx1"/>
              </a:solidFill>
              <a:latin typeface="Calibri Light" panose="020F0302020204030204" pitchFamily="34" charset="0"/>
            </a:rPr>
            <a:t>ț</a:t>
          </a:r>
          <a:r>
            <a:rPr lang="ro-MD" sz="1800" dirty="0">
              <a:solidFill>
                <a:schemeClr val="tx1"/>
              </a:solidFill>
              <a:latin typeface="Calibri Light" panose="020F0302020204030204" pitchFamily="34" charset="0"/>
            </a:rPr>
            <a:t>iilor adverse</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2C3D8C79-40A3-435C-8F51-DF3EE7C92894}" type="parTrans" cxnId="{F9ABEC89-CF94-4E6E-8940-D6EDCB0AB2D2}">
      <dgm:prSet/>
      <dgm:spPr/>
      <dgm:t>
        <a:bodyPr/>
        <a:lstStyle/>
        <a:p>
          <a:endParaRPr lang="ru-RU"/>
        </a:p>
      </dgm:t>
    </dgm:pt>
    <dgm:pt modelId="{D2577B37-CDE9-453E-8687-763F59CFE733}" type="sibTrans" cxnId="{F9ABEC89-CF94-4E6E-8940-D6EDCB0AB2D2}">
      <dgm:prSet/>
      <dgm:spPr/>
      <dgm:t>
        <a:bodyPr/>
        <a:lstStyle/>
        <a:p>
          <a:endParaRPr lang="ru-RU"/>
        </a:p>
      </dgm:t>
    </dgm:pt>
    <dgm:pt modelId="{6D21BA1C-CF11-4BF7-95F2-091667D2AF74}">
      <dgm:prSet custT="1"/>
      <dgm:spPr/>
      <dgm:t>
        <a:bodyPr/>
        <a:lstStyle/>
        <a:p>
          <a:r>
            <a:rPr lang="ro-MD" sz="1800" dirty="0">
              <a:solidFill>
                <a:schemeClr val="tx1"/>
              </a:solidFill>
              <a:latin typeface="Calibri Light" panose="020F0302020204030204" pitchFamily="34" charset="0"/>
            </a:rPr>
            <a:t>Raportarea reacțiilor adverse</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3EC23B8A-4AA6-4C03-A343-14BCEFBFF682}" type="parTrans" cxnId="{612540AB-98F9-49F2-9E5E-690EE10A5ADA}">
      <dgm:prSet/>
      <dgm:spPr/>
      <dgm:t>
        <a:bodyPr/>
        <a:lstStyle/>
        <a:p>
          <a:endParaRPr lang="ru-RU"/>
        </a:p>
      </dgm:t>
    </dgm:pt>
    <dgm:pt modelId="{36497A12-CDF7-430A-B43E-9581AE7ECB8F}" type="sibTrans" cxnId="{612540AB-98F9-49F2-9E5E-690EE10A5ADA}">
      <dgm:prSet/>
      <dgm:spPr/>
      <dgm:t>
        <a:bodyPr/>
        <a:lstStyle/>
        <a:p>
          <a:endParaRPr lang="ru-RU"/>
        </a:p>
      </dgm:t>
    </dgm:pt>
    <dgm:pt modelId="{99DD30AE-1BD7-4643-A63D-AAD6FF9CD45D}">
      <dgm:prSet custT="1"/>
      <dgm:spPr/>
      <dgm:t>
        <a:bodyPr/>
        <a:lstStyle/>
        <a:p>
          <a:r>
            <a:rPr lang="ro-MD" sz="1800" dirty="0">
              <a:solidFill>
                <a:schemeClr val="tx1"/>
              </a:solidFill>
              <a:latin typeface="Calibri Light" panose="020F0302020204030204" pitchFamily="34" charset="0"/>
            </a:rPr>
            <a:t>Monitorizarea reacțiilor adverse</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113C1D11-41AE-48D8-96B3-C6CB64B6D063}" type="parTrans" cxnId="{75F9F295-9990-4BFD-B429-A2AA5D1FDCA3}">
      <dgm:prSet/>
      <dgm:spPr/>
      <dgm:t>
        <a:bodyPr/>
        <a:lstStyle/>
        <a:p>
          <a:endParaRPr lang="ru-RU"/>
        </a:p>
      </dgm:t>
    </dgm:pt>
    <dgm:pt modelId="{BB68AB99-99E1-42B9-8528-E80ABE2C67EC}" type="sibTrans" cxnId="{75F9F295-9990-4BFD-B429-A2AA5D1FDCA3}">
      <dgm:prSet/>
      <dgm:spPr/>
      <dgm:t>
        <a:bodyPr/>
        <a:lstStyle/>
        <a:p>
          <a:endParaRPr lang="ru-RU"/>
        </a:p>
      </dgm:t>
    </dgm:pt>
    <dgm:pt modelId="{66AC816C-97D2-4A36-BC63-FA511190BF1E}">
      <dgm:prSet custT="1"/>
      <dgm:spPr/>
      <dgm:t>
        <a:bodyPr/>
        <a:lstStyle/>
        <a:p>
          <a:r>
            <a:rPr lang="ro-MD" sz="1800" dirty="0">
              <a:solidFill>
                <a:schemeClr val="tx1"/>
              </a:solidFill>
              <a:latin typeface="Calibri Light" panose="020F0302020204030204" pitchFamily="34" charset="0"/>
            </a:rPr>
            <a:t>Implementarea masurilor de prevenire</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28CAF240-A58A-47D7-813B-C2F37C32ACEE}" type="parTrans" cxnId="{8951B87D-3D9C-4934-A87E-AD8A63844309}">
      <dgm:prSet/>
      <dgm:spPr/>
      <dgm:t>
        <a:bodyPr/>
        <a:lstStyle/>
        <a:p>
          <a:endParaRPr lang="ru-RU"/>
        </a:p>
      </dgm:t>
    </dgm:pt>
    <dgm:pt modelId="{FB7760B4-A630-4969-8DBD-E390B4362B5D}" type="sibTrans" cxnId="{8951B87D-3D9C-4934-A87E-AD8A63844309}">
      <dgm:prSet/>
      <dgm:spPr/>
      <dgm:t>
        <a:bodyPr/>
        <a:lstStyle/>
        <a:p>
          <a:endParaRPr lang="ru-RU"/>
        </a:p>
      </dgm:t>
    </dgm:pt>
    <dgm:pt modelId="{1ABE8A2B-607E-45B9-BFC0-7B554896ABD4}">
      <dgm:prSet custT="1"/>
      <dgm:spPr/>
      <dgm:t>
        <a:bodyPr/>
        <a:lstStyle/>
        <a:p>
          <a:r>
            <a:rPr lang="ro-MD" sz="1800" dirty="0">
              <a:solidFill>
                <a:schemeClr val="tx1"/>
              </a:solidFill>
              <a:latin typeface="Calibri Light" panose="020F0302020204030204" pitchFamily="34" charset="0"/>
            </a:rPr>
            <a:t>Comunicarea cu pacientul</a:t>
          </a:r>
          <a:r>
            <a:rPr lang="en-US" sz="1800" dirty="0">
              <a:solidFill>
                <a:schemeClr val="tx1"/>
              </a:solidFill>
              <a:latin typeface="Calibri Light" panose="020F0302020204030204" pitchFamily="34" charset="0"/>
            </a:rPr>
            <a:t>.</a:t>
          </a:r>
          <a:endParaRPr lang="ru-RU" sz="1800" dirty="0">
            <a:solidFill>
              <a:schemeClr val="tx1"/>
            </a:solidFill>
            <a:latin typeface="Calibri Light" panose="020F0302020204030204" pitchFamily="34" charset="0"/>
          </a:endParaRPr>
        </a:p>
      </dgm:t>
    </dgm:pt>
    <dgm:pt modelId="{BE5C7D0A-F7D8-46B8-A6DF-DC749C12C00D}" type="parTrans" cxnId="{CE21526B-6354-4AD0-BFB8-CA883E45BC80}">
      <dgm:prSet/>
      <dgm:spPr/>
      <dgm:t>
        <a:bodyPr/>
        <a:lstStyle/>
        <a:p>
          <a:endParaRPr lang="ru-RU"/>
        </a:p>
      </dgm:t>
    </dgm:pt>
    <dgm:pt modelId="{A7DA8CA6-789A-4A0C-9294-B73B89DB8DB8}" type="sibTrans" cxnId="{CE21526B-6354-4AD0-BFB8-CA883E45BC80}">
      <dgm:prSet/>
      <dgm:spPr/>
      <dgm:t>
        <a:bodyPr/>
        <a:lstStyle/>
        <a:p>
          <a:endParaRPr lang="ru-RU"/>
        </a:p>
      </dgm:t>
    </dgm:pt>
    <dgm:pt modelId="{6E466306-66E6-4345-B7DE-7DF789B5C46B}" type="pres">
      <dgm:prSet presAssocID="{73E4D4FC-41DB-4A6B-B8DA-85FCE63DDBC7}" presName="Name0" presStyleCnt="0">
        <dgm:presLayoutVars>
          <dgm:dir/>
          <dgm:animLvl val="lvl"/>
          <dgm:resizeHandles val="exact"/>
        </dgm:presLayoutVars>
      </dgm:prSet>
      <dgm:spPr/>
      <dgm:t>
        <a:bodyPr/>
        <a:lstStyle/>
        <a:p>
          <a:endParaRPr lang="ro-MO"/>
        </a:p>
      </dgm:t>
    </dgm:pt>
    <dgm:pt modelId="{C7C30D2C-C316-4ADB-88B4-15FF12FB92E0}" type="pres">
      <dgm:prSet presAssocID="{1ABE8A2B-607E-45B9-BFC0-7B554896ABD4}" presName="boxAndChildren" presStyleCnt="0"/>
      <dgm:spPr/>
    </dgm:pt>
    <dgm:pt modelId="{17B3DA05-6944-436D-A78E-93A14ADDEA32}" type="pres">
      <dgm:prSet presAssocID="{1ABE8A2B-607E-45B9-BFC0-7B554896ABD4}" presName="parentTextBox" presStyleLbl="node1" presStyleIdx="0" presStyleCnt="8"/>
      <dgm:spPr/>
      <dgm:t>
        <a:bodyPr/>
        <a:lstStyle/>
        <a:p>
          <a:endParaRPr lang="ro-MO"/>
        </a:p>
      </dgm:t>
    </dgm:pt>
    <dgm:pt modelId="{D3E09C1F-B6DE-42A7-A1DE-C36AD9A7C502}" type="pres">
      <dgm:prSet presAssocID="{FB7760B4-A630-4969-8DBD-E390B4362B5D}" presName="sp" presStyleCnt="0"/>
      <dgm:spPr/>
    </dgm:pt>
    <dgm:pt modelId="{E06D5919-ADE6-40F1-A0B9-C12980576BC9}" type="pres">
      <dgm:prSet presAssocID="{66AC816C-97D2-4A36-BC63-FA511190BF1E}" presName="arrowAndChildren" presStyleCnt="0"/>
      <dgm:spPr/>
    </dgm:pt>
    <dgm:pt modelId="{0A4FC30B-3CA2-4F5D-BB53-62489585409D}" type="pres">
      <dgm:prSet presAssocID="{66AC816C-97D2-4A36-BC63-FA511190BF1E}" presName="parentTextArrow" presStyleLbl="node1" presStyleIdx="1" presStyleCnt="8"/>
      <dgm:spPr/>
      <dgm:t>
        <a:bodyPr/>
        <a:lstStyle/>
        <a:p>
          <a:endParaRPr lang="ro-MO"/>
        </a:p>
      </dgm:t>
    </dgm:pt>
    <dgm:pt modelId="{6A36694F-AEBB-4942-8531-CA0907852F8A}" type="pres">
      <dgm:prSet presAssocID="{BB68AB99-99E1-42B9-8528-E80ABE2C67EC}" presName="sp" presStyleCnt="0"/>
      <dgm:spPr/>
    </dgm:pt>
    <dgm:pt modelId="{CA7D9CFE-8A53-42EB-9BA4-EBF34F46D3A9}" type="pres">
      <dgm:prSet presAssocID="{99DD30AE-1BD7-4643-A63D-AAD6FF9CD45D}" presName="arrowAndChildren" presStyleCnt="0"/>
      <dgm:spPr/>
    </dgm:pt>
    <dgm:pt modelId="{0B3DC965-4DD1-4D92-9132-B63DD7D47CF6}" type="pres">
      <dgm:prSet presAssocID="{99DD30AE-1BD7-4643-A63D-AAD6FF9CD45D}" presName="parentTextArrow" presStyleLbl="node1" presStyleIdx="2" presStyleCnt="8"/>
      <dgm:spPr/>
      <dgm:t>
        <a:bodyPr/>
        <a:lstStyle/>
        <a:p>
          <a:endParaRPr lang="ro-MO"/>
        </a:p>
      </dgm:t>
    </dgm:pt>
    <dgm:pt modelId="{5B32F24B-5B13-4302-A398-1C36F84A03C3}" type="pres">
      <dgm:prSet presAssocID="{36497A12-CDF7-430A-B43E-9581AE7ECB8F}" presName="sp" presStyleCnt="0"/>
      <dgm:spPr/>
    </dgm:pt>
    <dgm:pt modelId="{67F2E5A2-6589-4805-AE95-047FFD88CFEE}" type="pres">
      <dgm:prSet presAssocID="{6D21BA1C-CF11-4BF7-95F2-091667D2AF74}" presName="arrowAndChildren" presStyleCnt="0"/>
      <dgm:spPr/>
    </dgm:pt>
    <dgm:pt modelId="{FA18396C-D98A-49AF-B6DD-073D90DF7541}" type="pres">
      <dgm:prSet presAssocID="{6D21BA1C-CF11-4BF7-95F2-091667D2AF74}" presName="parentTextArrow" presStyleLbl="node1" presStyleIdx="3" presStyleCnt="8"/>
      <dgm:spPr/>
      <dgm:t>
        <a:bodyPr/>
        <a:lstStyle/>
        <a:p>
          <a:endParaRPr lang="ro-MO"/>
        </a:p>
      </dgm:t>
    </dgm:pt>
    <dgm:pt modelId="{A036750C-5F9B-4D40-B723-31EB4E8A9092}" type="pres">
      <dgm:prSet presAssocID="{D2577B37-CDE9-453E-8687-763F59CFE733}" presName="sp" presStyleCnt="0"/>
      <dgm:spPr/>
    </dgm:pt>
    <dgm:pt modelId="{5ADF6564-15A8-4F96-B390-71D5CE98D940}" type="pres">
      <dgm:prSet presAssocID="{50EF4654-F94F-454E-A2B2-CB79D9558B6A}" presName="arrowAndChildren" presStyleCnt="0"/>
      <dgm:spPr/>
    </dgm:pt>
    <dgm:pt modelId="{CEBFF91E-DA82-4FF5-9B55-7FF28F35FAAE}" type="pres">
      <dgm:prSet presAssocID="{50EF4654-F94F-454E-A2B2-CB79D9558B6A}" presName="parentTextArrow" presStyleLbl="node1" presStyleIdx="4" presStyleCnt="8"/>
      <dgm:spPr/>
      <dgm:t>
        <a:bodyPr/>
        <a:lstStyle/>
        <a:p>
          <a:endParaRPr lang="ro-MO"/>
        </a:p>
      </dgm:t>
    </dgm:pt>
    <dgm:pt modelId="{CDE1B202-A115-448F-933F-D02CF8363F14}" type="pres">
      <dgm:prSet presAssocID="{9014B4B9-5454-4806-BBF6-16FE58B485B5}" presName="sp" presStyleCnt="0"/>
      <dgm:spPr/>
    </dgm:pt>
    <dgm:pt modelId="{D33E6A41-D2DD-4713-8DBE-5C806D721631}" type="pres">
      <dgm:prSet presAssocID="{154C45E8-B42B-442C-8496-066552561A30}" presName="arrowAndChildren" presStyleCnt="0"/>
      <dgm:spPr/>
    </dgm:pt>
    <dgm:pt modelId="{9F0F87C3-FF42-4C95-98AF-565D443756EE}" type="pres">
      <dgm:prSet presAssocID="{154C45E8-B42B-442C-8496-066552561A30}" presName="parentTextArrow" presStyleLbl="node1" presStyleIdx="5" presStyleCnt="8"/>
      <dgm:spPr/>
      <dgm:t>
        <a:bodyPr/>
        <a:lstStyle/>
        <a:p>
          <a:endParaRPr lang="ro-MO"/>
        </a:p>
      </dgm:t>
    </dgm:pt>
    <dgm:pt modelId="{6979791F-DA2F-41F6-A3F0-F6CBB7275894}" type="pres">
      <dgm:prSet presAssocID="{AE733D73-E652-4E72-9526-492CBDBD9178}" presName="sp" presStyleCnt="0"/>
      <dgm:spPr/>
    </dgm:pt>
    <dgm:pt modelId="{A1F08594-3F26-4BC8-820F-319698EF6306}" type="pres">
      <dgm:prSet presAssocID="{CF7B4E40-1D0B-47B4-A445-3EFA959F48D2}" presName="arrowAndChildren" presStyleCnt="0"/>
      <dgm:spPr/>
    </dgm:pt>
    <dgm:pt modelId="{036AA38B-DE89-4B1D-8E99-8D8FB668D2B9}" type="pres">
      <dgm:prSet presAssocID="{CF7B4E40-1D0B-47B4-A445-3EFA959F48D2}" presName="parentTextArrow" presStyleLbl="node1" presStyleIdx="6" presStyleCnt="8"/>
      <dgm:spPr/>
      <dgm:t>
        <a:bodyPr/>
        <a:lstStyle/>
        <a:p>
          <a:endParaRPr lang="ro-MO"/>
        </a:p>
      </dgm:t>
    </dgm:pt>
    <dgm:pt modelId="{CFE13106-020E-4D79-9AE2-E5D718FD24C9}" type="pres">
      <dgm:prSet presAssocID="{46A8C0D3-7120-4235-BE9D-14F793A62E8A}" presName="sp" presStyleCnt="0"/>
      <dgm:spPr/>
    </dgm:pt>
    <dgm:pt modelId="{F149B7D2-1C3F-40BE-B365-13ABF2C15654}" type="pres">
      <dgm:prSet presAssocID="{C1E9FCB7-2AB7-40E1-8CF2-34D0AD55CFEF}" presName="arrowAndChildren" presStyleCnt="0"/>
      <dgm:spPr/>
    </dgm:pt>
    <dgm:pt modelId="{F1F8A10B-4447-4715-BA1D-D52535089EB9}" type="pres">
      <dgm:prSet presAssocID="{C1E9FCB7-2AB7-40E1-8CF2-34D0AD55CFEF}" presName="parentTextArrow" presStyleLbl="node1" presStyleIdx="7" presStyleCnt="8"/>
      <dgm:spPr/>
      <dgm:t>
        <a:bodyPr/>
        <a:lstStyle/>
        <a:p>
          <a:endParaRPr lang="ro-MO"/>
        </a:p>
      </dgm:t>
    </dgm:pt>
  </dgm:ptLst>
  <dgm:cxnLst>
    <dgm:cxn modelId="{9E83CE7A-D856-43C1-A19D-B99865FAC4F5}" type="presOf" srcId="{50EF4654-F94F-454E-A2B2-CB79D9558B6A}" destId="{CEBFF91E-DA82-4FF5-9B55-7FF28F35FAAE}" srcOrd="0" destOrd="0" presId="urn:microsoft.com/office/officeart/2005/8/layout/process4"/>
    <dgm:cxn modelId="{103F0BFF-BC2F-4108-82E7-D574EA284BAD}" type="presOf" srcId="{6D21BA1C-CF11-4BF7-95F2-091667D2AF74}" destId="{FA18396C-D98A-49AF-B6DD-073D90DF7541}" srcOrd="0" destOrd="0" presId="urn:microsoft.com/office/officeart/2005/8/layout/process4"/>
    <dgm:cxn modelId="{268FDBE5-F58E-440F-BC97-32BFC6A4139B}" type="presOf" srcId="{154C45E8-B42B-442C-8496-066552561A30}" destId="{9F0F87C3-FF42-4C95-98AF-565D443756EE}" srcOrd="0" destOrd="0" presId="urn:microsoft.com/office/officeart/2005/8/layout/process4"/>
    <dgm:cxn modelId="{612540AB-98F9-49F2-9E5E-690EE10A5ADA}" srcId="{73E4D4FC-41DB-4A6B-B8DA-85FCE63DDBC7}" destId="{6D21BA1C-CF11-4BF7-95F2-091667D2AF74}" srcOrd="4" destOrd="0" parTransId="{3EC23B8A-4AA6-4C03-A343-14BCEFBFF682}" sibTransId="{36497A12-CDF7-430A-B43E-9581AE7ECB8F}"/>
    <dgm:cxn modelId="{8951B87D-3D9C-4934-A87E-AD8A63844309}" srcId="{73E4D4FC-41DB-4A6B-B8DA-85FCE63DDBC7}" destId="{66AC816C-97D2-4A36-BC63-FA511190BF1E}" srcOrd="6" destOrd="0" parTransId="{28CAF240-A58A-47D7-813B-C2F37C32ACEE}" sibTransId="{FB7760B4-A630-4969-8DBD-E390B4362B5D}"/>
    <dgm:cxn modelId="{CE21526B-6354-4AD0-BFB8-CA883E45BC80}" srcId="{73E4D4FC-41DB-4A6B-B8DA-85FCE63DDBC7}" destId="{1ABE8A2B-607E-45B9-BFC0-7B554896ABD4}" srcOrd="7" destOrd="0" parTransId="{BE5C7D0A-F7D8-46B8-A6DF-DC749C12C00D}" sibTransId="{A7DA8CA6-789A-4A0C-9294-B73B89DB8DB8}"/>
    <dgm:cxn modelId="{2EA2AF03-FF7E-46FE-967E-567F0CD12F13}" type="presOf" srcId="{73E4D4FC-41DB-4A6B-B8DA-85FCE63DDBC7}" destId="{6E466306-66E6-4345-B7DE-7DF789B5C46B}" srcOrd="0" destOrd="0" presId="urn:microsoft.com/office/officeart/2005/8/layout/process4"/>
    <dgm:cxn modelId="{77D6676A-C8BF-4944-B82E-2858CC809E0C}" type="presOf" srcId="{99DD30AE-1BD7-4643-A63D-AAD6FF9CD45D}" destId="{0B3DC965-4DD1-4D92-9132-B63DD7D47CF6}" srcOrd="0" destOrd="0" presId="urn:microsoft.com/office/officeart/2005/8/layout/process4"/>
    <dgm:cxn modelId="{E21D9AD8-0E0E-4767-AC3D-C8580F85AB2C}" type="presOf" srcId="{C1E9FCB7-2AB7-40E1-8CF2-34D0AD55CFEF}" destId="{F1F8A10B-4447-4715-BA1D-D52535089EB9}" srcOrd="0" destOrd="0" presId="urn:microsoft.com/office/officeart/2005/8/layout/process4"/>
    <dgm:cxn modelId="{C3302630-7730-43FD-B92F-C1262521B496}" srcId="{73E4D4FC-41DB-4A6B-B8DA-85FCE63DDBC7}" destId="{154C45E8-B42B-442C-8496-066552561A30}" srcOrd="2" destOrd="0" parTransId="{A8836D65-4324-47B8-B300-865DB92F7073}" sibTransId="{9014B4B9-5454-4806-BBF6-16FE58B485B5}"/>
    <dgm:cxn modelId="{C46B39CB-9B7D-4E68-8D16-9746689D5473}" srcId="{73E4D4FC-41DB-4A6B-B8DA-85FCE63DDBC7}" destId="{C1E9FCB7-2AB7-40E1-8CF2-34D0AD55CFEF}" srcOrd="0" destOrd="0" parTransId="{DB56D344-AE77-4932-B284-FA2D038FBFB0}" sibTransId="{46A8C0D3-7120-4235-BE9D-14F793A62E8A}"/>
    <dgm:cxn modelId="{CF04B2AD-A3C0-4653-A54F-085545010FEF}" type="presOf" srcId="{1ABE8A2B-607E-45B9-BFC0-7B554896ABD4}" destId="{17B3DA05-6944-436D-A78E-93A14ADDEA32}" srcOrd="0" destOrd="0" presId="urn:microsoft.com/office/officeart/2005/8/layout/process4"/>
    <dgm:cxn modelId="{75F9F295-9990-4BFD-B429-A2AA5D1FDCA3}" srcId="{73E4D4FC-41DB-4A6B-B8DA-85FCE63DDBC7}" destId="{99DD30AE-1BD7-4643-A63D-AAD6FF9CD45D}" srcOrd="5" destOrd="0" parTransId="{113C1D11-41AE-48D8-96B3-C6CB64B6D063}" sibTransId="{BB68AB99-99E1-42B9-8528-E80ABE2C67EC}"/>
    <dgm:cxn modelId="{F9E52466-4017-44EA-81A4-B7DB13242866}" type="presOf" srcId="{66AC816C-97D2-4A36-BC63-FA511190BF1E}" destId="{0A4FC30B-3CA2-4F5D-BB53-62489585409D}" srcOrd="0" destOrd="0" presId="urn:microsoft.com/office/officeart/2005/8/layout/process4"/>
    <dgm:cxn modelId="{F9ABEC89-CF94-4E6E-8940-D6EDCB0AB2D2}" srcId="{73E4D4FC-41DB-4A6B-B8DA-85FCE63DDBC7}" destId="{50EF4654-F94F-454E-A2B2-CB79D9558B6A}" srcOrd="3" destOrd="0" parTransId="{2C3D8C79-40A3-435C-8F51-DF3EE7C92894}" sibTransId="{D2577B37-CDE9-453E-8687-763F59CFE733}"/>
    <dgm:cxn modelId="{9C42D7F8-7292-42CA-B190-D5AC80FB9048}" srcId="{73E4D4FC-41DB-4A6B-B8DA-85FCE63DDBC7}" destId="{CF7B4E40-1D0B-47B4-A445-3EFA959F48D2}" srcOrd="1" destOrd="0" parTransId="{258020FD-55E8-4AA2-97FB-A1517700D172}" sibTransId="{AE733D73-E652-4E72-9526-492CBDBD9178}"/>
    <dgm:cxn modelId="{832E1DBB-1396-444E-889E-AD77CD171250}" type="presOf" srcId="{CF7B4E40-1D0B-47B4-A445-3EFA959F48D2}" destId="{036AA38B-DE89-4B1D-8E99-8D8FB668D2B9}" srcOrd="0" destOrd="0" presId="urn:microsoft.com/office/officeart/2005/8/layout/process4"/>
    <dgm:cxn modelId="{27A9C68B-3747-4568-94F9-2DEDFB0EB600}" type="presParOf" srcId="{6E466306-66E6-4345-B7DE-7DF789B5C46B}" destId="{C7C30D2C-C316-4ADB-88B4-15FF12FB92E0}" srcOrd="0" destOrd="0" presId="urn:microsoft.com/office/officeart/2005/8/layout/process4"/>
    <dgm:cxn modelId="{5577B301-47ED-4F22-91CE-73CAB1197C9C}" type="presParOf" srcId="{C7C30D2C-C316-4ADB-88B4-15FF12FB92E0}" destId="{17B3DA05-6944-436D-A78E-93A14ADDEA32}" srcOrd="0" destOrd="0" presId="urn:microsoft.com/office/officeart/2005/8/layout/process4"/>
    <dgm:cxn modelId="{0DE17A2F-E995-4913-AA29-79CFC37ED965}" type="presParOf" srcId="{6E466306-66E6-4345-B7DE-7DF789B5C46B}" destId="{D3E09C1F-B6DE-42A7-A1DE-C36AD9A7C502}" srcOrd="1" destOrd="0" presId="urn:microsoft.com/office/officeart/2005/8/layout/process4"/>
    <dgm:cxn modelId="{1B5BB3AB-796D-45CB-8A29-97A5BAAB7BC2}" type="presParOf" srcId="{6E466306-66E6-4345-B7DE-7DF789B5C46B}" destId="{E06D5919-ADE6-40F1-A0B9-C12980576BC9}" srcOrd="2" destOrd="0" presId="urn:microsoft.com/office/officeart/2005/8/layout/process4"/>
    <dgm:cxn modelId="{EFCA0648-DF99-4C0E-BC78-0EDA00E958AA}" type="presParOf" srcId="{E06D5919-ADE6-40F1-A0B9-C12980576BC9}" destId="{0A4FC30B-3CA2-4F5D-BB53-62489585409D}" srcOrd="0" destOrd="0" presId="urn:microsoft.com/office/officeart/2005/8/layout/process4"/>
    <dgm:cxn modelId="{DEE31D22-1339-4FA9-B897-92E5961B8F57}" type="presParOf" srcId="{6E466306-66E6-4345-B7DE-7DF789B5C46B}" destId="{6A36694F-AEBB-4942-8531-CA0907852F8A}" srcOrd="3" destOrd="0" presId="urn:microsoft.com/office/officeart/2005/8/layout/process4"/>
    <dgm:cxn modelId="{14534DC8-6791-4B64-9C3C-DC2C10946ECC}" type="presParOf" srcId="{6E466306-66E6-4345-B7DE-7DF789B5C46B}" destId="{CA7D9CFE-8A53-42EB-9BA4-EBF34F46D3A9}" srcOrd="4" destOrd="0" presId="urn:microsoft.com/office/officeart/2005/8/layout/process4"/>
    <dgm:cxn modelId="{7DE6EFB6-DFBE-4CE9-BFC8-423A5C85324E}" type="presParOf" srcId="{CA7D9CFE-8A53-42EB-9BA4-EBF34F46D3A9}" destId="{0B3DC965-4DD1-4D92-9132-B63DD7D47CF6}" srcOrd="0" destOrd="0" presId="urn:microsoft.com/office/officeart/2005/8/layout/process4"/>
    <dgm:cxn modelId="{B9FA9432-9E40-428F-ACFD-825FDAAB9D14}" type="presParOf" srcId="{6E466306-66E6-4345-B7DE-7DF789B5C46B}" destId="{5B32F24B-5B13-4302-A398-1C36F84A03C3}" srcOrd="5" destOrd="0" presId="urn:microsoft.com/office/officeart/2005/8/layout/process4"/>
    <dgm:cxn modelId="{B9F062F0-385F-4A4B-BE8E-064932B53739}" type="presParOf" srcId="{6E466306-66E6-4345-B7DE-7DF789B5C46B}" destId="{67F2E5A2-6589-4805-AE95-047FFD88CFEE}" srcOrd="6" destOrd="0" presId="urn:microsoft.com/office/officeart/2005/8/layout/process4"/>
    <dgm:cxn modelId="{5E7A24A2-FFB7-40D9-97ED-6F6DEB75ED30}" type="presParOf" srcId="{67F2E5A2-6589-4805-AE95-047FFD88CFEE}" destId="{FA18396C-D98A-49AF-B6DD-073D90DF7541}" srcOrd="0" destOrd="0" presId="urn:microsoft.com/office/officeart/2005/8/layout/process4"/>
    <dgm:cxn modelId="{89E08AC2-ED76-4834-97FF-70E99EB82064}" type="presParOf" srcId="{6E466306-66E6-4345-B7DE-7DF789B5C46B}" destId="{A036750C-5F9B-4D40-B723-31EB4E8A9092}" srcOrd="7" destOrd="0" presId="urn:microsoft.com/office/officeart/2005/8/layout/process4"/>
    <dgm:cxn modelId="{154D430F-FD1B-421F-AA0E-FB3DF8B4CCC0}" type="presParOf" srcId="{6E466306-66E6-4345-B7DE-7DF789B5C46B}" destId="{5ADF6564-15A8-4F96-B390-71D5CE98D940}" srcOrd="8" destOrd="0" presId="urn:microsoft.com/office/officeart/2005/8/layout/process4"/>
    <dgm:cxn modelId="{88680779-DFD0-4B88-A48D-B2769D690A54}" type="presParOf" srcId="{5ADF6564-15A8-4F96-B390-71D5CE98D940}" destId="{CEBFF91E-DA82-4FF5-9B55-7FF28F35FAAE}" srcOrd="0" destOrd="0" presId="urn:microsoft.com/office/officeart/2005/8/layout/process4"/>
    <dgm:cxn modelId="{1471EDD1-276F-409A-B05D-0A48677A266C}" type="presParOf" srcId="{6E466306-66E6-4345-B7DE-7DF789B5C46B}" destId="{CDE1B202-A115-448F-933F-D02CF8363F14}" srcOrd="9" destOrd="0" presId="urn:microsoft.com/office/officeart/2005/8/layout/process4"/>
    <dgm:cxn modelId="{1E93FEB8-8600-496B-8122-3CC9C2BC67B8}" type="presParOf" srcId="{6E466306-66E6-4345-B7DE-7DF789B5C46B}" destId="{D33E6A41-D2DD-4713-8DBE-5C806D721631}" srcOrd="10" destOrd="0" presId="urn:microsoft.com/office/officeart/2005/8/layout/process4"/>
    <dgm:cxn modelId="{762F678D-F403-41ED-8214-670A54941267}" type="presParOf" srcId="{D33E6A41-D2DD-4713-8DBE-5C806D721631}" destId="{9F0F87C3-FF42-4C95-98AF-565D443756EE}" srcOrd="0" destOrd="0" presId="urn:microsoft.com/office/officeart/2005/8/layout/process4"/>
    <dgm:cxn modelId="{D7BF5B47-C4BB-42EA-B384-063D8F06C7A1}" type="presParOf" srcId="{6E466306-66E6-4345-B7DE-7DF789B5C46B}" destId="{6979791F-DA2F-41F6-A3F0-F6CBB7275894}" srcOrd="11" destOrd="0" presId="urn:microsoft.com/office/officeart/2005/8/layout/process4"/>
    <dgm:cxn modelId="{1235B7FE-B32D-410A-8E1A-2CD745A37D2C}" type="presParOf" srcId="{6E466306-66E6-4345-B7DE-7DF789B5C46B}" destId="{A1F08594-3F26-4BC8-820F-319698EF6306}" srcOrd="12" destOrd="0" presId="urn:microsoft.com/office/officeart/2005/8/layout/process4"/>
    <dgm:cxn modelId="{F2754EEE-583D-4E0F-B8E1-06BAEBB5FA72}" type="presParOf" srcId="{A1F08594-3F26-4BC8-820F-319698EF6306}" destId="{036AA38B-DE89-4B1D-8E99-8D8FB668D2B9}" srcOrd="0" destOrd="0" presId="urn:microsoft.com/office/officeart/2005/8/layout/process4"/>
    <dgm:cxn modelId="{C5C34B61-39D1-43E7-86D0-C49C6530443A}" type="presParOf" srcId="{6E466306-66E6-4345-B7DE-7DF789B5C46B}" destId="{CFE13106-020E-4D79-9AE2-E5D718FD24C9}" srcOrd="13" destOrd="0" presId="urn:microsoft.com/office/officeart/2005/8/layout/process4"/>
    <dgm:cxn modelId="{5DC5841C-D943-40E8-ADBA-EA30F540ACE8}" type="presParOf" srcId="{6E466306-66E6-4345-B7DE-7DF789B5C46B}" destId="{F149B7D2-1C3F-40BE-B365-13ABF2C15654}" srcOrd="14" destOrd="0" presId="urn:microsoft.com/office/officeart/2005/8/layout/process4"/>
    <dgm:cxn modelId="{539172FC-DDE9-4891-BAF3-8EF3E25734CB}" type="presParOf" srcId="{F149B7D2-1C3F-40BE-B365-13ABF2C15654}" destId="{F1F8A10B-4447-4715-BA1D-D52535089EB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D6A6B-5EE2-4169-B328-E66701817FD5}">
      <dsp:nvSpPr>
        <dsp:cNvPr id="0" name=""/>
        <dsp:cNvSpPr/>
      </dsp:nvSpPr>
      <dsp:spPr>
        <a:xfrm>
          <a:off x="562966" y="315787"/>
          <a:ext cx="10035306" cy="1425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0">
            <a:lnSpc>
              <a:spcPct val="90000"/>
            </a:lnSpc>
            <a:spcBef>
              <a:spcPct val="0"/>
            </a:spcBef>
            <a:spcAft>
              <a:spcPct val="35000"/>
            </a:spcAft>
          </a:pPr>
          <a:r>
            <a:rPr lang="vi-VN" sz="1800" b="1" i="0" kern="1200" dirty="0">
              <a:latin typeface="Calibri" pitchFamily="34" charset="0"/>
              <a:cs typeface="Times New Roman" pitchFamily="18" charset="0"/>
            </a:rPr>
            <a:t>Inițial</a:t>
          </a:r>
          <a:r>
            <a:rPr lang="ro-MO" sz="1800" b="1" i="0" kern="1200" dirty="0">
              <a:latin typeface="Calibri" pitchFamily="34" charset="0"/>
              <a:cs typeface="Times New Roman" pitchFamily="18" charset="0"/>
            </a:rPr>
            <a:t>,</a:t>
          </a:r>
          <a:r>
            <a:rPr lang="vi-VN" sz="1800" b="1" i="0" kern="1200" dirty="0">
              <a:latin typeface="Calibri" pitchFamily="34" charset="0"/>
              <a:cs typeface="Times New Roman" pitchFamily="18" charset="0"/>
            </a:rPr>
            <a:t> </a:t>
          </a:r>
          <a:r>
            <a:rPr lang="vi-VN" sz="1800" b="0" i="0" kern="1200" dirty="0">
              <a:latin typeface="Calibri" pitchFamily="34" charset="0"/>
              <a:cs typeface="Times New Roman" pitchFamily="18" charset="0"/>
            </a:rPr>
            <a:t>hemovigilența s-a concentrat în principal pe supravegherea reacțiilor adverse imediate la transfuzii, cum ar fi reacțiile alergice sau anafilactice. Cu toate acestea, odată cu progresele tehnologice din domeniu și cu creșterea preocupărilor legate de siguranța transfuziilor de sânge, conceptul de hemovigilență s-a dezvoltat pentru a include o gamă mai largă de aspecte legate de siguranța și calitatea transfuziilor de sânge.</a:t>
          </a:r>
          <a:endParaRPr lang="ro-MO" sz="1800" b="0" i="0" kern="1200" dirty="0">
            <a:latin typeface="Calibri" pitchFamily="34" charset="0"/>
            <a:cs typeface="Times New Roman" pitchFamily="18" charset="0"/>
          </a:endParaRPr>
        </a:p>
      </dsp:txBody>
      <dsp:txXfrm>
        <a:off x="562966" y="315787"/>
        <a:ext cx="10035306" cy="1425168"/>
      </dsp:txXfrm>
    </dsp:sp>
    <dsp:sp modelId="{420E9889-E3A6-4981-A44B-40FC888BC1FA}">
      <dsp:nvSpPr>
        <dsp:cNvPr id="0" name=""/>
        <dsp:cNvSpPr/>
      </dsp:nvSpPr>
      <dsp:spPr>
        <a:xfrm>
          <a:off x="562966" y="1740955"/>
          <a:ext cx="1338040" cy="223006"/>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99964-CF16-46A5-A959-AA155A2FC9C5}">
      <dsp:nvSpPr>
        <dsp:cNvPr id="0" name=""/>
        <dsp:cNvSpPr/>
      </dsp:nvSpPr>
      <dsp:spPr>
        <a:xfrm>
          <a:off x="1979060" y="1740955"/>
          <a:ext cx="1338040" cy="223006"/>
        </a:xfrm>
        <a:prstGeom prst="parallelogram">
          <a:avLst>
            <a:gd name="adj" fmla="val 140840"/>
          </a:avLst>
        </a:prstGeom>
        <a:solidFill>
          <a:schemeClr val="accent5">
            <a:hueOff val="-611681"/>
            <a:satOff val="4204"/>
            <a:lumOff val="-412"/>
            <a:alphaOff val="0"/>
          </a:schemeClr>
        </a:solidFill>
        <a:ln w="25400" cap="flat" cmpd="sng" algn="ctr">
          <a:solidFill>
            <a:schemeClr val="accent5">
              <a:hueOff val="-611681"/>
              <a:satOff val="4204"/>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41463-023C-4DC2-BBC8-38A1876A8851}">
      <dsp:nvSpPr>
        <dsp:cNvPr id="0" name=""/>
        <dsp:cNvSpPr/>
      </dsp:nvSpPr>
      <dsp:spPr>
        <a:xfrm>
          <a:off x="3395153" y="1740955"/>
          <a:ext cx="1338040" cy="223006"/>
        </a:xfrm>
        <a:prstGeom prst="parallelogram">
          <a:avLst>
            <a:gd name="adj" fmla="val 140840"/>
          </a:avLst>
        </a:prstGeom>
        <a:solidFill>
          <a:schemeClr val="accent5">
            <a:hueOff val="-1223361"/>
            <a:satOff val="8408"/>
            <a:lumOff val="-824"/>
            <a:alphaOff val="0"/>
          </a:schemeClr>
        </a:solidFill>
        <a:ln w="25400" cap="flat" cmpd="sng" algn="ctr">
          <a:solidFill>
            <a:schemeClr val="accent5">
              <a:hueOff val="-1223361"/>
              <a:satOff val="8408"/>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E75BA7-3750-40BD-8D3A-67E4149FDC83}">
      <dsp:nvSpPr>
        <dsp:cNvPr id="0" name=""/>
        <dsp:cNvSpPr/>
      </dsp:nvSpPr>
      <dsp:spPr>
        <a:xfrm>
          <a:off x="4811246" y="1740955"/>
          <a:ext cx="1338040" cy="223006"/>
        </a:xfrm>
        <a:prstGeom prst="parallelogram">
          <a:avLst>
            <a:gd name="adj" fmla="val 140840"/>
          </a:avLst>
        </a:prstGeom>
        <a:solidFill>
          <a:schemeClr val="accent5">
            <a:hueOff val="-1835042"/>
            <a:satOff val="12611"/>
            <a:lumOff val="-1235"/>
            <a:alphaOff val="0"/>
          </a:schemeClr>
        </a:solidFill>
        <a:ln w="25400" cap="flat" cmpd="sng" algn="ctr">
          <a:solidFill>
            <a:schemeClr val="accent5">
              <a:hueOff val="-1835042"/>
              <a:satOff val="12611"/>
              <a:lumOff val="-1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81BE4-A12E-4F34-B51D-709928182C3A}">
      <dsp:nvSpPr>
        <dsp:cNvPr id="0" name=""/>
        <dsp:cNvSpPr/>
      </dsp:nvSpPr>
      <dsp:spPr>
        <a:xfrm>
          <a:off x="6227339" y="1740955"/>
          <a:ext cx="1338040" cy="223006"/>
        </a:xfrm>
        <a:prstGeom prst="parallelogram">
          <a:avLst>
            <a:gd name="adj" fmla="val 140840"/>
          </a:avLst>
        </a:prstGeom>
        <a:solidFill>
          <a:schemeClr val="accent5">
            <a:hueOff val="-2446723"/>
            <a:satOff val="16815"/>
            <a:lumOff val="-1647"/>
            <a:alphaOff val="0"/>
          </a:schemeClr>
        </a:solidFill>
        <a:ln w="25400" cap="flat" cmpd="sng" algn="ctr">
          <a:solidFill>
            <a:schemeClr val="accent5">
              <a:hueOff val="-2446723"/>
              <a:satOff val="16815"/>
              <a:lumOff val="-1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7AC28-0433-40F3-BAB1-9D0F12BEE1D5}">
      <dsp:nvSpPr>
        <dsp:cNvPr id="0" name=""/>
        <dsp:cNvSpPr/>
      </dsp:nvSpPr>
      <dsp:spPr>
        <a:xfrm>
          <a:off x="7643432" y="1740955"/>
          <a:ext cx="1338040" cy="223006"/>
        </a:xfrm>
        <a:prstGeom prst="parallelogram">
          <a:avLst>
            <a:gd name="adj" fmla="val 140840"/>
          </a:avLst>
        </a:prstGeom>
        <a:solidFill>
          <a:schemeClr val="accent5">
            <a:hueOff val="-3058403"/>
            <a:satOff val="21019"/>
            <a:lumOff val="-2059"/>
            <a:alphaOff val="0"/>
          </a:schemeClr>
        </a:solidFill>
        <a:ln w="25400" cap="flat" cmpd="sng" algn="ctr">
          <a:solidFill>
            <a:schemeClr val="accent5">
              <a:hueOff val="-3058403"/>
              <a:satOff val="21019"/>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597AC-F1B3-4F40-849C-4F94B72FEC5C}">
      <dsp:nvSpPr>
        <dsp:cNvPr id="0" name=""/>
        <dsp:cNvSpPr/>
      </dsp:nvSpPr>
      <dsp:spPr>
        <a:xfrm>
          <a:off x="9059526" y="1740955"/>
          <a:ext cx="1338040" cy="223006"/>
        </a:xfrm>
        <a:prstGeom prst="parallelogram">
          <a:avLst>
            <a:gd name="adj" fmla="val 140840"/>
          </a:avLst>
        </a:prstGeom>
        <a:solidFill>
          <a:schemeClr val="accent5">
            <a:hueOff val="-3670084"/>
            <a:satOff val="25223"/>
            <a:lumOff val="-2471"/>
            <a:alphaOff val="0"/>
          </a:schemeClr>
        </a:solidFill>
        <a:ln w="25400" cap="flat" cmpd="sng" algn="ctr">
          <a:solidFill>
            <a:schemeClr val="accent5">
              <a:hueOff val="-3670084"/>
              <a:satOff val="25223"/>
              <a:lumOff val="-2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6A3C8-3D2B-4B04-9353-E1488E7885C9}">
      <dsp:nvSpPr>
        <dsp:cNvPr id="0" name=""/>
        <dsp:cNvSpPr/>
      </dsp:nvSpPr>
      <dsp:spPr>
        <a:xfrm>
          <a:off x="404710" y="1993223"/>
          <a:ext cx="10035306" cy="1013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0">
            <a:lnSpc>
              <a:spcPct val="90000"/>
            </a:lnSpc>
            <a:spcBef>
              <a:spcPct val="0"/>
            </a:spcBef>
            <a:spcAft>
              <a:spcPct val="35000"/>
            </a:spcAft>
          </a:pPr>
          <a:r>
            <a:rPr lang="vi-VN" sz="1800" b="1" kern="1200" dirty="0">
              <a:solidFill>
                <a:schemeClr val="tx1"/>
              </a:solidFill>
              <a:latin typeface="Calibri" pitchFamily="34" charset="0"/>
              <a:cs typeface="Times New Roman" pitchFamily="18" charset="0"/>
            </a:rPr>
            <a:t>Astăzi, </a:t>
          </a:r>
          <a:r>
            <a:rPr lang="vi-VN" sz="1800" b="0" kern="1200" dirty="0">
              <a:solidFill>
                <a:schemeClr val="tx1"/>
              </a:solidFill>
              <a:latin typeface="Calibri" pitchFamily="34" charset="0"/>
              <a:cs typeface="Times New Roman" pitchFamily="18" charset="0"/>
            </a:rPr>
            <a:t>hemovigilența include nu doar monitorizarea reacțiilor adverse imediate, ci și identificarea și raportarea evenimentelor adverse asociate cu transfuziile, monitorizarea calității produselor de sânge și a practicilor de transfuzie, evaluarea riscurilor și implementarea măsurilor de prevenire și corectare.</a:t>
          </a:r>
          <a:endParaRPr lang="ro-MO" sz="1800" b="0" kern="1200" dirty="0">
            <a:solidFill>
              <a:schemeClr val="tx1"/>
            </a:solidFill>
            <a:latin typeface="Calibri" pitchFamily="34" charset="0"/>
            <a:cs typeface="Times New Roman" pitchFamily="18" charset="0"/>
          </a:endParaRPr>
        </a:p>
      </dsp:txBody>
      <dsp:txXfrm>
        <a:off x="404710" y="1993223"/>
        <a:ext cx="10035306" cy="1013292"/>
      </dsp:txXfrm>
    </dsp:sp>
    <dsp:sp modelId="{F9C60C6E-CBB4-4948-8CBB-761CF0AA7BD4}">
      <dsp:nvSpPr>
        <dsp:cNvPr id="0" name=""/>
        <dsp:cNvSpPr/>
      </dsp:nvSpPr>
      <dsp:spPr>
        <a:xfrm>
          <a:off x="562966" y="3073651"/>
          <a:ext cx="1338040" cy="223006"/>
        </a:xfrm>
        <a:prstGeom prst="parallelogram">
          <a:avLst>
            <a:gd name="adj" fmla="val 140840"/>
          </a:avLst>
        </a:prstGeom>
        <a:solidFill>
          <a:schemeClr val="accent5">
            <a:hueOff val="-4281764"/>
            <a:satOff val="29427"/>
            <a:lumOff val="-2883"/>
            <a:alphaOff val="0"/>
          </a:schemeClr>
        </a:solidFill>
        <a:ln w="25400" cap="flat" cmpd="sng" algn="ctr">
          <a:solidFill>
            <a:schemeClr val="accent5">
              <a:hueOff val="-4281764"/>
              <a:satOff val="29427"/>
              <a:lumOff val="-2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EB37F-F802-4DD1-B593-B49F977F6DC0}">
      <dsp:nvSpPr>
        <dsp:cNvPr id="0" name=""/>
        <dsp:cNvSpPr/>
      </dsp:nvSpPr>
      <dsp:spPr>
        <a:xfrm>
          <a:off x="1979060" y="3073651"/>
          <a:ext cx="1338040" cy="223006"/>
        </a:xfrm>
        <a:prstGeom prst="parallelogram">
          <a:avLst>
            <a:gd name="adj" fmla="val 140840"/>
          </a:avLst>
        </a:prstGeom>
        <a:solidFill>
          <a:schemeClr val="accent5">
            <a:hueOff val="-4893445"/>
            <a:satOff val="33630"/>
            <a:lumOff val="-3294"/>
            <a:alphaOff val="0"/>
          </a:schemeClr>
        </a:solidFill>
        <a:ln w="25400" cap="flat" cmpd="sng" algn="ctr">
          <a:solidFill>
            <a:schemeClr val="accent5">
              <a:hueOff val="-4893445"/>
              <a:satOff val="33630"/>
              <a:lumOff val="-3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2F36E-6B37-441A-807A-4DCBA3CAB806}">
      <dsp:nvSpPr>
        <dsp:cNvPr id="0" name=""/>
        <dsp:cNvSpPr/>
      </dsp:nvSpPr>
      <dsp:spPr>
        <a:xfrm>
          <a:off x="3395153" y="3073651"/>
          <a:ext cx="1338040" cy="223006"/>
        </a:xfrm>
        <a:prstGeom prst="parallelogram">
          <a:avLst>
            <a:gd name="adj" fmla="val 140840"/>
          </a:avLst>
        </a:prstGeom>
        <a:solidFill>
          <a:schemeClr val="accent5">
            <a:hueOff val="-5505125"/>
            <a:satOff val="37834"/>
            <a:lumOff val="-3706"/>
            <a:alphaOff val="0"/>
          </a:schemeClr>
        </a:solidFill>
        <a:ln w="25400" cap="flat" cmpd="sng" algn="ctr">
          <a:solidFill>
            <a:schemeClr val="accent5">
              <a:hueOff val="-5505125"/>
              <a:satOff val="37834"/>
              <a:lumOff val="-3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B58A7-C33D-425F-A89B-F8CA858A0FE2}">
      <dsp:nvSpPr>
        <dsp:cNvPr id="0" name=""/>
        <dsp:cNvSpPr/>
      </dsp:nvSpPr>
      <dsp:spPr>
        <a:xfrm>
          <a:off x="4811246" y="3073651"/>
          <a:ext cx="1338040" cy="223006"/>
        </a:xfrm>
        <a:prstGeom prst="parallelogram">
          <a:avLst>
            <a:gd name="adj" fmla="val 140840"/>
          </a:avLst>
        </a:prstGeom>
        <a:solidFill>
          <a:schemeClr val="accent5">
            <a:hueOff val="-6116806"/>
            <a:satOff val="42038"/>
            <a:lumOff val="-4118"/>
            <a:alphaOff val="0"/>
          </a:schemeClr>
        </a:solidFill>
        <a:ln w="25400"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296CB-CBA8-4B6F-A344-992CD4155B24}">
      <dsp:nvSpPr>
        <dsp:cNvPr id="0" name=""/>
        <dsp:cNvSpPr/>
      </dsp:nvSpPr>
      <dsp:spPr>
        <a:xfrm>
          <a:off x="6227339" y="3073651"/>
          <a:ext cx="1338040" cy="223006"/>
        </a:xfrm>
        <a:prstGeom prst="parallelogram">
          <a:avLst>
            <a:gd name="adj" fmla="val 140840"/>
          </a:avLst>
        </a:prstGeom>
        <a:solidFill>
          <a:schemeClr val="accent5">
            <a:hueOff val="-6728487"/>
            <a:satOff val="46242"/>
            <a:lumOff val="-4530"/>
            <a:alphaOff val="0"/>
          </a:schemeClr>
        </a:solidFill>
        <a:ln w="25400" cap="flat" cmpd="sng" algn="ctr">
          <a:solidFill>
            <a:schemeClr val="accent5">
              <a:hueOff val="-6728487"/>
              <a:satOff val="46242"/>
              <a:lumOff val="-4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749B6-B887-45BE-9D0D-C2869AC839E5}">
      <dsp:nvSpPr>
        <dsp:cNvPr id="0" name=""/>
        <dsp:cNvSpPr/>
      </dsp:nvSpPr>
      <dsp:spPr>
        <a:xfrm>
          <a:off x="7643432" y="3073651"/>
          <a:ext cx="1338040" cy="223006"/>
        </a:xfrm>
        <a:prstGeom prst="parallelogram">
          <a:avLst>
            <a:gd name="adj" fmla="val 140840"/>
          </a:avLst>
        </a:prstGeom>
        <a:solidFill>
          <a:schemeClr val="accent5">
            <a:hueOff val="-7340168"/>
            <a:satOff val="50446"/>
            <a:lumOff val="-4942"/>
            <a:alphaOff val="0"/>
          </a:schemeClr>
        </a:solidFill>
        <a:ln w="25400" cap="flat" cmpd="sng" algn="ctr">
          <a:solidFill>
            <a:schemeClr val="accent5">
              <a:hueOff val="-7340168"/>
              <a:satOff val="50446"/>
              <a:lumOff val="-4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4D393-B3F1-4969-B8C1-77931A6AA6EF}">
      <dsp:nvSpPr>
        <dsp:cNvPr id="0" name=""/>
        <dsp:cNvSpPr/>
      </dsp:nvSpPr>
      <dsp:spPr>
        <a:xfrm>
          <a:off x="9059526" y="3073651"/>
          <a:ext cx="1338040" cy="223006"/>
        </a:xfrm>
        <a:prstGeom prst="parallelogram">
          <a:avLst>
            <a:gd name="adj" fmla="val 140840"/>
          </a:avLst>
        </a:prstGeom>
        <a:solidFill>
          <a:schemeClr val="accent5">
            <a:hueOff val="-7951848"/>
            <a:satOff val="54649"/>
            <a:lumOff val="-5353"/>
            <a:alphaOff val="0"/>
          </a:schemeClr>
        </a:solidFill>
        <a:ln w="25400" cap="flat" cmpd="sng" algn="ctr">
          <a:solidFill>
            <a:schemeClr val="accent5">
              <a:hueOff val="-7951848"/>
              <a:satOff val="54649"/>
              <a:lumOff val="-5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B073C-3F00-4FAD-909B-AE6F7C7C4FFB}">
      <dsp:nvSpPr>
        <dsp:cNvPr id="0" name=""/>
        <dsp:cNvSpPr/>
      </dsp:nvSpPr>
      <dsp:spPr>
        <a:xfrm>
          <a:off x="562966" y="3393054"/>
          <a:ext cx="10035306" cy="89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0">
            <a:lnSpc>
              <a:spcPct val="90000"/>
            </a:lnSpc>
            <a:spcBef>
              <a:spcPct val="0"/>
            </a:spcBef>
            <a:spcAft>
              <a:spcPct val="35000"/>
            </a:spcAft>
          </a:pPr>
          <a:r>
            <a:rPr lang="vi-VN" sz="1800" b="0" kern="1200" dirty="0">
              <a:effectLst/>
              <a:latin typeface="Calibri" pitchFamily="34" charset="0"/>
              <a:cs typeface="Times New Roman" pitchFamily="18" charset="0"/>
            </a:rPr>
            <a:t>În contextul preocupărilor crescânde legate de securitatea și calitatea transfuziilor de sânge, evoluția continuă a conceptului de hemovigilență este esențială pentru asigurarea unei practici transfuzionale sigure și eficiente.</a:t>
          </a:r>
          <a:endParaRPr lang="ro-MO" sz="1800" b="0" kern="1200" dirty="0">
            <a:effectLst/>
            <a:latin typeface="Calibri" pitchFamily="34" charset="0"/>
            <a:cs typeface="Times New Roman" pitchFamily="18" charset="0"/>
          </a:endParaRPr>
        </a:p>
      </dsp:txBody>
      <dsp:txXfrm>
        <a:off x="562966" y="3393054"/>
        <a:ext cx="10035306" cy="892686"/>
      </dsp:txXfrm>
    </dsp:sp>
    <dsp:sp modelId="{D3C50821-631A-4909-B99D-79FA17EB55BC}">
      <dsp:nvSpPr>
        <dsp:cNvPr id="0" name=""/>
        <dsp:cNvSpPr/>
      </dsp:nvSpPr>
      <dsp:spPr>
        <a:xfrm>
          <a:off x="562966" y="4285740"/>
          <a:ext cx="1338040" cy="223006"/>
        </a:xfrm>
        <a:prstGeom prst="parallelogram">
          <a:avLst>
            <a:gd name="adj" fmla="val 140840"/>
          </a:avLst>
        </a:prstGeom>
        <a:solidFill>
          <a:schemeClr val="accent5">
            <a:hueOff val="-8563529"/>
            <a:satOff val="58853"/>
            <a:lumOff val="-5765"/>
            <a:alphaOff val="0"/>
          </a:schemeClr>
        </a:solidFill>
        <a:ln w="25400" cap="flat" cmpd="sng" algn="ctr">
          <a:solidFill>
            <a:schemeClr val="accent5">
              <a:hueOff val="-8563529"/>
              <a:satOff val="58853"/>
              <a:lumOff val="-5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A7BBF-B5D0-40BA-BFAE-BEE123D48FFB}">
      <dsp:nvSpPr>
        <dsp:cNvPr id="0" name=""/>
        <dsp:cNvSpPr/>
      </dsp:nvSpPr>
      <dsp:spPr>
        <a:xfrm>
          <a:off x="1979060" y="4285740"/>
          <a:ext cx="1338040" cy="223006"/>
        </a:xfrm>
        <a:prstGeom prst="parallelogram">
          <a:avLst>
            <a:gd name="adj" fmla="val 140840"/>
          </a:avLst>
        </a:prstGeom>
        <a:solidFill>
          <a:schemeClr val="accent5">
            <a:hueOff val="-9175209"/>
            <a:satOff val="63057"/>
            <a:lumOff val="-6177"/>
            <a:alphaOff val="0"/>
          </a:schemeClr>
        </a:solidFill>
        <a:ln w="25400" cap="flat" cmpd="sng" algn="ctr">
          <a:solidFill>
            <a:schemeClr val="accent5">
              <a:hueOff val="-9175209"/>
              <a:satOff val="63057"/>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122C8-75C2-40EC-BB27-21FA538F839E}">
      <dsp:nvSpPr>
        <dsp:cNvPr id="0" name=""/>
        <dsp:cNvSpPr/>
      </dsp:nvSpPr>
      <dsp:spPr>
        <a:xfrm>
          <a:off x="3395153" y="4285740"/>
          <a:ext cx="1338040" cy="223006"/>
        </a:xfrm>
        <a:prstGeom prst="parallelogram">
          <a:avLst>
            <a:gd name="adj" fmla="val 140840"/>
          </a:avLst>
        </a:prstGeom>
        <a:solidFill>
          <a:schemeClr val="accent5">
            <a:hueOff val="-9786890"/>
            <a:satOff val="67261"/>
            <a:lumOff val="-6589"/>
            <a:alphaOff val="0"/>
          </a:schemeClr>
        </a:solidFill>
        <a:ln w="25400" cap="flat" cmpd="sng" algn="ctr">
          <a:solidFill>
            <a:schemeClr val="accent5">
              <a:hueOff val="-9786890"/>
              <a:satOff val="67261"/>
              <a:lumOff val="-65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51E82-DCA2-4B79-9617-C1D062B081FC}">
      <dsp:nvSpPr>
        <dsp:cNvPr id="0" name=""/>
        <dsp:cNvSpPr/>
      </dsp:nvSpPr>
      <dsp:spPr>
        <a:xfrm>
          <a:off x="4811246" y="4285740"/>
          <a:ext cx="1338040" cy="223006"/>
        </a:xfrm>
        <a:prstGeom prst="parallelogram">
          <a:avLst>
            <a:gd name="adj" fmla="val 140840"/>
          </a:avLst>
        </a:prstGeom>
        <a:solidFill>
          <a:schemeClr val="accent5">
            <a:hueOff val="-10398571"/>
            <a:satOff val="71465"/>
            <a:lumOff val="-7001"/>
            <a:alphaOff val="0"/>
          </a:schemeClr>
        </a:solidFill>
        <a:ln w="25400" cap="flat" cmpd="sng" algn="ctr">
          <a:solidFill>
            <a:schemeClr val="accent5">
              <a:hueOff val="-10398571"/>
              <a:satOff val="71465"/>
              <a:lumOff val="-7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923A7-0F6A-4979-A971-613AD8F88EEA}">
      <dsp:nvSpPr>
        <dsp:cNvPr id="0" name=""/>
        <dsp:cNvSpPr/>
      </dsp:nvSpPr>
      <dsp:spPr>
        <a:xfrm>
          <a:off x="6227339" y="4285740"/>
          <a:ext cx="1338040" cy="223006"/>
        </a:xfrm>
        <a:prstGeom prst="parallelogram">
          <a:avLst>
            <a:gd name="adj" fmla="val 140840"/>
          </a:avLst>
        </a:prstGeom>
        <a:solidFill>
          <a:schemeClr val="accent5">
            <a:hueOff val="-11010251"/>
            <a:satOff val="75668"/>
            <a:lumOff val="-7412"/>
            <a:alphaOff val="0"/>
          </a:schemeClr>
        </a:solidFill>
        <a:ln w="25400" cap="flat" cmpd="sng" algn="ctr">
          <a:solidFill>
            <a:schemeClr val="accent5">
              <a:hueOff val="-11010251"/>
              <a:satOff val="75668"/>
              <a:lumOff val="-7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8253E-BF94-41FB-BDBA-837B67DBC1F3}">
      <dsp:nvSpPr>
        <dsp:cNvPr id="0" name=""/>
        <dsp:cNvSpPr/>
      </dsp:nvSpPr>
      <dsp:spPr>
        <a:xfrm>
          <a:off x="7643432" y="4285740"/>
          <a:ext cx="1338040" cy="223006"/>
        </a:xfrm>
        <a:prstGeom prst="parallelogram">
          <a:avLst>
            <a:gd name="adj" fmla="val 140840"/>
          </a:avLst>
        </a:prstGeom>
        <a:solidFill>
          <a:schemeClr val="accent5">
            <a:hueOff val="-11621931"/>
            <a:satOff val="79872"/>
            <a:lumOff val="-7824"/>
            <a:alphaOff val="0"/>
          </a:schemeClr>
        </a:solidFill>
        <a:ln w="25400" cap="flat" cmpd="sng" algn="ctr">
          <a:solidFill>
            <a:schemeClr val="accent5">
              <a:hueOff val="-11621931"/>
              <a:satOff val="79872"/>
              <a:lumOff val="-7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4DF84-1D51-4AC8-9721-A3CE85EBC26C}">
      <dsp:nvSpPr>
        <dsp:cNvPr id="0" name=""/>
        <dsp:cNvSpPr/>
      </dsp:nvSpPr>
      <dsp:spPr>
        <a:xfrm>
          <a:off x="9059526" y="4285740"/>
          <a:ext cx="1338040" cy="223006"/>
        </a:xfrm>
        <a:prstGeom prst="parallelogram">
          <a:avLst>
            <a:gd name="adj" fmla="val 140840"/>
          </a:avLst>
        </a:prstGeom>
        <a:solidFill>
          <a:schemeClr val="accent5">
            <a:hueOff val="-12233612"/>
            <a:satOff val="84076"/>
            <a:lumOff val="-8236"/>
            <a:alphaOff val="0"/>
          </a:schemeClr>
        </a:solidFill>
        <a:ln w="25400"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B70E1-7FEB-4F0A-89F4-2A098FA069D2}">
      <dsp:nvSpPr>
        <dsp:cNvPr id="0" name=""/>
        <dsp:cNvSpPr/>
      </dsp:nvSpPr>
      <dsp:spPr>
        <a:xfrm>
          <a:off x="82666" y="43959"/>
          <a:ext cx="10467324" cy="3700455"/>
        </a:xfrm>
        <a:prstGeom prst="leftRightRibb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10C3DEF-4A1A-458B-9193-61302FA69C4E}">
      <dsp:nvSpPr>
        <dsp:cNvPr id="0" name=""/>
        <dsp:cNvSpPr/>
      </dsp:nvSpPr>
      <dsp:spPr>
        <a:xfrm>
          <a:off x="1771397" y="655272"/>
          <a:ext cx="3089142" cy="1834763"/>
        </a:xfrm>
        <a:prstGeom prst="rect">
          <a:avLst/>
        </a:prstGeom>
        <a:noFill/>
        <a:ln w="38100"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rtl="0">
            <a:lnSpc>
              <a:spcPct val="90000"/>
            </a:lnSpc>
            <a:spcBef>
              <a:spcPct val="0"/>
            </a:spcBef>
            <a:spcAft>
              <a:spcPct val="35000"/>
            </a:spcAft>
          </a:pPr>
          <a:r>
            <a:rPr lang="ro-MO" sz="2900" b="1" kern="1200" dirty="0">
              <a:solidFill>
                <a:schemeClr val="tx1"/>
              </a:solidFill>
              <a:latin typeface="Calibri" pitchFamily="34" charset="0"/>
              <a:cs typeface="Times New Roman" pitchFamily="18" charset="0"/>
            </a:rPr>
            <a:t>Indentificarea și raportarea reacțiilor adverse legate de transfuzii</a:t>
          </a:r>
        </a:p>
      </dsp:txBody>
      <dsp:txXfrm>
        <a:off x="1771397" y="655272"/>
        <a:ext cx="3089142" cy="1834763"/>
      </dsp:txXfrm>
    </dsp:sp>
    <dsp:sp modelId="{CF2DC856-402A-4B01-A510-884477F27F35}">
      <dsp:nvSpPr>
        <dsp:cNvPr id="0" name=""/>
        <dsp:cNvSpPr/>
      </dsp:nvSpPr>
      <dsp:spPr>
        <a:xfrm>
          <a:off x="5328591" y="1254379"/>
          <a:ext cx="3650804" cy="1834763"/>
        </a:xfrm>
        <a:prstGeom prst="rect">
          <a:avLst/>
        </a:prstGeom>
        <a:noFill/>
        <a:ln w="38100"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rtl="0">
            <a:lnSpc>
              <a:spcPct val="90000"/>
            </a:lnSpc>
            <a:spcBef>
              <a:spcPct val="0"/>
            </a:spcBef>
            <a:spcAft>
              <a:spcPct val="35000"/>
            </a:spcAft>
          </a:pPr>
          <a:r>
            <a:rPr lang="ro-MO" sz="2900" b="1" kern="1200" dirty="0">
              <a:solidFill>
                <a:schemeClr val="tx1"/>
              </a:solidFill>
              <a:latin typeface="Calibri" pitchFamily="34" charset="0"/>
              <a:cs typeface="Times New Roman" pitchFamily="18" charset="0"/>
            </a:rPr>
            <a:t>Monitorizarea calității produselor sanguine și a practicilor de transfuzie</a:t>
          </a:r>
          <a:r>
            <a:rPr lang="ro-MO" sz="2900" b="1" kern="1200" dirty="0">
              <a:solidFill>
                <a:schemeClr val="tx1"/>
              </a:solidFill>
              <a:latin typeface="Times New Roman" pitchFamily="18" charset="0"/>
              <a:cs typeface="Times New Roman" pitchFamily="18" charset="0"/>
            </a:rPr>
            <a:t>.</a:t>
          </a:r>
        </a:p>
      </dsp:txBody>
      <dsp:txXfrm>
        <a:off x="5328591" y="1254379"/>
        <a:ext cx="3650804" cy="18347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074E9-48FB-4095-8C31-AFBF1CB32E20}">
      <dsp:nvSpPr>
        <dsp:cNvPr id="0" name=""/>
        <dsp:cNvSpPr/>
      </dsp:nvSpPr>
      <dsp:spPr>
        <a:xfrm>
          <a:off x="-5047446" y="-773292"/>
          <a:ext cx="6011078" cy="6011078"/>
        </a:xfrm>
        <a:prstGeom prst="blockArc">
          <a:avLst>
            <a:gd name="adj1" fmla="val 18900000"/>
            <a:gd name="adj2" fmla="val 2700000"/>
            <a:gd name="adj3" fmla="val 35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27F36-1017-4A12-98CA-96A155730721}">
      <dsp:nvSpPr>
        <dsp:cNvPr id="0" name=""/>
        <dsp:cNvSpPr/>
      </dsp:nvSpPr>
      <dsp:spPr>
        <a:xfrm>
          <a:off x="425784" y="290575"/>
          <a:ext cx="10451126" cy="80606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61" tIns="40640" rIns="40640" bIns="40640" numCol="1" spcCol="1270" anchor="ctr" anchorCtr="0">
          <a:noAutofit/>
        </a:bodyPr>
        <a:lstStyle/>
        <a:p>
          <a:pPr lvl="0" algn="ctr" defTabSz="711200" rtl="0">
            <a:lnSpc>
              <a:spcPct val="90000"/>
            </a:lnSpc>
            <a:spcBef>
              <a:spcPct val="0"/>
            </a:spcBef>
            <a:spcAft>
              <a:spcPct val="35000"/>
            </a:spcAft>
          </a:pPr>
          <a:r>
            <a:rPr lang="vi-VN" sz="1600" b="1" i="0" u="sng" kern="1200" dirty="0">
              <a:latin typeface="Calibri" pitchFamily="34" charset="0"/>
              <a:cs typeface="Times New Roman" pitchFamily="18" charset="0"/>
            </a:rPr>
            <a:t>Administrarea corectă a transfuziei </a:t>
          </a:r>
          <a:r>
            <a:rPr lang="vi-VN" sz="1600" b="1" i="0" kern="1200" dirty="0">
              <a:latin typeface="Calibri" pitchFamily="34" charset="0"/>
              <a:cs typeface="Times New Roman" pitchFamily="18" charset="0"/>
            </a:rPr>
            <a:t>- se asigură că personalul medical respectă protocoalele de transfuzie și că procedura este efectuată în mod corect și sigur</a:t>
          </a:r>
          <a:r>
            <a:rPr lang="vi-VN" sz="1200" b="1" i="0" kern="1200" dirty="0">
              <a:latin typeface="Calibri" pitchFamily="34" charset="0"/>
            </a:rPr>
            <a:t>.</a:t>
          </a:r>
          <a:endParaRPr lang="ro-MO" sz="1200" b="1" i="0" kern="1200" dirty="0">
            <a:latin typeface="Calibri" pitchFamily="34" charset="0"/>
          </a:endParaRPr>
        </a:p>
      </dsp:txBody>
      <dsp:txXfrm>
        <a:off x="425784" y="290575"/>
        <a:ext cx="10451126" cy="806069"/>
      </dsp:txXfrm>
    </dsp:sp>
    <dsp:sp modelId="{03EA5F5D-DBC5-48CB-BE15-16090653A61D}">
      <dsp:nvSpPr>
        <dsp:cNvPr id="0" name=""/>
        <dsp:cNvSpPr/>
      </dsp:nvSpPr>
      <dsp:spPr>
        <a:xfrm>
          <a:off x="75324" y="257378"/>
          <a:ext cx="858522" cy="85852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4C60E3-2FA4-4D12-B166-0A1BFC41E08F}">
      <dsp:nvSpPr>
        <dsp:cNvPr id="0" name=""/>
        <dsp:cNvSpPr/>
      </dsp:nvSpPr>
      <dsp:spPr>
        <a:xfrm>
          <a:off x="898354" y="1327384"/>
          <a:ext cx="10057358" cy="779318"/>
        </a:xfrm>
        <a:prstGeom prst="rect">
          <a:avLst/>
        </a:prstGeom>
        <a:solidFill>
          <a:schemeClr val="accent5">
            <a:hueOff val="-4077871"/>
            <a:satOff val="28025"/>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61" tIns="40640" rIns="40640" bIns="40640" numCol="1" spcCol="1270" anchor="ctr" anchorCtr="0">
          <a:noAutofit/>
        </a:bodyPr>
        <a:lstStyle/>
        <a:p>
          <a:pPr lvl="0" algn="ctr" defTabSz="711200" rtl="0">
            <a:lnSpc>
              <a:spcPct val="90000"/>
            </a:lnSpc>
            <a:spcBef>
              <a:spcPct val="0"/>
            </a:spcBef>
            <a:spcAft>
              <a:spcPct val="35000"/>
            </a:spcAft>
          </a:pPr>
          <a:r>
            <a:rPr lang="vi-VN" sz="1600" b="1" i="0" u="sng" kern="1200" dirty="0">
              <a:latin typeface="Calibri" pitchFamily="34" charset="0"/>
              <a:cs typeface="Times New Roman" pitchFamily="18" charset="0"/>
            </a:rPr>
            <a:t>Testarea și analiza produselor sanguine </a:t>
          </a:r>
          <a:r>
            <a:rPr lang="vi-VN" sz="1600" b="1" i="0" kern="1200" dirty="0">
              <a:latin typeface="Calibri" pitchFamily="34" charset="0"/>
              <a:cs typeface="Times New Roman" pitchFamily="18" charset="0"/>
            </a:rPr>
            <a:t>- se verifică calitatea și compatibilitatea produselor sanguine înainte de transfuzie, pentru a preveni riscuri precum reacții transfuzionale sau transmiterea de boli infecțioase</a:t>
          </a:r>
          <a:r>
            <a:rPr lang="vi-VN" sz="1400" b="1" i="1" kern="1200" dirty="0">
              <a:latin typeface="Calibri" pitchFamily="34" charset="0"/>
            </a:rPr>
            <a:t>.</a:t>
          </a:r>
          <a:endParaRPr lang="ro-MO" sz="1400" b="1" i="1" kern="1200" dirty="0">
            <a:latin typeface="Calibri" pitchFamily="34" charset="0"/>
          </a:endParaRPr>
        </a:p>
      </dsp:txBody>
      <dsp:txXfrm>
        <a:off x="898354" y="1327384"/>
        <a:ext cx="10057358" cy="779318"/>
      </dsp:txXfrm>
    </dsp:sp>
    <dsp:sp modelId="{E2B94C5B-D714-4910-BE3C-A46CD79974E6}">
      <dsp:nvSpPr>
        <dsp:cNvPr id="0" name=""/>
        <dsp:cNvSpPr/>
      </dsp:nvSpPr>
      <dsp:spPr>
        <a:xfrm>
          <a:off x="469093" y="1287783"/>
          <a:ext cx="858522" cy="858522"/>
        </a:xfrm>
        <a:prstGeom prst="ellipse">
          <a:avLst/>
        </a:prstGeom>
        <a:solidFill>
          <a:schemeClr val="lt1">
            <a:hueOff val="0"/>
            <a:satOff val="0"/>
            <a:lumOff val="0"/>
            <a:alphaOff val="0"/>
          </a:schemeClr>
        </a:solidFill>
        <a:ln w="25400" cap="flat" cmpd="sng" algn="ctr">
          <a:solidFill>
            <a:schemeClr val="accent5">
              <a:hueOff val="-4077871"/>
              <a:satOff val="28025"/>
              <a:lumOff val="-2745"/>
              <a:alphaOff val="0"/>
            </a:schemeClr>
          </a:solidFill>
          <a:prstDash val="solid"/>
        </a:ln>
        <a:effectLst/>
      </dsp:spPr>
      <dsp:style>
        <a:lnRef idx="2">
          <a:scrgbClr r="0" g="0" b="0"/>
        </a:lnRef>
        <a:fillRef idx="1">
          <a:scrgbClr r="0" g="0" b="0"/>
        </a:fillRef>
        <a:effectRef idx="0">
          <a:scrgbClr r="0" g="0" b="0"/>
        </a:effectRef>
        <a:fontRef idx="minor"/>
      </dsp:style>
    </dsp:sp>
    <dsp:sp modelId="{B3C22116-7561-4D37-8D9E-220155CBBD88}">
      <dsp:nvSpPr>
        <dsp:cNvPr id="0" name=""/>
        <dsp:cNvSpPr/>
      </dsp:nvSpPr>
      <dsp:spPr>
        <a:xfrm>
          <a:off x="898354" y="2404040"/>
          <a:ext cx="10057358" cy="686817"/>
        </a:xfrm>
        <a:prstGeom prst="rect">
          <a:avLst/>
        </a:prstGeom>
        <a:solidFill>
          <a:schemeClr val="accent5">
            <a:hueOff val="-8155742"/>
            <a:satOff val="56051"/>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61" tIns="40640" rIns="40640" bIns="40640" numCol="1" spcCol="1270" anchor="ctr" anchorCtr="0">
          <a:noAutofit/>
        </a:bodyPr>
        <a:lstStyle/>
        <a:p>
          <a:pPr lvl="0" algn="l" defTabSz="711200" rtl="0">
            <a:lnSpc>
              <a:spcPct val="90000"/>
            </a:lnSpc>
            <a:spcBef>
              <a:spcPct val="0"/>
            </a:spcBef>
            <a:spcAft>
              <a:spcPct val="35000"/>
            </a:spcAft>
          </a:pPr>
          <a:r>
            <a:rPr lang="vi-VN" sz="1600" b="1" i="0" u="sng" kern="1200" dirty="0">
              <a:latin typeface="Calibri" pitchFamily="34" charset="0"/>
              <a:cs typeface="Times New Roman" pitchFamily="18" charset="0"/>
            </a:rPr>
            <a:t>Reacțiile transfuzionale </a:t>
          </a:r>
          <a:r>
            <a:rPr lang="vi-VN" sz="1600" b="1" i="0" kern="1200" dirty="0">
              <a:latin typeface="Calibri" pitchFamily="34" charset="0"/>
              <a:cs typeface="Times New Roman" pitchFamily="18" charset="0"/>
            </a:rPr>
            <a:t>- se monitorizează apariția oricăror reacții adverse la transfuzie și se iau măsuri adecvate în cazul în care apar astfel de situații</a:t>
          </a:r>
          <a:r>
            <a:rPr lang="vi-VN" sz="1600" b="1" i="0" kern="1200" dirty="0">
              <a:latin typeface="Times New Roman" pitchFamily="18" charset="0"/>
              <a:cs typeface="Times New Roman" pitchFamily="18" charset="0"/>
            </a:rPr>
            <a:t>.</a:t>
          </a:r>
          <a:endParaRPr lang="ro-MO" sz="1600" b="1" i="0" kern="1200" dirty="0">
            <a:latin typeface="Times New Roman" pitchFamily="18" charset="0"/>
            <a:cs typeface="Times New Roman" pitchFamily="18" charset="0"/>
          </a:endParaRPr>
        </a:p>
      </dsp:txBody>
      <dsp:txXfrm>
        <a:off x="898354" y="2404040"/>
        <a:ext cx="10057358" cy="686817"/>
      </dsp:txXfrm>
    </dsp:sp>
    <dsp:sp modelId="{80B0DA75-4169-4A74-B51F-1FB49EABC1F6}">
      <dsp:nvSpPr>
        <dsp:cNvPr id="0" name=""/>
        <dsp:cNvSpPr/>
      </dsp:nvSpPr>
      <dsp:spPr>
        <a:xfrm>
          <a:off x="469093" y="2318187"/>
          <a:ext cx="858522" cy="858522"/>
        </a:xfrm>
        <a:prstGeom prst="ellipse">
          <a:avLst/>
        </a:prstGeom>
        <a:solidFill>
          <a:schemeClr val="lt1">
            <a:hueOff val="0"/>
            <a:satOff val="0"/>
            <a:lumOff val="0"/>
            <a:alphaOff val="0"/>
          </a:schemeClr>
        </a:solidFill>
        <a:ln w="25400" cap="flat" cmpd="sng" algn="ctr">
          <a:solidFill>
            <a:schemeClr val="accent5">
              <a:hueOff val="-8155742"/>
              <a:satOff val="56051"/>
              <a:lumOff val="-5491"/>
              <a:alphaOff val="0"/>
            </a:schemeClr>
          </a:solidFill>
          <a:prstDash val="solid"/>
        </a:ln>
        <a:effectLst/>
      </dsp:spPr>
      <dsp:style>
        <a:lnRef idx="2">
          <a:scrgbClr r="0" g="0" b="0"/>
        </a:lnRef>
        <a:fillRef idx="1">
          <a:scrgbClr r="0" g="0" b="0"/>
        </a:fillRef>
        <a:effectRef idx="0">
          <a:scrgbClr r="0" g="0" b="0"/>
        </a:effectRef>
        <a:fontRef idx="minor"/>
      </dsp:style>
    </dsp:sp>
    <dsp:sp modelId="{905F3A56-515B-4D2D-914D-5DF35B91E9C2}">
      <dsp:nvSpPr>
        <dsp:cNvPr id="0" name=""/>
        <dsp:cNvSpPr/>
      </dsp:nvSpPr>
      <dsp:spPr>
        <a:xfrm>
          <a:off x="504585" y="3434445"/>
          <a:ext cx="10451126" cy="686817"/>
        </a:xfrm>
        <a:prstGeom prst="rect">
          <a:avLst/>
        </a:prstGeom>
        <a:solidFill>
          <a:schemeClr val="accent5">
            <a:hueOff val="-12233612"/>
            <a:satOff val="84076"/>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5161" tIns="40640" rIns="40640" bIns="40640" numCol="1" spcCol="1270" anchor="ctr" anchorCtr="0">
          <a:noAutofit/>
        </a:bodyPr>
        <a:lstStyle/>
        <a:p>
          <a:pPr lvl="0" algn="ctr" defTabSz="711200" rtl="0">
            <a:lnSpc>
              <a:spcPct val="90000"/>
            </a:lnSpc>
            <a:spcBef>
              <a:spcPct val="0"/>
            </a:spcBef>
            <a:spcAft>
              <a:spcPct val="35000"/>
            </a:spcAft>
          </a:pPr>
          <a:r>
            <a:rPr lang="vi-VN" sz="1600" b="1" i="0" u="sng" kern="1200" dirty="0">
              <a:latin typeface="Calibri" pitchFamily="34" charset="0"/>
              <a:cs typeface="Times New Roman" pitchFamily="18" charset="0"/>
            </a:rPr>
            <a:t>Raportarea incidentelor și erorilor </a:t>
          </a:r>
          <a:r>
            <a:rPr lang="vi-VN" sz="1600" b="1" i="0" kern="1200" dirty="0">
              <a:latin typeface="Calibri" pitchFamily="34" charset="0"/>
              <a:cs typeface="Times New Roman" pitchFamily="18" charset="0"/>
            </a:rPr>
            <a:t>- se înregistrează și se raportează orice incidente sau erori legate de transfuzii, pentru a identifica și corecta problemele și pentru a îmbunătăți practicile de transfuzie</a:t>
          </a:r>
          <a:r>
            <a:rPr lang="vi-VN" sz="1600" b="1" i="1" kern="1200" dirty="0">
              <a:latin typeface="Calibri" pitchFamily="34" charset="0"/>
              <a:cs typeface="Times New Roman" pitchFamily="18" charset="0"/>
            </a:rPr>
            <a:t>.</a:t>
          </a:r>
          <a:endParaRPr lang="ro-MO" sz="1600" b="1" i="1" kern="1200" dirty="0">
            <a:latin typeface="Calibri" pitchFamily="34" charset="0"/>
            <a:cs typeface="Times New Roman" pitchFamily="18" charset="0"/>
          </a:endParaRPr>
        </a:p>
      </dsp:txBody>
      <dsp:txXfrm>
        <a:off x="504585" y="3434445"/>
        <a:ext cx="10451126" cy="686817"/>
      </dsp:txXfrm>
    </dsp:sp>
    <dsp:sp modelId="{31B1D5EC-03DC-48F3-97F5-B57CF5E5CD9D}">
      <dsp:nvSpPr>
        <dsp:cNvPr id="0" name=""/>
        <dsp:cNvSpPr/>
      </dsp:nvSpPr>
      <dsp:spPr>
        <a:xfrm>
          <a:off x="75324" y="3348592"/>
          <a:ext cx="858522" cy="858522"/>
        </a:xfrm>
        <a:prstGeom prst="ellipse">
          <a:avLst/>
        </a:prstGeom>
        <a:solidFill>
          <a:schemeClr val="lt1">
            <a:hueOff val="0"/>
            <a:satOff val="0"/>
            <a:lumOff val="0"/>
            <a:alphaOff val="0"/>
          </a:schemeClr>
        </a:solidFill>
        <a:ln w="25400"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9AA88-0850-4152-AEC7-092F8086F0CB}">
      <dsp:nvSpPr>
        <dsp:cNvPr id="0" name=""/>
        <dsp:cNvSpPr/>
      </dsp:nvSpPr>
      <dsp:spPr>
        <a:xfrm>
          <a:off x="793170" y="1190"/>
          <a:ext cx="9988533" cy="936215"/>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vi-VN" sz="2000" b="1" kern="1200" dirty="0"/>
            <a:t>PRINCIPALELE REACȚII ADVERSE LEGATE DE TRANSFUZII INCLUD:</a:t>
          </a:r>
          <a:endParaRPr lang="ro-MO" sz="2000" b="1" kern="1200" dirty="0">
            <a:latin typeface="Book Antiqua" pitchFamily="18" charset="0"/>
          </a:endParaRPr>
        </a:p>
      </dsp:txBody>
      <dsp:txXfrm>
        <a:off x="820591" y="28611"/>
        <a:ext cx="9933691" cy="881373"/>
      </dsp:txXfrm>
    </dsp:sp>
    <dsp:sp modelId="{94C47DE6-AC76-4F8D-B9F1-D80724644919}">
      <dsp:nvSpPr>
        <dsp:cNvPr id="0" name=""/>
        <dsp:cNvSpPr/>
      </dsp:nvSpPr>
      <dsp:spPr>
        <a:xfrm>
          <a:off x="1792024" y="937405"/>
          <a:ext cx="998853" cy="706890"/>
        </a:xfrm>
        <a:custGeom>
          <a:avLst/>
          <a:gdLst/>
          <a:ahLst/>
          <a:cxnLst/>
          <a:rect l="0" t="0" r="0" b="0"/>
          <a:pathLst>
            <a:path>
              <a:moveTo>
                <a:pt x="0" y="0"/>
              </a:moveTo>
              <a:lnTo>
                <a:pt x="0" y="706890"/>
              </a:lnTo>
              <a:lnTo>
                <a:pt x="998853" y="706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02DE9-14CF-4802-9D3B-53B3208015C6}">
      <dsp:nvSpPr>
        <dsp:cNvPr id="0" name=""/>
        <dsp:cNvSpPr/>
      </dsp:nvSpPr>
      <dsp:spPr>
        <a:xfrm>
          <a:off x="2790877" y="1173035"/>
          <a:ext cx="7885656" cy="9425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vi-VN" sz="1600" b="1" i="0" kern="1200" dirty="0">
              <a:solidFill>
                <a:schemeClr val="tx1">
                  <a:lumMod val="75000"/>
                  <a:lumOff val="25000"/>
                </a:schemeClr>
              </a:solidFill>
              <a:latin typeface="Calibri" pitchFamily="34" charset="0"/>
              <a:cs typeface="Times New Roman" pitchFamily="18" charset="0"/>
            </a:rPr>
            <a:t>Reacții alergice: </a:t>
          </a:r>
          <a:r>
            <a:rPr lang="ro-MO" sz="1600" b="1" i="0" kern="1200" dirty="0">
              <a:solidFill>
                <a:schemeClr val="tx1">
                  <a:lumMod val="75000"/>
                  <a:lumOff val="25000"/>
                </a:schemeClr>
              </a:solidFill>
              <a:latin typeface="Calibri" pitchFamily="34" charset="0"/>
              <a:cs typeface="Times New Roman" pitchFamily="18" charset="0"/>
            </a:rPr>
            <a:t> </a:t>
          </a:r>
          <a:r>
            <a:rPr lang="vi-VN" sz="1600" b="1" i="0" kern="1200" dirty="0">
              <a:solidFill>
                <a:schemeClr val="tx1">
                  <a:lumMod val="75000"/>
                  <a:lumOff val="25000"/>
                </a:schemeClr>
              </a:solidFill>
              <a:latin typeface="Calibri" pitchFamily="34" charset="0"/>
              <a:cs typeface="Times New Roman" pitchFamily="18" charset="0"/>
            </a:rPr>
            <a:t>urticarie, înroșirea pielii, mâncărime, dificultăți de respirație sau senzație de greață. Aceste reacții pot apărea în timpul sau imediat după transfuzie.</a:t>
          </a:r>
          <a:endParaRPr lang="ro-MO" sz="1600" i="0" kern="1200" dirty="0">
            <a:solidFill>
              <a:schemeClr val="tx1">
                <a:lumMod val="75000"/>
                <a:lumOff val="25000"/>
              </a:schemeClr>
            </a:solidFill>
            <a:latin typeface="Calibri" pitchFamily="34" charset="0"/>
            <a:cs typeface="Times New Roman" pitchFamily="18" charset="0"/>
          </a:endParaRPr>
        </a:p>
      </dsp:txBody>
      <dsp:txXfrm>
        <a:off x="2818482" y="1200640"/>
        <a:ext cx="7830446" cy="887310"/>
      </dsp:txXfrm>
    </dsp:sp>
    <dsp:sp modelId="{63912A39-7345-4CB4-8F6A-3D8D05504DA3}">
      <dsp:nvSpPr>
        <dsp:cNvPr id="0" name=""/>
        <dsp:cNvSpPr/>
      </dsp:nvSpPr>
      <dsp:spPr>
        <a:xfrm>
          <a:off x="1792024" y="937405"/>
          <a:ext cx="998853" cy="2141977"/>
        </a:xfrm>
        <a:custGeom>
          <a:avLst/>
          <a:gdLst/>
          <a:ahLst/>
          <a:cxnLst/>
          <a:rect l="0" t="0" r="0" b="0"/>
          <a:pathLst>
            <a:path>
              <a:moveTo>
                <a:pt x="0" y="0"/>
              </a:moveTo>
              <a:lnTo>
                <a:pt x="0" y="2141977"/>
              </a:lnTo>
              <a:lnTo>
                <a:pt x="998853" y="2141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666E2-0B1D-4BE1-98FF-2368B9421F70}">
      <dsp:nvSpPr>
        <dsp:cNvPr id="0" name=""/>
        <dsp:cNvSpPr/>
      </dsp:nvSpPr>
      <dsp:spPr>
        <a:xfrm>
          <a:off x="2790877" y="2351186"/>
          <a:ext cx="7963018" cy="14563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vi-VN" sz="1600" b="1" i="0" kern="1200" dirty="0">
              <a:latin typeface="Calibri" pitchFamily="34" charset="0"/>
              <a:cs typeface="Times New Roman" pitchFamily="18" charset="0"/>
            </a:rPr>
            <a:t>Reacții hemolitice: în cazul în care recipientul de sânge primește un tip de sânge care nu corespunde grupului sanguin al pacientului, acesta poate declanșa o reacție de distrugere a globulelor roșii. Simptomele pot include febră, frisoane, dureri de spate și urină închisă la culoare</a:t>
          </a:r>
          <a:r>
            <a:rPr lang="vi-VN" sz="1600" b="1" i="1" kern="1200" dirty="0">
              <a:latin typeface="Times New Roman" pitchFamily="18" charset="0"/>
              <a:cs typeface="Times New Roman" pitchFamily="18" charset="0"/>
            </a:rPr>
            <a:t>.</a:t>
          </a:r>
          <a:endParaRPr lang="ro-MO" sz="1600" kern="1200" dirty="0">
            <a:latin typeface="Times New Roman" pitchFamily="18" charset="0"/>
            <a:cs typeface="Times New Roman" pitchFamily="18" charset="0"/>
          </a:endParaRPr>
        </a:p>
      </dsp:txBody>
      <dsp:txXfrm>
        <a:off x="2833533" y="2393842"/>
        <a:ext cx="7877706" cy="1371080"/>
      </dsp:txXfrm>
    </dsp:sp>
    <dsp:sp modelId="{FAEE83A8-81BD-4069-B508-C257860ED6A7}">
      <dsp:nvSpPr>
        <dsp:cNvPr id="0" name=""/>
        <dsp:cNvSpPr/>
      </dsp:nvSpPr>
      <dsp:spPr>
        <a:xfrm>
          <a:off x="1792024" y="937405"/>
          <a:ext cx="998853" cy="3795658"/>
        </a:xfrm>
        <a:custGeom>
          <a:avLst/>
          <a:gdLst/>
          <a:ahLst/>
          <a:cxnLst/>
          <a:rect l="0" t="0" r="0" b="0"/>
          <a:pathLst>
            <a:path>
              <a:moveTo>
                <a:pt x="0" y="0"/>
              </a:moveTo>
              <a:lnTo>
                <a:pt x="0" y="3795658"/>
              </a:lnTo>
              <a:lnTo>
                <a:pt x="998853" y="3795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0EE0D-E9BD-462D-989D-E24AC8DC8EB8}">
      <dsp:nvSpPr>
        <dsp:cNvPr id="0" name=""/>
        <dsp:cNvSpPr/>
      </dsp:nvSpPr>
      <dsp:spPr>
        <a:xfrm>
          <a:off x="2790877" y="4043209"/>
          <a:ext cx="7957393" cy="13797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vi-VN" sz="1600" b="1" i="0" kern="1200" dirty="0">
              <a:solidFill>
                <a:schemeClr val="tx1">
                  <a:lumMod val="75000"/>
                  <a:lumOff val="25000"/>
                </a:schemeClr>
              </a:solidFill>
              <a:latin typeface="Calibri" pitchFamily="34" charset="0"/>
              <a:cs typeface="Times New Roman" pitchFamily="18" charset="0"/>
            </a:rPr>
            <a:t>Infecții: transfuziile de sânge pot transmite unele infecții precum HIV, hepatită sau virusul West Nile. Este important să se testeze sângele donatorului și să se respecte regulile stricte de siguranță în timpul prelucrării și stocării sângelui.</a:t>
          </a:r>
          <a:endParaRPr lang="ro-MO" sz="1600" i="0" kern="1200" dirty="0">
            <a:solidFill>
              <a:schemeClr val="tx1">
                <a:lumMod val="75000"/>
                <a:lumOff val="25000"/>
              </a:schemeClr>
            </a:solidFill>
            <a:latin typeface="Calibri" pitchFamily="34" charset="0"/>
            <a:cs typeface="Times New Roman" pitchFamily="18" charset="0"/>
          </a:endParaRPr>
        </a:p>
      </dsp:txBody>
      <dsp:txXfrm>
        <a:off x="2831287" y="4083619"/>
        <a:ext cx="7876573" cy="1298888"/>
      </dsp:txXfrm>
    </dsp:sp>
    <dsp:sp modelId="{504B99CA-17B5-4DFC-BA84-748708046C93}">
      <dsp:nvSpPr>
        <dsp:cNvPr id="0" name=""/>
        <dsp:cNvSpPr/>
      </dsp:nvSpPr>
      <dsp:spPr>
        <a:xfrm>
          <a:off x="1792024" y="937405"/>
          <a:ext cx="998853" cy="5023621"/>
        </a:xfrm>
        <a:custGeom>
          <a:avLst/>
          <a:gdLst/>
          <a:ahLst/>
          <a:cxnLst/>
          <a:rect l="0" t="0" r="0" b="0"/>
          <a:pathLst>
            <a:path>
              <a:moveTo>
                <a:pt x="0" y="0"/>
              </a:moveTo>
              <a:lnTo>
                <a:pt x="0" y="5023621"/>
              </a:lnTo>
              <a:lnTo>
                <a:pt x="998853" y="5023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21603-6F8F-45CB-A91D-682E62F5F70D}">
      <dsp:nvSpPr>
        <dsp:cNvPr id="0" name=""/>
        <dsp:cNvSpPr/>
      </dsp:nvSpPr>
      <dsp:spPr>
        <a:xfrm>
          <a:off x="2790877" y="5658548"/>
          <a:ext cx="8009239" cy="6049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vi-VN" sz="1600" b="1" i="0" kern="1200" dirty="0">
              <a:latin typeface="Calibri" pitchFamily="34" charset="0"/>
              <a:cs typeface="Times New Roman" pitchFamily="18" charset="0"/>
            </a:rPr>
            <a:t>Reacții febrile: pot apărea după transfuzie și se manifestă prin febră, frisoane și dureri musculare.</a:t>
          </a:r>
          <a:endParaRPr lang="ro-MO" sz="1600" i="0" kern="1200" dirty="0">
            <a:latin typeface="Calibri" pitchFamily="34" charset="0"/>
            <a:cs typeface="Times New Roman" pitchFamily="18" charset="0"/>
          </a:endParaRPr>
        </a:p>
      </dsp:txBody>
      <dsp:txXfrm>
        <a:off x="2808596" y="5676267"/>
        <a:ext cx="7973801" cy="569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3DA05-6944-436D-A78E-93A14ADDEA32}">
      <dsp:nvSpPr>
        <dsp:cNvPr id="0" name=""/>
        <dsp:cNvSpPr/>
      </dsp:nvSpPr>
      <dsp:spPr>
        <a:xfrm>
          <a:off x="0" y="4471764"/>
          <a:ext cx="5616624" cy="41928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Comunicarea cu pacientul</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a:off x="0" y="4471764"/>
        <a:ext cx="5616624" cy="419283"/>
      </dsp:txXfrm>
    </dsp:sp>
    <dsp:sp modelId="{0A4FC30B-3CA2-4F5D-BB53-62489585409D}">
      <dsp:nvSpPr>
        <dsp:cNvPr id="0" name=""/>
        <dsp:cNvSpPr/>
      </dsp:nvSpPr>
      <dsp:spPr>
        <a:xfrm rot="10800000">
          <a:off x="0" y="3833196"/>
          <a:ext cx="5616624" cy="644857"/>
        </a:xfrm>
        <a:prstGeom prst="upArrowCallout">
          <a:avLst/>
        </a:prstGeom>
        <a:solidFill>
          <a:schemeClr val="accent3">
            <a:hueOff val="1570571"/>
            <a:satOff val="-1135"/>
            <a:lumOff val="42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Implementarea masurilor de prevenire</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3833196"/>
        <a:ext cx="5616624" cy="419009"/>
      </dsp:txXfrm>
    </dsp:sp>
    <dsp:sp modelId="{0B3DC965-4DD1-4D92-9132-B63DD7D47CF6}">
      <dsp:nvSpPr>
        <dsp:cNvPr id="0" name=""/>
        <dsp:cNvSpPr/>
      </dsp:nvSpPr>
      <dsp:spPr>
        <a:xfrm rot="10800000">
          <a:off x="0" y="3194627"/>
          <a:ext cx="5616624" cy="644857"/>
        </a:xfrm>
        <a:prstGeom prst="upArrowCallout">
          <a:avLst/>
        </a:prstGeom>
        <a:solidFill>
          <a:schemeClr val="accent3">
            <a:hueOff val="3141143"/>
            <a:satOff val="-2269"/>
            <a:lumOff val="84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Monitorizarea reacțiilor adverse</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3194627"/>
        <a:ext cx="5616624" cy="419009"/>
      </dsp:txXfrm>
    </dsp:sp>
    <dsp:sp modelId="{FA18396C-D98A-49AF-B6DD-073D90DF7541}">
      <dsp:nvSpPr>
        <dsp:cNvPr id="0" name=""/>
        <dsp:cNvSpPr/>
      </dsp:nvSpPr>
      <dsp:spPr>
        <a:xfrm rot="10800000">
          <a:off x="0" y="2556059"/>
          <a:ext cx="5616624" cy="644857"/>
        </a:xfrm>
        <a:prstGeom prst="upArrowCallout">
          <a:avLst/>
        </a:prstGeom>
        <a:solidFill>
          <a:schemeClr val="accent3">
            <a:hueOff val="4711714"/>
            <a:satOff val="-3404"/>
            <a:lumOff val="126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Raportarea reacțiilor adverse</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2556059"/>
        <a:ext cx="5616624" cy="419009"/>
      </dsp:txXfrm>
    </dsp:sp>
    <dsp:sp modelId="{CEBFF91E-DA82-4FF5-9B55-7FF28F35FAAE}">
      <dsp:nvSpPr>
        <dsp:cNvPr id="0" name=""/>
        <dsp:cNvSpPr/>
      </dsp:nvSpPr>
      <dsp:spPr>
        <a:xfrm rot="10800000">
          <a:off x="0" y="1917490"/>
          <a:ext cx="5616624" cy="644857"/>
        </a:xfrm>
        <a:prstGeom prst="upArrowCallout">
          <a:avLst/>
        </a:prstGeom>
        <a:solidFill>
          <a:schemeClr val="accent3">
            <a:hueOff val="6282285"/>
            <a:satOff val="-4539"/>
            <a:lumOff val="168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Evaluarea reac</a:t>
          </a:r>
          <a:r>
            <a:rPr lang="ro-RO" sz="1800" kern="1200" dirty="0">
              <a:solidFill>
                <a:schemeClr val="tx1"/>
              </a:solidFill>
              <a:latin typeface="Calibri Light" panose="020F0302020204030204" pitchFamily="34" charset="0"/>
            </a:rPr>
            <a:t>ț</a:t>
          </a:r>
          <a:r>
            <a:rPr lang="ro-MD" sz="1800" kern="1200" dirty="0">
              <a:solidFill>
                <a:schemeClr val="tx1"/>
              </a:solidFill>
              <a:latin typeface="Calibri Light" panose="020F0302020204030204" pitchFamily="34" charset="0"/>
            </a:rPr>
            <a:t>iilor adverse</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1917490"/>
        <a:ext cx="5616624" cy="419009"/>
      </dsp:txXfrm>
    </dsp:sp>
    <dsp:sp modelId="{9F0F87C3-FF42-4C95-98AF-565D443756EE}">
      <dsp:nvSpPr>
        <dsp:cNvPr id="0" name=""/>
        <dsp:cNvSpPr/>
      </dsp:nvSpPr>
      <dsp:spPr>
        <a:xfrm rot="10800000">
          <a:off x="0" y="1278922"/>
          <a:ext cx="5616624" cy="644857"/>
        </a:xfrm>
        <a:prstGeom prst="upArrowCallout">
          <a:avLst/>
        </a:prstGeom>
        <a:solidFill>
          <a:schemeClr val="accent3">
            <a:hueOff val="7852857"/>
            <a:satOff val="-5674"/>
            <a:lumOff val="210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Documentarea reacțiilor adverse</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1278922"/>
        <a:ext cx="5616624" cy="419009"/>
      </dsp:txXfrm>
    </dsp:sp>
    <dsp:sp modelId="{036AA38B-DE89-4B1D-8E99-8D8FB668D2B9}">
      <dsp:nvSpPr>
        <dsp:cNvPr id="0" name=""/>
        <dsp:cNvSpPr/>
      </dsp:nvSpPr>
      <dsp:spPr>
        <a:xfrm rot="10800000">
          <a:off x="0" y="640353"/>
          <a:ext cx="5616624" cy="644857"/>
        </a:xfrm>
        <a:prstGeom prst="upArrowCallout">
          <a:avLst/>
        </a:prstGeom>
        <a:solidFill>
          <a:schemeClr val="accent3">
            <a:hueOff val="9423428"/>
            <a:satOff val="-6808"/>
            <a:lumOff val="252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Colectarea informațiilor</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640353"/>
        <a:ext cx="5616624" cy="419009"/>
      </dsp:txXfrm>
    </dsp:sp>
    <dsp:sp modelId="{F1F8A10B-4447-4715-BA1D-D52535089EB9}">
      <dsp:nvSpPr>
        <dsp:cNvPr id="0" name=""/>
        <dsp:cNvSpPr/>
      </dsp:nvSpPr>
      <dsp:spPr>
        <a:xfrm rot="10800000">
          <a:off x="0" y="1785"/>
          <a:ext cx="5616624" cy="644857"/>
        </a:xfrm>
        <a:prstGeom prst="upArrowCallout">
          <a:avLst/>
        </a:prstGeom>
        <a:solidFill>
          <a:schemeClr val="accent3">
            <a:hueOff val="10993999"/>
            <a:satOff val="-7943"/>
            <a:lumOff val="294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o-MD" sz="1800" kern="1200" dirty="0">
              <a:solidFill>
                <a:schemeClr val="tx1"/>
              </a:solidFill>
              <a:latin typeface="Calibri Light" panose="020F0302020204030204" pitchFamily="34" charset="0"/>
            </a:rPr>
            <a:t>Identificarea reacțiilor adverse</a:t>
          </a:r>
          <a:r>
            <a:rPr lang="en-US" sz="1800" kern="1200" dirty="0">
              <a:solidFill>
                <a:schemeClr val="tx1"/>
              </a:solidFill>
              <a:latin typeface="Calibri Light" panose="020F0302020204030204" pitchFamily="34" charset="0"/>
            </a:rPr>
            <a:t>;</a:t>
          </a:r>
          <a:endParaRPr lang="ru-RU" sz="1800" kern="1200" dirty="0">
            <a:solidFill>
              <a:schemeClr val="tx1"/>
            </a:solidFill>
            <a:latin typeface="Calibri Light" panose="020F0302020204030204" pitchFamily="34" charset="0"/>
          </a:endParaRPr>
        </a:p>
      </dsp:txBody>
      <dsp:txXfrm rot="10800000">
        <a:off x="0" y="1785"/>
        <a:ext cx="5616624" cy="4190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o-MO"/>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6CDE122-3BE5-4080-BA2E-553D77905CAC}" type="datetimeFigureOut">
              <a:rPr lang="ro-MO" smtClean="0"/>
              <a:t>17.04.2024</a:t>
            </a:fld>
            <a:endParaRPr lang="ro-MO"/>
          </a:p>
        </p:txBody>
      </p:sp>
      <p:sp>
        <p:nvSpPr>
          <p:cNvPr id="4" name="Образ слайда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ro-MO"/>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o-MO"/>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o-MO"/>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573A88F-1AE4-4A2F-909C-33D9BCB26AB5}" type="slidenum">
              <a:rPr lang="ro-MO" smtClean="0"/>
              <a:t>‹#›</a:t>
            </a:fld>
            <a:endParaRPr lang="ro-MO"/>
          </a:p>
        </p:txBody>
      </p:sp>
    </p:spTree>
    <p:extLst>
      <p:ext uri="{BB962C8B-B14F-4D97-AF65-F5344CB8AC3E}">
        <p14:creationId xmlns:p14="http://schemas.microsoft.com/office/powerpoint/2010/main" val="64051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86000" y="514350"/>
            <a:ext cx="4572000" cy="2571750"/>
          </a:xfrm>
        </p:spPr>
      </p:sp>
      <p:sp>
        <p:nvSpPr>
          <p:cNvPr id="3" name="Заметки 2"/>
          <p:cNvSpPr>
            <a:spLocks noGrp="1"/>
          </p:cNvSpPr>
          <p:nvPr>
            <p:ph type="body" idx="1"/>
          </p:nvPr>
        </p:nvSpPr>
        <p:spPr/>
        <p:txBody>
          <a:bodyPr/>
          <a:lstStyle/>
          <a:p>
            <a:endParaRPr lang="ro-MO"/>
          </a:p>
        </p:txBody>
      </p:sp>
      <p:sp>
        <p:nvSpPr>
          <p:cNvPr id="4" name="Номер слайда 3"/>
          <p:cNvSpPr>
            <a:spLocks noGrp="1"/>
          </p:cNvSpPr>
          <p:nvPr>
            <p:ph type="sldNum" sz="quarter" idx="10"/>
          </p:nvPr>
        </p:nvSpPr>
        <p:spPr/>
        <p:txBody>
          <a:bodyPr/>
          <a:lstStyle/>
          <a:p>
            <a:fld id="{C573A88F-1AE4-4A2F-909C-33D9BCB26AB5}" type="slidenum">
              <a:rPr lang="ro-MO" smtClean="0"/>
              <a:t>1</a:t>
            </a:fld>
            <a:endParaRPr lang="ro-MO"/>
          </a:p>
        </p:txBody>
      </p:sp>
    </p:spTree>
    <p:extLst>
      <p:ext uri="{BB962C8B-B14F-4D97-AF65-F5344CB8AC3E}">
        <p14:creationId xmlns:p14="http://schemas.microsoft.com/office/powerpoint/2010/main" val="44188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86000" y="514350"/>
            <a:ext cx="4572000" cy="2571750"/>
          </a:xfrm>
        </p:spPr>
      </p:sp>
      <p:sp>
        <p:nvSpPr>
          <p:cNvPr id="3" name="Заметки 2"/>
          <p:cNvSpPr>
            <a:spLocks noGrp="1"/>
          </p:cNvSpPr>
          <p:nvPr>
            <p:ph type="body" idx="1"/>
          </p:nvPr>
        </p:nvSpPr>
        <p:spPr/>
        <p:txBody>
          <a:bodyPr/>
          <a:lstStyle/>
          <a:p>
            <a:endParaRPr lang="ro-MO" dirty="0"/>
          </a:p>
        </p:txBody>
      </p:sp>
      <p:sp>
        <p:nvSpPr>
          <p:cNvPr id="4" name="Номер слайда 3"/>
          <p:cNvSpPr>
            <a:spLocks noGrp="1"/>
          </p:cNvSpPr>
          <p:nvPr>
            <p:ph type="sldNum" sz="quarter" idx="10"/>
          </p:nvPr>
        </p:nvSpPr>
        <p:spPr/>
        <p:txBody>
          <a:bodyPr/>
          <a:lstStyle/>
          <a:p>
            <a:fld id="{C573A88F-1AE4-4A2F-909C-33D9BCB26AB5}" type="slidenum">
              <a:rPr lang="ro-MO" smtClean="0"/>
              <a:t>9</a:t>
            </a:fld>
            <a:endParaRPr lang="ro-MO"/>
          </a:p>
        </p:txBody>
      </p:sp>
    </p:spTree>
    <p:extLst>
      <p:ext uri="{BB962C8B-B14F-4D97-AF65-F5344CB8AC3E}">
        <p14:creationId xmlns:p14="http://schemas.microsoft.com/office/powerpoint/2010/main" val="9352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286000" y="514350"/>
            <a:ext cx="4572000" cy="2571750"/>
          </a:xfrm>
        </p:spPr>
      </p:sp>
      <p:sp>
        <p:nvSpPr>
          <p:cNvPr id="3" name="Заметки 2"/>
          <p:cNvSpPr>
            <a:spLocks noGrp="1"/>
          </p:cNvSpPr>
          <p:nvPr>
            <p:ph type="body" idx="1"/>
          </p:nvPr>
        </p:nvSpPr>
        <p:spPr/>
        <p:txBody>
          <a:bodyPr/>
          <a:lstStyle/>
          <a:p>
            <a:pPr algn="just">
              <a:buFont typeface="Wingdings" pitchFamily="2" charset="2"/>
              <a:buChar char="Ø"/>
            </a:pPr>
            <a:r>
              <a:rPr lang="ro-MO" sz="1200" u="sng" dirty="0">
                <a:latin typeface="Times New Roman" pitchFamily="18" charset="0"/>
                <a:cs typeface="Times New Roman" pitchFamily="18" charset="0"/>
              </a:rPr>
              <a:t>Identificarea reactiilor adverse: Personalul medical trebuie sa fie capabil sa identifice si sa recunoasca reactiile adverse care pot aparea in timpul tratamentului pacientului.</a:t>
            </a:r>
          </a:p>
          <a:p>
            <a:pPr algn="just">
              <a:buFont typeface="Wingdings" pitchFamily="2" charset="2"/>
              <a:buChar char="Ø"/>
            </a:pPr>
            <a:r>
              <a:rPr lang="ro-MO" sz="1200" dirty="0">
                <a:solidFill>
                  <a:srgbClr val="002060"/>
                </a:solidFill>
                <a:latin typeface="Times New Roman" pitchFamily="18" charset="0"/>
                <a:cs typeface="Times New Roman" pitchFamily="18" charset="0"/>
              </a:rPr>
              <a:t>Colectarea informatiilor: Personalul medical trebuie sa colecteze informatii relevante despre reactiile adverse, inclusiv simptomele pacientului, momentul aparitiei lor si eventualele factori care le-ar fi putut declansa.</a:t>
            </a:r>
          </a:p>
          <a:p>
            <a:pPr algn="just">
              <a:buFont typeface="Wingdings" pitchFamily="2" charset="2"/>
              <a:buChar char="Ø"/>
            </a:pPr>
            <a:r>
              <a:rPr lang="ro-MO" sz="1200" u="sng" dirty="0">
                <a:latin typeface="Times New Roman" pitchFamily="18" charset="0"/>
                <a:cs typeface="Times New Roman" pitchFamily="18" charset="0"/>
              </a:rPr>
              <a:t>Documentarea reactiilor adverse: Reactiile adverse trebuie documentate intr-un format standardizat, care contine informatii precum numele pacientului, varsta, sexul, medicatia administrata, simptomele aparute si orice alte informatii relevante.</a:t>
            </a:r>
          </a:p>
          <a:p>
            <a:pPr algn="just">
              <a:buFont typeface="Wingdings" pitchFamily="2" charset="2"/>
              <a:buChar char="Ø"/>
            </a:pPr>
            <a:r>
              <a:rPr lang="ro-MO" sz="1200" dirty="0">
                <a:solidFill>
                  <a:srgbClr val="002060"/>
                </a:solidFill>
                <a:latin typeface="Times New Roman" pitchFamily="18" charset="0"/>
                <a:cs typeface="Times New Roman" pitchFamily="18" charset="0"/>
              </a:rPr>
              <a:t>Evaluarea reactiilor adverse: Personalul medical trebuie sa evalueze gravitatea reactiilor adverse si sa stabileasca daca exista vreun factor care ar putea contribui la aparitia lor.</a:t>
            </a:r>
          </a:p>
          <a:p>
            <a:pPr algn="just">
              <a:buFont typeface="Wingdings" pitchFamily="2" charset="2"/>
              <a:buChar char="Ø"/>
            </a:pPr>
            <a:r>
              <a:rPr lang="ro-MO" sz="1200" u="sng" dirty="0">
                <a:latin typeface="Times New Roman" pitchFamily="18" charset="0"/>
                <a:cs typeface="Times New Roman" pitchFamily="18" charset="0"/>
              </a:rPr>
              <a:t>Raportarea reactiilor adverse: Reactiile adverse trebuie raportate autoritatilor competente conform legislatiei in vigoare. Aceste rapoarte trebuie sa contina toate informatiile relevante despre reactiile adverse si sa fie transmise cat mai rapid posibil.</a:t>
            </a:r>
          </a:p>
          <a:p>
            <a:pPr algn="just">
              <a:buFont typeface="Wingdings" pitchFamily="2" charset="2"/>
              <a:buChar char="Ø"/>
            </a:pPr>
            <a:r>
              <a:rPr lang="ro-MO" sz="1200" dirty="0">
                <a:solidFill>
                  <a:srgbClr val="002060"/>
                </a:solidFill>
                <a:latin typeface="Times New Roman" pitchFamily="18" charset="0"/>
                <a:cs typeface="Times New Roman" pitchFamily="18" charset="0"/>
              </a:rPr>
              <a:t>Monitorizarea reactiilor adverse: Personalul medical trebuie sa monitorizeze reactiile adverse raportate si sa fie atent la orice noi reactii adverse care pot aparea la pacienti.</a:t>
            </a:r>
          </a:p>
          <a:p>
            <a:pPr algn="just">
              <a:buFont typeface="Wingdings" pitchFamily="2" charset="2"/>
              <a:buChar char="Ø"/>
            </a:pPr>
            <a:r>
              <a:rPr lang="ro-MO" sz="1200" u="sng" dirty="0">
                <a:latin typeface="Times New Roman" pitchFamily="18" charset="0"/>
                <a:cs typeface="Times New Roman" pitchFamily="18" charset="0"/>
              </a:rPr>
              <a:t>Implementarea masurilor de prevenire: Pe baza informatiilor colectate, personalul medical trebuie sa implementeze masuri de prevenire a reactiilor adverse in viitor si sa ofere pacientilor informatii pentru a evita astfel de situatii.</a:t>
            </a:r>
          </a:p>
          <a:p>
            <a:pPr algn="just">
              <a:buFont typeface="Wingdings" pitchFamily="2" charset="2"/>
              <a:buChar char="Ø"/>
            </a:pPr>
            <a:r>
              <a:rPr lang="ro-MO" sz="1200" dirty="0">
                <a:solidFill>
                  <a:srgbClr val="002060"/>
                </a:solidFill>
                <a:latin typeface="Times New Roman" pitchFamily="18" charset="0"/>
                <a:cs typeface="Times New Roman" pitchFamily="18" charset="0"/>
              </a:rPr>
              <a:t>Comunicarea cu pacientul: Personalul medical trebuie sa comunice transparent cu pacientul despre reactiile adverse raportate si sa ofere suport si indrumare suplimentara pentru a gestiona aceste situatii in mod adecvat.</a:t>
            </a:r>
          </a:p>
          <a:p>
            <a:endParaRPr lang="ru-RU" dirty="0"/>
          </a:p>
        </p:txBody>
      </p:sp>
      <p:sp>
        <p:nvSpPr>
          <p:cNvPr id="4" name="Номер слайда 3"/>
          <p:cNvSpPr>
            <a:spLocks noGrp="1"/>
          </p:cNvSpPr>
          <p:nvPr>
            <p:ph type="sldNum" sz="quarter" idx="5"/>
          </p:nvPr>
        </p:nvSpPr>
        <p:spPr/>
        <p:txBody>
          <a:bodyPr/>
          <a:lstStyle/>
          <a:p>
            <a:fld id="{C573A88F-1AE4-4A2F-909C-33D9BCB26AB5}" type="slidenum">
              <a:rPr lang="ro-MO" smtClean="0"/>
              <a:t>18</a:t>
            </a:fld>
            <a:endParaRPr lang="ro-MO"/>
          </a:p>
        </p:txBody>
      </p:sp>
    </p:spTree>
    <p:extLst>
      <p:ext uri="{BB962C8B-B14F-4D97-AF65-F5344CB8AC3E}">
        <p14:creationId xmlns:p14="http://schemas.microsoft.com/office/powerpoint/2010/main" val="379515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A885DE1A-F2FD-496D-8496-E6B9CAD6841E}" type="datetimeFigureOut">
              <a:rPr lang="ro-MO" smtClean="0"/>
              <a:t>17.04.2024</a:t>
            </a:fld>
            <a:endParaRPr lang="ro-MO"/>
          </a:p>
        </p:txBody>
      </p:sp>
      <p:sp>
        <p:nvSpPr>
          <p:cNvPr id="5" name="Footer Placeholder 4"/>
          <p:cNvSpPr>
            <a:spLocks noGrp="1"/>
          </p:cNvSpPr>
          <p:nvPr>
            <p:ph type="ftr" sz="quarter" idx="11"/>
          </p:nvPr>
        </p:nvSpPr>
        <p:spPr/>
        <p:txBody>
          <a:bodyPr/>
          <a:lstStyle/>
          <a:p>
            <a:endParaRPr lang="ro-MO"/>
          </a:p>
        </p:txBody>
      </p:sp>
      <p:sp>
        <p:nvSpPr>
          <p:cNvPr id="9" name="Rectangle 8"/>
          <p:cNvSpPr/>
          <p:nvPr/>
        </p:nvSpPr>
        <p:spPr>
          <a:xfrm>
            <a:off x="460589"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10096873"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10283620"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593980" y="3055623"/>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382436" y="4625268"/>
            <a:ext cx="1016000" cy="457200"/>
          </a:xfrm>
        </p:spPr>
        <p:txBody>
          <a:bodyPr/>
          <a:lstStyle>
            <a:lvl1pPr algn="ctr">
              <a:defRPr sz="2800">
                <a:solidFill>
                  <a:schemeClr val="accent1">
                    <a:lumMod val="50000"/>
                  </a:schemeClr>
                </a:solidFill>
              </a:defRPr>
            </a:lvl1pPr>
          </a:lstStyle>
          <a:p>
            <a:fld id="{B474C8A6-3722-4886-A245-E2F2095A41B1}" type="slidenum">
              <a:rPr lang="ro-MO" smtClean="0"/>
              <a:t>‹#›</a:t>
            </a:fld>
            <a:endParaRPr lang="ro-MO"/>
          </a:p>
        </p:txBody>
      </p:sp>
      <p:sp>
        <p:nvSpPr>
          <p:cNvPr id="11" name="Rectangle 10"/>
          <p:cNvSpPr/>
          <p:nvPr/>
        </p:nvSpPr>
        <p:spPr>
          <a:xfrm>
            <a:off x="722434" y="4559280"/>
            <a:ext cx="9006889"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06273" y="3227037"/>
            <a:ext cx="88392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885DE1A-F2FD-496D-8496-E6B9CAD6841E}" type="datetimeFigureOut">
              <a:rPr lang="ro-MO" smtClean="0"/>
              <a:t>17.04.2024</a:t>
            </a:fld>
            <a:endParaRPr lang="ro-MO"/>
          </a:p>
        </p:txBody>
      </p:sp>
      <p:sp>
        <p:nvSpPr>
          <p:cNvPr id="5" name="Footer Placeholder 4"/>
          <p:cNvSpPr>
            <a:spLocks noGrp="1"/>
          </p:cNvSpPr>
          <p:nvPr>
            <p:ph type="ftr" sz="quarter" idx="11"/>
          </p:nvPr>
        </p:nvSpPr>
        <p:spPr/>
        <p:txBody>
          <a:bodyPr/>
          <a:lstStyle/>
          <a:p>
            <a:endParaRPr lang="ro-MO"/>
          </a:p>
        </p:txBody>
      </p:sp>
      <p:sp>
        <p:nvSpPr>
          <p:cNvPr id="6" name="Slide Number Placeholder 5"/>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148937"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9273634" y="351413"/>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9398103" y="395431"/>
            <a:ext cx="1980708"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09600" y="381003"/>
            <a:ext cx="82296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885DE1A-F2FD-496D-8496-E6B9CAD6841E}" type="datetimeFigureOut">
              <a:rPr lang="ro-MO" smtClean="0"/>
              <a:t>17.04.2024</a:t>
            </a:fld>
            <a:endParaRPr lang="ro-MO"/>
          </a:p>
        </p:txBody>
      </p:sp>
      <p:sp>
        <p:nvSpPr>
          <p:cNvPr id="5" name="Footer Placeholder 4"/>
          <p:cNvSpPr>
            <a:spLocks noGrp="1"/>
          </p:cNvSpPr>
          <p:nvPr>
            <p:ph type="ftr" sz="quarter" idx="11"/>
          </p:nvPr>
        </p:nvSpPr>
        <p:spPr/>
        <p:txBody>
          <a:bodyPr/>
          <a:lstStyle/>
          <a:p>
            <a:endParaRPr lang="ro-MO"/>
          </a:p>
        </p:txBody>
      </p:sp>
      <p:sp>
        <p:nvSpPr>
          <p:cNvPr id="6" name="Slide Number Placeholder 5"/>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885DE1A-F2FD-496D-8496-E6B9CAD6841E}" type="datetimeFigureOut">
              <a:rPr lang="ro-MO" smtClean="0"/>
              <a:t>17.04.2024</a:t>
            </a:fld>
            <a:endParaRPr lang="ro-MO"/>
          </a:p>
        </p:txBody>
      </p:sp>
      <p:sp>
        <p:nvSpPr>
          <p:cNvPr id="5" name="Footer Placeholder 4"/>
          <p:cNvSpPr>
            <a:spLocks noGrp="1"/>
          </p:cNvSpPr>
          <p:nvPr>
            <p:ph type="ftr" sz="quarter" idx="11"/>
          </p:nvPr>
        </p:nvSpPr>
        <p:spPr/>
        <p:txBody>
          <a:bodyPr/>
          <a:lstStyle/>
          <a:p>
            <a:endParaRPr lang="ro-MO"/>
          </a:p>
        </p:txBody>
      </p:sp>
      <p:sp>
        <p:nvSpPr>
          <p:cNvPr id="6" name="Slide Number Placeholder 5"/>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A885DE1A-F2FD-496D-8496-E6B9CAD6841E}" type="datetimeFigureOut">
              <a:rPr lang="ro-MO" smtClean="0"/>
              <a:t>17.04.2024</a:t>
            </a:fld>
            <a:endParaRPr lang="ro-MO"/>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a:xfrm>
            <a:off x="756875" y="3048001"/>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p:txBody>
          <a:bodyPr/>
          <a:lstStyle/>
          <a:p>
            <a:endParaRPr lang="ro-MO"/>
          </a:p>
        </p:txBody>
      </p:sp>
      <p:sp>
        <p:nvSpPr>
          <p:cNvPr id="6" name="Slide Number Placeholder 5"/>
          <p:cNvSpPr>
            <a:spLocks noGrp="1"/>
          </p:cNvSpPr>
          <p:nvPr>
            <p:ph type="sldNum" sz="quarter" idx="12"/>
          </p:nvPr>
        </p:nvSpPr>
        <p:spPr/>
        <p:txBody>
          <a:bodyPr/>
          <a:lstStyle/>
          <a:p>
            <a:fld id="{B474C8A6-3722-4886-A245-E2F2095A41B1}" type="slidenum">
              <a:rPr lang="ro-MO" smtClean="0"/>
              <a:t>‹#›</a:t>
            </a:fld>
            <a:endParaRPr lang="ro-MO"/>
          </a:p>
        </p:txBody>
      </p:sp>
      <p:sp>
        <p:nvSpPr>
          <p:cNvPr id="2" name="Title 1"/>
          <p:cNvSpPr>
            <a:spLocks noGrp="1"/>
          </p:cNvSpPr>
          <p:nvPr>
            <p:ph type="title"/>
          </p:nvPr>
        </p:nvSpPr>
        <p:spPr>
          <a:xfrm>
            <a:off x="981941" y="3200403"/>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900661" y="4541524"/>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981941" y="4607514"/>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901016"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6"/>
            <a:ext cx="11014229"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885DE1A-F2FD-496D-8496-E6B9CAD6841E}" type="datetimeFigureOut">
              <a:rPr lang="ro-MO" smtClean="0"/>
              <a:t>17.04.2024</a:t>
            </a:fld>
            <a:endParaRPr lang="ro-MO"/>
          </a:p>
        </p:txBody>
      </p:sp>
      <p:sp>
        <p:nvSpPr>
          <p:cNvPr id="6" name="Footer Placeholder 5"/>
          <p:cNvSpPr>
            <a:spLocks noGrp="1"/>
          </p:cNvSpPr>
          <p:nvPr>
            <p:ph type="ftr" sz="quarter" idx="11"/>
          </p:nvPr>
        </p:nvSpPr>
        <p:spPr/>
        <p:txBody>
          <a:bodyPr/>
          <a:lstStyle/>
          <a:p>
            <a:endParaRPr lang="ro-MO"/>
          </a:p>
        </p:txBody>
      </p:sp>
      <p:sp>
        <p:nvSpPr>
          <p:cNvPr id="7" name="Slide Number Placeholder 6"/>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6"/>
            <a:ext cx="11014229"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568175"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68175"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3373"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373"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885DE1A-F2FD-496D-8496-E6B9CAD6841E}" type="datetimeFigureOut">
              <a:rPr lang="ro-MO" smtClean="0"/>
              <a:t>17.04.2024</a:t>
            </a:fld>
            <a:endParaRPr lang="ro-MO"/>
          </a:p>
        </p:txBody>
      </p:sp>
      <p:sp>
        <p:nvSpPr>
          <p:cNvPr id="8" name="Footer Placeholder 7"/>
          <p:cNvSpPr>
            <a:spLocks noGrp="1"/>
          </p:cNvSpPr>
          <p:nvPr>
            <p:ph type="ftr" sz="quarter" idx="11"/>
          </p:nvPr>
        </p:nvSpPr>
        <p:spPr/>
        <p:txBody>
          <a:bodyPr/>
          <a:lstStyle/>
          <a:p>
            <a:endParaRPr lang="ro-MO"/>
          </a:p>
        </p:txBody>
      </p:sp>
      <p:sp>
        <p:nvSpPr>
          <p:cNvPr id="9" name="Slide Number Placeholder 8"/>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A885DE1A-F2FD-496D-8496-E6B9CAD6841E}" type="datetimeFigureOut">
              <a:rPr lang="ro-MO" smtClean="0"/>
              <a:t>17.04.2024</a:t>
            </a:fld>
            <a:endParaRPr lang="ro-MO"/>
          </a:p>
        </p:txBody>
      </p:sp>
      <p:sp>
        <p:nvSpPr>
          <p:cNvPr id="4" name="Footer Placeholder 3"/>
          <p:cNvSpPr>
            <a:spLocks noGrp="1"/>
          </p:cNvSpPr>
          <p:nvPr>
            <p:ph type="ftr" sz="quarter" idx="11"/>
          </p:nvPr>
        </p:nvSpPr>
        <p:spPr/>
        <p:txBody>
          <a:bodyPr/>
          <a:lstStyle/>
          <a:p>
            <a:endParaRPr lang="ro-MO"/>
          </a:p>
        </p:txBody>
      </p:sp>
      <p:sp>
        <p:nvSpPr>
          <p:cNvPr id="5" name="Slide Number Placeholder 4"/>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A885DE1A-F2FD-496D-8496-E6B9CAD6841E}" type="datetimeFigureOut">
              <a:rPr lang="ro-MO" smtClean="0"/>
              <a:t>17.04.2024</a:t>
            </a:fld>
            <a:endParaRPr lang="ro-MO"/>
          </a:p>
        </p:txBody>
      </p:sp>
      <p:sp>
        <p:nvSpPr>
          <p:cNvPr id="3" name="Footer Placeholder 2"/>
          <p:cNvSpPr>
            <a:spLocks noGrp="1"/>
          </p:cNvSpPr>
          <p:nvPr>
            <p:ph type="ftr" sz="quarter" idx="11"/>
          </p:nvPr>
        </p:nvSpPr>
        <p:spPr/>
        <p:txBody>
          <a:bodyPr/>
          <a:lstStyle/>
          <a:p>
            <a:endParaRPr lang="ro-MO"/>
          </a:p>
        </p:txBody>
      </p:sp>
      <p:sp>
        <p:nvSpPr>
          <p:cNvPr id="4" name="Slide Number Placeholder 3"/>
          <p:cNvSpPr>
            <a:spLocks noGrp="1"/>
          </p:cNvSpPr>
          <p:nvPr>
            <p:ph type="sldNum" sz="quarter" idx="12"/>
          </p:nvPr>
        </p:nvSpPr>
        <p:spPr/>
        <p:txBody>
          <a:bodyPr/>
          <a:lstStyle/>
          <a:p>
            <a:fld id="{B474C8A6-3722-4886-A245-E2F2095A41B1}" type="slidenum">
              <a:rPr lang="ro-MO" smtClean="0"/>
              <a:t>‹#›</a:t>
            </a:fld>
            <a:endParaRPr lang="ro-M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5181600" y="685801"/>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885DE1A-F2FD-496D-8496-E6B9CAD6841E}" type="datetimeFigureOut">
              <a:rPr lang="ro-MO" smtClean="0"/>
              <a:t>17.04.2024</a:t>
            </a:fld>
            <a:endParaRPr lang="ro-MO"/>
          </a:p>
        </p:txBody>
      </p:sp>
      <p:sp>
        <p:nvSpPr>
          <p:cNvPr id="6" name="Footer Placeholder 5"/>
          <p:cNvSpPr>
            <a:spLocks noGrp="1"/>
          </p:cNvSpPr>
          <p:nvPr>
            <p:ph type="ftr" sz="quarter" idx="11"/>
          </p:nvPr>
        </p:nvSpPr>
        <p:spPr/>
        <p:txBody>
          <a:bodyPr/>
          <a:lstStyle/>
          <a:p>
            <a:endParaRPr lang="ro-MO"/>
          </a:p>
        </p:txBody>
      </p:sp>
      <p:sp>
        <p:nvSpPr>
          <p:cNvPr id="7" name="Slide Number Placeholder 6"/>
          <p:cNvSpPr>
            <a:spLocks noGrp="1"/>
          </p:cNvSpPr>
          <p:nvPr>
            <p:ph type="sldNum" sz="quarter" idx="12"/>
          </p:nvPr>
        </p:nvSpPr>
        <p:spPr/>
        <p:txBody>
          <a:bodyPr/>
          <a:lstStyle/>
          <a:p>
            <a:fld id="{B474C8A6-3722-4886-A245-E2F2095A41B1}" type="slidenum">
              <a:rPr lang="ro-MO" smtClean="0"/>
              <a:t>‹#›</a:t>
            </a:fld>
            <a:endParaRPr lang="ro-MO"/>
          </a:p>
        </p:txBody>
      </p:sp>
      <p:sp>
        <p:nvSpPr>
          <p:cNvPr id="8" name="Rectangle 7"/>
          <p:cNvSpPr/>
          <p:nvPr/>
        </p:nvSpPr>
        <p:spPr>
          <a:xfrm>
            <a:off x="746717" y="1505712"/>
            <a:ext cx="3622089"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902258" y="1642473"/>
            <a:ext cx="3311007"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p:nvPr>
        </p:nvSpPr>
        <p:spPr>
          <a:xfrm>
            <a:off x="1025335" y="2971800"/>
            <a:ext cx="3064847"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1025335" y="1734313"/>
            <a:ext cx="3064847"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Picture Placeholder 2"/>
          <p:cNvSpPr>
            <a:spLocks noGrp="1"/>
          </p:cNvSpPr>
          <p:nvPr>
            <p:ph type="pic" idx="1"/>
          </p:nvPr>
        </p:nvSpPr>
        <p:spPr>
          <a:xfrm>
            <a:off x="914400" y="621439"/>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5" name="Date Placeholder 4"/>
          <p:cNvSpPr>
            <a:spLocks noGrp="1"/>
          </p:cNvSpPr>
          <p:nvPr>
            <p:ph type="dt" sz="half" idx="10"/>
          </p:nvPr>
        </p:nvSpPr>
        <p:spPr/>
        <p:txBody>
          <a:bodyPr/>
          <a:lstStyle/>
          <a:p>
            <a:fld id="{A885DE1A-F2FD-496D-8496-E6B9CAD6841E}" type="datetimeFigureOut">
              <a:rPr lang="ro-MO" smtClean="0"/>
              <a:t>17.04.2024</a:t>
            </a:fld>
            <a:endParaRPr lang="ro-MO"/>
          </a:p>
        </p:txBody>
      </p:sp>
      <p:sp>
        <p:nvSpPr>
          <p:cNvPr id="7" name="Slide Number Placeholder 6"/>
          <p:cNvSpPr>
            <a:spLocks noGrp="1"/>
          </p:cNvSpPr>
          <p:nvPr>
            <p:ph type="sldNum" sz="quarter" idx="12"/>
          </p:nvPr>
        </p:nvSpPr>
        <p:spPr/>
        <p:txBody>
          <a:bodyPr/>
          <a:lstStyle/>
          <a:p>
            <a:fld id="{B474C8A6-3722-4886-A245-E2F2095A41B1}" type="slidenum">
              <a:rPr lang="ro-MO" smtClean="0"/>
              <a:t>‹#›</a:t>
            </a:fld>
            <a:endParaRPr lang="ro-MO"/>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1016001" y="5029201"/>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p:txBody>
          <a:bodyPr/>
          <a:lstStyle/>
          <a:p>
            <a:endParaRPr lang="ro-MO"/>
          </a:p>
        </p:txBody>
      </p:sp>
      <p:sp>
        <p:nvSpPr>
          <p:cNvPr id="13" name="Rectangle 12"/>
          <p:cNvSpPr/>
          <p:nvPr/>
        </p:nvSpPr>
        <p:spPr>
          <a:xfrm>
            <a:off x="1219201" y="5638800"/>
            <a:ext cx="9771353"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1219201" y="5105404"/>
            <a:ext cx="9771353"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09600" y="1752603"/>
            <a:ext cx="109728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2"/>
                </a:solidFill>
              </a:defRPr>
            </a:lvl1pPr>
          </a:lstStyle>
          <a:p>
            <a:fld id="{A885DE1A-F2FD-496D-8496-E6B9CAD6841E}" type="datetimeFigureOut">
              <a:rPr lang="ro-MO" smtClean="0"/>
              <a:t>17.04.2024</a:t>
            </a:fld>
            <a:endParaRPr lang="ro-MO"/>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ro-MO"/>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2"/>
                </a:solidFill>
              </a:defRPr>
            </a:lvl1pPr>
          </a:lstStyle>
          <a:p>
            <a:fld id="{B474C8A6-3722-4886-A245-E2F2095A41B1}" type="slidenum">
              <a:rPr lang="ro-MO" smtClean="0"/>
              <a:t>‹#›</a:t>
            </a:fld>
            <a:endParaRPr lang="ro-MO"/>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497151" y="372866"/>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568171" y="408376"/>
            <a:ext cx="11014229"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19337" y="476250"/>
            <a:ext cx="12072664" cy="1584325"/>
          </a:xfrm>
        </p:spPr>
        <p:txBody>
          <a:bodyPr>
            <a:normAutofit fontScale="90000"/>
          </a:bodyPr>
          <a:lstStyle/>
          <a:p>
            <a:r>
              <a:rPr lang="en-US" sz="4800" u="sng" dirty="0">
                <a:effectLst>
                  <a:outerShdw blurRad="38100" dist="38100" dir="2700000" algn="tl">
                    <a:srgbClr val="000000">
                      <a:alpha val="43137"/>
                    </a:srgbClr>
                  </a:outerShdw>
                </a:effectLst>
              </a:rPr>
              <a:t/>
            </a:r>
            <a:br>
              <a:rPr lang="en-US" sz="4800" u="sng" dirty="0">
                <a:effectLst>
                  <a:outerShdw blurRad="38100" dist="38100" dir="2700000" algn="tl">
                    <a:srgbClr val="000000">
                      <a:alpha val="43137"/>
                    </a:srgbClr>
                  </a:outerShdw>
                </a:effectLst>
              </a:rPr>
            </a:br>
            <a:r>
              <a:rPr lang="en-US" sz="4800" b="1" u="sng" dirty="0" err="1">
                <a:latin typeface="Book Antiqua" pitchFamily="18" charset="0"/>
              </a:rPr>
              <a:t>Hemovigilen</a:t>
            </a:r>
            <a:r>
              <a:rPr lang="ro-MO" sz="4800" b="1" u="sng" dirty="0">
                <a:latin typeface="Book Antiqua" pitchFamily="18" charset="0"/>
              </a:rPr>
              <a:t>ț</a:t>
            </a:r>
            <a:r>
              <a:rPr lang="en-US" sz="4800" b="1" u="sng" dirty="0">
                <a:latin typeface="Book Antiqua" pitchFamily="18" charset="0"/>
              </a:rPr>
              <a:t>a</a:t>
            </a:r>
            <a:r>
              <a:rPr lang="ro-MO" sz="4800" b="1" u="sng" dirty="0">
                <a:latin typeface="Book Antiqua" pitchFamily="18" charset="0"/>
              </a:rPr>
              <a:t/>
            </a:r>
            <a:br>
              <a:rPr lang="ro-MO" sz="4800" b="1" u="sng" dirty="0">
                <a:latin typeface="Book Antiqua" pitchFamily="18" charset="0"/>
              </a:rPr>
            </a:br>
            <a:endParaRPr lang="ro-MO" sz="4800" b="1" u="sng" dirty="0">
              <a:latin typeface="Book Antiqua" pitchFamily="18" charset="0"/>
            </a:endParaRPr>
          </a:p>
        </p:txBody>
      </p:sp>
      <p:sp>
        <p:nvSpPr>
          <p:cNvPr id="3" name="Подзаголовок 2"/>
          <p:cNvSpPr>
            <a:spLocks noGrp="1"/>
          </p:cNvSpPr>
          <p:nvPr>
            <p:ph type="subTitle" idx="4294967295"/>
          </p:nvPr>
        </p:nvSpPr>
        <p:spPr>
          <a:xfrm>
            <a:off x="1847528" y="5300663"/>
            <a:ext cx="8856984" cy="1223962"/>
          </a:xfrm>
        </p:spPr>
        <p:txBody>
          <a:bodyPr>
            <a:normAutofit/>
          </a:bodyPr>
          <a:lstStyle/>
          <a:p>
            <a:pPr marL="114300" indent="0" algn="ctr">
              <a:buNone/>
            </a:pPr>
            <a:r>
              <a:rPr lang="en-US" sz="1600" b="1" cap="none" dirty="0" err="1">
                <a:solidFill>
                  <a:schemeClr val="tx1">
                    <a:lumMod val="95000"/>
                    <a:lumOff val="5000"/>
                  </a:schemeClr>
                </a:solidFill>
                <a:latin typeface="Calibri" pitchFamily="34" charset="0"/>
                <a:cs typeface="Times New Roman" pitchFamily="18" charset="0"/>
              </a:rPr>
              <a:t>Efectuat</a:t>
            </a:r>
            <a:r>
              <a:rPr lang="en-US" sz="1600" b="1" cap="none" dirty="0">
                <a:solidFill>
                  <a:schemeClr val="tx1">
                    <a:lumMod val="95000"/>
                    <a:lumOff val="5000"/>
                  </a:schemeClr>
                </a:solidFill>
                <a:latin typeface="Calibri" pitchFamily="34" charset="0"/>
                <a:cs typeface="Times New Roman" pitchFamily="18" charset="0"/>
              </a:rPr>
              <a:t>: </a:t>
            </a:r>
            <a:r>
              <a:rPr lang="en-US" sz="1600" b="1" cap="none" dirty="0" err="1">
                <a:solidFill>
                  <a:schemeClr val="tx1">
                    <a:lumMod val="95000"/>
                    <a:lumOff val="5000"/>
                  </a:schemeClr>
                </a:solidFill>
                <a:latin typeface="Calibri" pitchFamily="34" charset="0"/>
                <a:cs typeface="Times New Roman" pitchFamily="18" charset="0"/>
              </a:rPr>
              <a:t>Chivriga</a:t>
            </a:r>
            <a:r>
              <a:rPr lang="en-US" sz="1600" b="1" cap="none" dirty="0">
                <a:solidFill>
                  <a:schemeClr val="tx1">
                    <a:lumMod val="95000"/>
                    <a:lumOff val="5000"/>
                  </a:schemeClr>
                </a:solidFill>
                <a:latin typeface="Calibri" pitchFamily="34" charset="0"/>
                <a:cs typeface="Times New Roman" pitchFamily="18" charset="0"/>
              </a:rPr>
              <a:t> Anastasia</a:t>
            </a:r>
          </a:p>
          <a:p>
            <a:pPr marL="114300" indent="0" algn="ctr">
              <a:buNone/>
            </a:pPr>
            <a:r>
              <a:rPr lang="en-US" sz="1600" b="1" cap="none" dirty="0" err="1" smtClean="0">
                <a:solidFill>
                  <a:schemeClr val="tx1">
                    <a:lumMod val="95000"/>
                    <a:lumOff val="5000"/>
                  </a:schemeClr>
                </a:solidFill>
                <a:latin typeface="Calibri" pitchFamily="34" charset="0"/>
                <a:cs typeface="Times New Roman" pitchFamily="18" charset="0"/>
              </a:rPr>
              <a:t>Asistent</a:t>
            </a:r>
            <a:r>
              <a:rPr lang="ro-MO" sz="1600" b="1" cap="none" dirty="0" smtClean="0">
                <a:solidFill>
                  <a:schemeClr val="tx1">
                    <a:lumMod val="95000"/>
                    <a:lumOff val="5000"/>
                  </a:schemeClr>
                </a:solidFill>
                <a:latin typeface="Calibri" pitchFamily="34" charset="0"/>
                <a:cs typeface="Times New Roman" pitchFamily="18" charset="0"/>
              </a:rPr>
              <a:t>ă</a:t>
            </a:r>
            <a:r>
              <a:rPr lang="en-US" sz="1600" b="1" cap="none" dirty="0" smtClean="0">
                <a:solidFill>
                  <a:schemeClr val="tx1">
                    <a:lumMod val="95000"/>
                    <a:lumOff val="5000"/>
                  </a:schemeClr>
                </a:solidFill>
                <a:latin typeface="Calibri" pitchFamily="34" charset="0"/>
                <a:cs typeface="Times New Roman" pitchFamily="18" charset="0"/>
              </a:rPr>
              <a:t> Medical</a:t>
            </a:r>
            <a:r>
              <a:rPr lang="ro-MO" sz="1600" b="1" cap="none" dirty="0" smtClean="0">
                <a:solidFill>
                  <a:schemeClr val="tx1">
                    <a:lumMod val="95000"/>
                    <a:lumOff val="5000"/>
                  </a:schemeClr>
                </a:solidFill>
                <a:latin typeface="Calibri" pitchFamily="34" charset="0"/>
                <a:cs typeface="Times New Roman" pitchFamily="18" charset="0"/>
              </a:rPr>
              <a:t>ă</a:t>
            </a:r>
            <a:r>
              <a:rPr lang="en-US" sz="1600" b="1" cap="none" dirty="0" smtClean="0">
                <a:solidFill>
                  <a:schemeClr val="tx1">
                    <a:lumMod val="95000"/>
                    <a:lumOff val="5000"/>
                  </a:schemeClr>
                </a:solidFill>
                <a:latin typeface="Calibri" pitchFamily="34" charset="0"/>
                <a:cs typeface="Times New Roman" pitchFamily="18" charset="0"/>
              </a:rPr>
              <a:t> </a:t>
            </a:r>
            <a:r>
              <a:rPr lang="en-US" sz="1600" b="1" cap="none" dirty="0" err="1" smtClean="0">
                <a:solidFill>
                  <a:schemeClr val="tx1">
                    <a:lumMod val="95000"/>
                    <a:lumOff val="5000"/>
                  </a:schemeClr>
                </a:solidFill>
                <a:latin typeface="Calibri" pitchFamily="34" charset="0"/>
                <a:cs typeface="Times New Roman" pitchFamily="18" charset="0"/>
              </a:rPr>
              <a:t>Superioar</a:t>
            </a:r>
            <a:r>
              <a:rPr lang="ro-MO" sz="1600" b="1" cap="none" dirty="0" smtClean="0">
                <a:solidFill>
                  <a:schemeClr val="tx1">
                    <a:lumMod val="95000"/>
                    <a:lumOff val="5000"/>
                  </a:schemeClr>
                </a:solidFill>
                <a:latin typeface="Calibri" pitchFamily="34" charset="0"/>
                <a:cs typeface="Times New Roman" pitchFamily="18" charset="0"/>
              </a:rPr>
              <a:t>ă</a:t>
            </a:r>
            <a:endParaRPr lang="en-US" sz="1600" b="1" cap="none" dirty="0">
              <a:solidFill>
                <a:schemeClr val="tx1">
                  <a:lumMod val="95000"/>
                  <a:lumOff val="5000"/>
                </a:schemeClr>
              </a:solidFill>
              <a:latin typeface="Calibri" pitchFamily="34" charset="0"/>
              <a:cs typeface="Times New Roman" pitchFamily="18" charset="0"/>
            </a:endParaRPr>
          </a:p>
          <a:p>
            <a:pPr marL="114300" indent="0" algn="ctr">
              <a:buNone/>
            </a:pPr>
            <a:r>
              <a:rPr lang="en-US" sz="1600" b="1" cap="none" dirty="0">
                <a:solidFill>
                  <a:schemeClr val="tx1">
                    <a:lumMod val="95000"/>
                    <a:lumOff val="5000"/>
                  </a:schemeClr>
                </a:solidFill>
                <a:latin typeface="Calibri" pitchFamily="34" charset="0"/>
                <a:cs typeface="Times New Roman" pitchFamily="18" charset="0"/>
              </a:rPr>
              <a:t>Sec</a:t>
            </a:r>
            <a:r>
              <a:rPr lang="ro-MO" sz="1600" b="1" cap="none" dirty="0">
                <a:solidFill>
                  <a:schemeClr val="tx1">
                    <a:lumMod val="95000"/>
                    <a:lumOff val="5000"/>
                  </a:schemeClr>
                </a:solidFill>
                <a:latin typeface="Calibri" pitchFamily="34" charset="0"/>
                <a:cs typeface="Times New Roman" pitchFamily="18" charset="0"/>
              </a:rPr>
              <a:t>ț</a:t>
            </a:r>
            <a:r>
              <a:rPr lang="en-US" sz="1600" b="1" cap="none" dirty="0" err="1">
                <a:solidFill>
                  <a:schemeClr val="tx1">
                    <a:lumMod val="95000"/>
                    <a:lumOff val="5000"/>
                  </a:schemeClr>
                </a:solidFill>
                <a:latin typeface="Calibri" pitchFamily="34" charset="0"/>
                <a:cs typeface="Times New Roman" pitchFamily="18" charset="0"/>
              </a:rPr>
              <a:t>ia</a:t>
            </a:r>
            <a:r>
              <a:rPr lang="en-US" sz="1600" b="1" cap="none" dirty="0">
                <a:solidFill>
                  <a:schemeClr val="tx1">
                    <a:lumMod val="95000"/>
                    <a:lumOff val="5000"/>
                  </a:schemeClr>
                </a:solidFill>
                <a:latin typeface="Calibri" pitchFamily="34" charset="0"/>
                <a:cs typeface="Times New Roman" pitchFamily="18" charset="0"/>
              </a:rPr>
              <a:t> : </a:t>
            </a:r>
            <a:r>
              <a:rPr lang="en-US" sz="1600" b="1" cap="none" dirty="0" err="1">
                <a:solidFill>
                  <a:schemeClr val="tx1">
                    <a:lumMod val="95000"/>
                    <a:lumOff val="5000"/>
                  </a:schemeClr>
                </a:solidFill>
                <a:latin typeface="Calibri" pitchFamily="34" charset="0"/>
                <a:cs typeface="Times New Roman" pitchFamily="18" charset="0"/>
              </a:rPr>
              <a:t>Hemodializ</a:t>
            </a:r>
            <a:r>
              <a:rPr lang="ro-MO" sz="1600" b="1" cap="none" dirty="0">
                <a:solidFill>
                  <a:schemeClr val="tx1">
                    <a:lumMod val="95000"/>
                    <a:lumOff val="5000"/>
                  </a:schemeClr>
                </a:solidFill>
                <a:latin typeface="Calibri" pitchFamily="34" charset="0"/>
                <a:cs typeface="Times New Roman" pitchFamily="18" charset="0"/>
              </a:rPr>
              <a:t>ă</a:t>
            </a:r>
            <a:r>
              <a:rPr lang="en-US" sz="1600" b="1" cap="none" dirty="0">
                <a:solidFill>
                  <a:schemeClr val="tx1">
                    <a:lumMod val="95000"/>
                    <a:lumOff val="5000"/>
                  </a:schemeClr>
                </a:solidFill>
                <a:latin typeface="Calibri" pitchFamily="34" charset="0"/>
                <a:cs typeface="Times New Roman" pitchFamily="18" charset="0"/>
              </a:rPr>
              <a:t> </a:t>
            </a:r>
            <a:r>
              <a:rPr lang="ro-MO" sz="1600" b="1" cap="none" dirty="0">
                <a:solidFill>
                  <a:schemeClr val="tx1">
                    <a:lumMod val="95000"/>
                    <a:lumOff val="5000"/>
                  </a:schemeClr>
                </a:solidFill>
                <a:latin typeface="Calibri" pitchFamily="34" charset="0"/>
                <a:cs typeface="Times New Roman" pitchFamily="18" charset="0"/>
              </a:rPr>
              <a:t>ș</a:t>
            </a:r>
            <a:r>
              <a:rPr lang="en-US" sz="1600" b="1" cap="none" dirty="0" err="1">
                <a:solidFill>
                  <a:schemeClr val="tx1">
                    <a:lumMod val="95000"/>
                    <a:lumOff val="5000"/>
                  </a:schemeClr>
                </a:solidFill>
                <a:latin typeface="Calibri" pitchFamily="34" charset="0"/>
                <a:cs typeface="Times New Roman" pitchFamily="18" charset="0"/>
              </a:rPr>
              <a:t>i</a:t>
            </a:r>
            <a:r>
              <a:rPr lang="en-US" sz="1600" b="1" cap="none" dirty="0">
                <a:solidFill>
                  <a:schemeClr val="tx1">
                    <a:lumMod val="95000"/>
                    <a:lumOff val="5000"/>
                  </a:schemeClr>
                </a:solidFill>
                <a:latin typeface="Calibri" pitchFamily="34" charset="0"/>
                <a:cs typeface="Times New Roman" pitchFamily="18" charset="0"/>
              </a:rPr>
              <a:t> Transplant Renal </a:t>
            </a:r>
          </a:p>
          <a:p>
            <a:endParaRPr lang="ro-MO" sz="1600" b="1" dirty="0">
              <a:latin typeface="Calibri" pitchFamily="34"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1844823"/>
            <a:ext cx="8856984" cy="3455839"/>
          </a:xfrm>
          <a:prstGeom prst="rect">
            <a:avLst/>
          </a:prstGeom>
          <a:ln>
            <a:noFill/>
          </a:ln>
          <a:effectLst>
            <a:softEdge rad="112500"/>
          </a:effectLst>
        </p:spPr>
      </p:pic>
    </p:spTree>
    <p:extLst>
      <p:ext uri="{BB962C8B-B14F-4D97-AF65-F5344CB8AC3E}">
        <p14:creationId xmlns:p14="http://schemas.microsoft.com/office/powerpoint/2010/main" val="37662172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408372"/>
            <a:ext cx="10729192" cy="1004403"/>
          </a:xfrm>
          <a:solidFill>
            <a:schemeClr val="bg1"/>
          </a:solidFill>
        </p:spPr>
        <p:txBody>
          <a:bodyPr>
            <a:normAutofit/>
          </a:bodyPr>
          <a:lstStyle/>
          <a:p>
            <a:r>
              <a:rPr lang="ro-MO" sz="2400" b="1" dirty="0">
                <a:effectLst>
                  <a:outerShdw blurRad="38100" dist="38100" dir="2700000" algn="tl">
                    <a:srgbClr val="000000">
                      <a:alpha val="43137"/>
                    </a:srgbClr>
                  </a:outerShdw>
                </a:effectLst>
                <a:latin typeface="Book Antiqua" pitchFamily="18" charset="0"/>
              </a:rPr>
              <a:t>Etapa Transfuzională</a:t>
            </a:r>
          </a:p>
        </p:txBody>
      </p:sp>
      <p:sp>
        <p:nvSpPr>
          <p:cNvPr id="3" name="Объект 2"/>
          <p:cNvSpPr>
            <a:spLocks noGrp="1"/>
          </p:cNvSpPr>
          <p:nvPr>
            <p:ph idx="1"/>
          </p:nvPr>
        </p:nvSpPr>
        <p:spPr>
          <a:xfrm>
            <a:off x="335360" y="1556796"/>
            <a:ext cx="11377264" cy="4892832"/>
          </a:xfrm>
        </p:spPr>
        <p:txBody>
          <a:bodyPr>
            <a:normAutofit/>
          </a:bodyPr>
          <a:lstStyle/>
          <a:p>
            <a:pPr algn="ctr">
              <a:buFont typeface="Wingdings" pitchFamily="2" charset="2"/>
              <a:buChar char="v"/>
            </a:pPr>
            <a:r>
              <a:rPr lang="ro-MO" sz="2000" b="1" dirty="0">
                <a:solidFill>
                  <a:schemeClr val="tx1"/>
                </a:solidFill>
                <a:latin typeface="Calibri" pitchFamily="34" charset="0"/>
                <a:cs typeface="Times New Roman" pitchFamily="18" charset="0"/>
              </a:rPr>
              <a:t>Indentificarea pacientului</a:t>
            </a:r>
            <a:r>
              <a:rPr lang="en-US" sz="2000" b="1" dirty="0">
                <a:solidFill>
                  <a:schemeClr val="tx1"/>
                </a:solidFill>
                <a:latin typeface="Calibri" pitchFamily="34" charset="0"/>
                <a:cs typeface="Times New Roman" pitchFamily="18" charset="0"/>
              </a:rPr>
              <a:t>;</a:t>
            </a:r>
            <a:endParaRPr lang="ro-MO" sz="2000" b="1" dirty="0">
              <a:solidFill>
                <a:schemeClr val="tx1"/>
              </a:solidFill>
              <a:latin typeface="Calibri" pitchFamily="34" charset="0"/>
              <a:cs typeface="Times New Roman" pitchFamily="18" charset="0"/>
            </a:endParaRPr>
          </a:p>
          <a:p>
            <a:pPr algn="ctr">
              <a:buFont typeface="Wingdings" pitchFamily="2" charset="2"/>
              <a:buChar char="v"/>
            </a:pPr>
            <a:r>
              <a:rPr lang="ro-MO" sz="2000" dirty="0">
                <a:solidFill>
                  <a:schemeClr val="tx1"/>
                </a:solidFill>
                <a:latin typeface="Calibri" pitchFamily="34" charset="0"/>
                <a:cs typeface="Times New Roman" pitchFamily="18" charset="0"/>
              </a:rPr>
              <a:t>Efectuarea probei biologice</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lgn="ctr">
              <a:buFont typeface="Wingdings" pitchFamily="2" charset="2"/>
              <a:buChar char="v"/>
            </a:pPr>
            <a:r>
              <a:rPr lang="ro-MO" sz="2000" b="1" dirty="0">
                <a:solidFill>
                  <a:schemeClr val="tx1"/>
                </a:solidFill>
                <a:latin typeface="Calibri" pitchFamily="34" charset="0"/>
                <a:cs typeface="Times New Roman" pitchFamily="18" charset="0"/>
              </a:rPr>
              <a:t>Monitorizarea pacientului pe parcursul transfuziei</a:t>
            </a:r>
            <a:r>
              <a:rPr lang="en-US" sz="2000" b="1" dirty="0">
                <a:solidFill>
                  <a:schemeClr val="tx1"/>
                </a:solidFill>
                <a:latin typeface="Calibri" pitchFamily="34" charset="0"/>
                <a:cs typeface="Times New Roman" pitchFamily="18" charset="0"/>
              </a:rPr>
              <a:t>;</a:t>
            </a:r>
            <a:endParaRPr lang="ro-MO" sz="2000" b="1" dirty="0">
              <a:solidFill>
                <a:schemeClr val="tx1"/>
              </a:solidFill>
              <a:latin typeface="Calibri" pitchFamily="34" charset="0"/>
              <a:cs typeface="Times New Roman" pitchFamily="18" charset="0"/>
            </a:endParaRPr>
          </a:p>
          <a:p>
            <a:pPr algn="ctr">
              <a:buFont typeface="Wingdings" pitchFamily="2" charset="2"/>
              <a:buChar char="v"/>
            </a:pPr>
            <a:r>
              <a:rPr lang="ro-MO" sz="2000" dirty="0">
                <a:solidFill>
                  <a:schemeClr val="tx1"/>
                </a:solidFill>
                <a:latin typeface="Calibri" pitchFamily="34" charset="0"/>
                <a:cs typeface="Times New Roman" pitchFamily="18" charset="0"/>
              </a:rPr>
              <a:t>Administrarea prealabil</a:t>
            </a:r>
            <a:r>
              <a:rPr lang="ro-MD" sz="2000" dirty="0">
                <a:solidFill>
                  <a:schemeClr val="tx1"/>
                </a:solidFill>
                <a:latin typeface="Calibri" pitchFamily="34" charset="0"/>
                <a:cs typeface="Times New Roman" pitchFamily="18" charset="0"/>
              </a:rPr>
              <a:t>ă</a:t>
            </a:r>
            <a:r>
              <a:rPr lang="ro-MO" sz="2000" dirty="0">
                <a:solidFill>
                  <a:schemeClr val="tx1"/>
                </a:solidFill>
                <a:latin typeface="Calibri" pitchFamily="34" charset="0"/>
                <a:cs typeface="Times New Roman" pitchFamily="18" charset="0"/>
              </a:rPr>
              <a:t> de medicamente(antihistaminice sau corticosteroizi)</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lgn="ctr">
              <a:buFont typeface="Wingdings" pitchFamily="2" charset="2"/>
              <a:buChar char="v"/>
            </a:pPr>
            <a:r>
              <a:rPr lang="ro-MO" sz="2000" b="1" dirty="0">
                <a:solidFill>
                  <a:schemeClr val="tx1"/>
                </a:solidFill>
                <a:latin typeface="Calibri" pitchFamily="34" charset="0"/>
                <a:cs typeface="Times New Roman" pitchFamily="18" charset="0"/>
              </a:rPr>
              <a:t>Respectarea protocolul de transfuzie</a:t>
            </a:r>
            <a:r>
              <a:rPr lang="en-US" sz="2000" b="1" dirty="0">
                <a:solidFill>
                  <a:schemeClr val="tx1"/>
                </a:solidFill>
                <a:latin typeface="Calibri" pitchFamily="34" charset="0"/>
                <a:cs typeface="Times New Roman" pitchFamily="18" charset="0"/>
              </a:rPr>
              <a:t>;</a:t>
            </a:r>
            <a:endParaRPr lang="ro-MO" sz="2000" b="1" dirty="0">
              <a:solidFill>
                <a:schemeClr val="tx1"/>
              </a:solidFill>
              <a:latin typeface="Calibri" pitchFamily="34" charset="0"/>
              <a:cs typeface="Times New Roman" pitchFamily="18" charset="0"/>
            </a:endParaRPr>
          </a:p>
          <a:p>
            <a:pPr algn="ctr">
              <a:buFont typeface="Wingdings" pitchFamily="2" charset="2"/>
              <a:buChar char="v"/>
            </a:pPr>
            <a:r>
              <a:rPr lang="ro-MO" sz="2000" dirty="0">
                <a:solidFill>
                  <a:schemeClr val="tx1"/>
                </a:solidFill>
                <a:latin typeface="Calibri" pitchFamily="34" charset="0"/>
                <a:cs typeface="Times New Roman" pitchFamily="18" charset="0"/>
              </a:rPr>
              <a:t>Educa</a:t>
            </a:r>
            <a:r>
              <a:rPr lang="ro-MD" sz="2000" dirty="0">
                <a:solidFill>
                  <a:schemeClr val="tx1"/>
                </a:solidFill>
                <a:latin typeface="Calibri" pitchFamily="34" charset="0"/>
                <a:cs typeface="Times New Roman" pitchFamily="18" charset="0"/>
              </a:rPr>
              <a:t>ț</a:t>
            </a:r>
            <a:r>
              <a:rPr lang="ro-MO" sz="2000" dirty="0">
                <a:solidFill>
                  <a:schemeClr val="tx1"/>
                </a:solidFill>
                <a:latin typeface="Calibri" pitchFamily="34" charset="0"/>
                <a:cs typeface="Times New Roman" pitchFamily="18" charset="0"/>
              </a:rPr>
              <a:t>ia pacientului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3899410"/>
            <a:ext cx="4104456" cy="252028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4005064"/>
            <a:ext cx="4320480" cy="2448272"/>
          </a:xfrm>
          <a:prstGeom prst="rect">
            <a:avLst/>
          </a:prstGeom>
          <a:ln>
            <a:noFill/>
          </a:ln>
          <a:effectLst>
            <a:softEdge rad="112500"/>
          </a:effectLst>
        </p:spPr>
      </p:pic>
    </p:spTree>
    <p:extLst>
      <p:ext uri="{BB962C8B-B14F-4D97-AF65-F5344CB8AC3E}">
        <p14:creationId xmlns:p14="http://schemas.microsoft.com/office/powerpoint/2010/main" val="2286672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normAutofit fontScale="90000"/>
          </a:bodyPr>
          <a:lstStyle/>
          <a:p>
            <a:r>
              <a:rPr lang="en-US" sz="3600" dirty="0">
                <a:latin typeface="Baskerville Old Face" pitchFamily="18" charset="0"/>
              </a:rPr>
              <a:t/>
            </a:r>
            <a:br>
              <a:rPr lang="en-US" sz="3600" dirty="0">
                <a:latin typeface="Baskerville Old Face" pitchFamily="18" charset="0"/>
              </a:rPr>
            </a:br>
            <a:r>
              <a:rPr lang="ro-MO" sz="3600" dirty="0">
                <a:solidFill>
                  <a:srgbClr val="002060"/>
                </a:solidFill>
                <a:effectLst>
                  <a:outerShdw blurRad="38100" dist="38100" dir="2700000" algn="tl">
                    <a:srgbClr val="000000">
                      <a:alpha val="43137"/>
                    </a:srgbClr>
                  </a:outerShdw>
                </a:effectLst>
                <a:latin typeface="Book Antiqua" pitchFamily="18" charset="0"/>
              </a:rPr>
              <a:t>Indentificarea pacientului</a:t>
            </a:r>
            <a:br>
              <a:rPr lang="ro-MO" sz="3600" dirty="0">
                <a:solidFill>
                  <a:srgbClr val="002060"/>
                </a:solidFill>
                <a:effectLst>
                  <a:outerShdw blurRad="38100" dist="38100" dir="2700000" algn="tl">
                    <a:srgbClr val="000000">
                      <a:alpha val="43137"/>
                    </a:srgbClr>
                  </a:outerShdw>
                </a:effectLst>
                <a:latin typeface="Book Antiqua" pitchFamily="18" charset="0"/>
              </a:rPr>
            </a:br>
            <a:endParaRPr lang="ro-MO" dirty="0">
              <a:solidFill>
                <a:srgbClr val="002060"/>
              </a:solidFill>
              <a:effectLst>
                <a:outerShdw blurRad="38100" dist="38100" dir="2700000" algn="tl">
                  <a:srgbClr val="000000">
                    <a:alpha val="43137"/>
                  </a:srgbClr>
                </a:outerShdw>
              </a:effectLst>
              <a:latin typeface="Book Antiqua" pitchFamily="18" charset="0"/>
            </a:endParaRPr>
          </a:p>
        </p:txBody>
      </p:sp>
      <p:sp>
        <p:nvSpPr>
          <p:cNvPr id="3" name="Объект 2"/>
          <p:cNvSpPr>
            <a:spLocks noGrp="1"/>
          </p:cNvSpPr>
          <p:nvPr>
            <p:ph idx="1"/>
          </p:nvPr>
        </p:nvSpPr>
        <p:spPr>
          <a:xfrm>
            <a:off x="5375920" y="1556796"/>
            <a:ext cx="6552728" cy="4569371"/>
          </a:xfrm>
        </p:spPr>
        <p:txBody>
          <a:bodyPr>
            <a:normAutofit/>
          </a:bodyPr>
          <a:lstStyle/>
          <a:p>
            <a:pPr marL="114300" indent="0" algn="ctr">
              <a:buNone/>
            </a:pPr>
            <a:endParaRPr lang="en-US" sz="1800" b="1" i="1" dirty="0">
              <a:solidFill>
                <a:schemeClr val="tx1"/>
              </a:solidFill>
              <a:latin typeface="Calibri" pitchFamily="34" charset="0"/>
            </a:endParaRPr>
          </a:p>
          <a:p>
            <a:pPr marL="114300" indent="0" algn="ctr">
              <a:buNone/>
            </a:pPr>
            <a:endParaRPr lang="en-US" sz="1800" b="1" i="1" dirty="0">
              <a:solidFill>
                <a:schemeClr val="tx1"/>
              </a:solidFill>
              <a:latin typeface="Calibri" pitchFamily="34" charset="0"/>
            </a:endParaRPr>
          </a:p>
          <a:p>
            <a:pPr marL="114300" indent="0" algn="ctr">
              <a:buNone/>
            </a:pPr>
            <a:r>
              <a:rPr lang="vi-VN" sz="1800" b="1" i="1" dirty="0">
                <a:solidFill>
                  <a:schemeClr val="tx1"/>
                </a:solidFill>
                <a:latin typeface="Calibri" pitchFamily="34" charset="0"/>
              </a:rPr>
              <a:t>Sã verifice dacă datele din formularul pentru hemotransfuzie corespund </a:t>
            </a:r>
            <a:r>
              <a:rPr lang="ro-MO" sz="1800" b="1" i="1" dirty="0">
                <a:solidFill>
                  <a:schemeClr val="tx1"/>
                </a:solidFill>
                <a:latin typeface="Calibri" pitchFamily="34" charset="0"/>
              </a:rPr>
              <a:t>c</a:t>
            </a:r>
            <a:r>
              <a:rPr lang="vi-VN" sz="1800" b="1" i="1" dirty="0">
                <a:solidFill>
                  <a:schemeClr val="tx1"/>
                </a:solidFill>
                <a:latin typeface="Calibri" pitchFamily="34" charset="0"/>
              </a:rPr>
              <a:t>u datele din fi</a:t>
            </a:r>
            <a:r>
              <a:rPr lang="ro-RO" sz="1800" b="1" i="1" dirty="0">
                <a:solidFill>
                  <a:schemeClr val="tx1"/>
                </a:solidFill>
                <a:latin typeface="Calibri" pitchFamily="34" charset="0"/>
              </a:rPr>
              <a:t>ș</a:t>
            </a:r>
            <a:r>
              <a:rPr lang="vi-VN" sz="1800" b="1" i="1" dirty="0">
                <a:solidFill>
                  <a:schemeClr val="tx1"/>
                </a:solidFill>
                <a:latin typeface="Calibri" pitchFamily="34" charset="0"/>
              </a:rPr>
              <a:t>a medical</a:t>
            </a:r>
            <a:r>
              <a:rPr lang="ro-RO" sz="1800" b="1" i="1" dirty="0">
                <a:solidFill>
                  <a:schemeClr val="tx1"/>
                </a:solidFill>
                <a:latin typeface="Calibri" pitchFamily="34" charset="0"/>
              </a:rPr>
              <a:t>ă</a:t>
            </a:r>
            <a:r>
              <a:rPr lang="vi-VN" sz="1800" b="1" i="1" dirty="0">
                <a:solidFill>
                  <a:schemeClr val="tx1"/>
                </a:solidFill>
                <a:latin typeface="Calibri" pitchFamily="34" charset="0"/>
              </a:rPr>
              <a:t> a pacientului.</a:t>
            </a:r>
          </a:p>
          <a:p>
            <a:pPr marL="114300" indent="0" algn="ctr">
              <a:buNone/>
            </a:pPr>
            <a:r>
              <a:rPr lang="vi-VN" sz="1800" i="1" dirty="0">
                <a:solidFill>
                  <a:schemeClr val="tx1"/>
                </a:solidFill>
                <a:latin typeface="Calibri" pitchFamily="34" charset="0"/>
              </a:rPr>
              <a:t>Trebuie sã avem convingerea că nu sunt diferen</a:t>
            </a:r>
            <a:r>
              <a:rPr lang="ro-RO" sz="1800" i="1" dirty="0">
                <a:solidFill>
                  <a:schemeClr val="tx1"/>
                </a:solidFill>
                <a:latin typeface="Calibri" pitchFamily="34" charset="0"/>
              </a:rPr>
              <a:t>ț</a:t>
            </a:r>
            <a:r>
              <a:rPr lang="vi-VN" sz="1800" i="1" dirty="0">
                <a:solidFill>
                  <a:schemeClr val="tx1"/>
                </a:solidFill>
                <a:latin typeface="Calibri" pitchFamily="34" charset="0"/>
              </a:rPr>
              <a:t>e pe: punga cu produs sanguin si</a:t>
            </a:r>
            <a:r>
              <a:rPr lang="ro-MO" sz="1800" i="1" dirty="0">
                <a:solidFill>
                  <a:schemeClr val="tx1"/>
                </a:solidFill>
                <a:latin typeface="Calibri" pitchFamily="34" charset="0"/>
              </a:rPr>
              <a:t> </a:t>
            </a:r>
            <a:r>
              <a:rPr lang="vi-VN" sz="1800" b="1" i="1" dirty="0">
                <a:solidFill>
                  <a:schemeClr val="tx1"/>
                </a:solidFill>
                <a:latin typeface="Calibri" pitchFamily="34" charset="0"/>
              </a:rPr>
              <a:t>Formularul pentru hemotransfuzie nr. 437/e </a:t>
            </a:r>
          </a:p>
          <a:p>
            <a:pPr marL="114300" indent="0" algn="ctr">
              <a:buNone/>
            </a:pPr>
            <a:r>
              <a:rPr lang="vi-VN" sz="1800" b="1" i="1" dirty="0">
                <a:solidFill>
                  <a:schemeClr val="tx1"/>
                </a:solidFill>
                <a:latin typeface="Calibri" pitchFamily="34" charset="0"/>
              </a:rPr>
              <a:t>Sã verifice dacă n-a expirat termenul de utilizare indicat pe punga cu produsul sanguin</a:t>
            </a:r>
            <a:r>
              <a:rPr lang="vi-VN" sz="1800" i="1" dirty="0">
                <a:solidFill>
                  <a:schemeClr val="tx1"/>
                </a:solidFill>
                <a:latin typeface="Calibri" pitchFamily="34" charset="0"/>
              </a:rPr>
              <a:t>.</a:t>
            </a:r>
          </a:p>
          <a:p>
            <a:pPr marL="114300" indent="0" algn="ctr">
              <a:buNone/>
            </a:pPr>
            <a:r>
              <a:rPr lang="vi-VN" sz="1800" i="1" dirty="0">
                <a:solidFill>
                  <a:schemeClr val="tx1"/>
                </a:solidFill>
                <a:latin typeface="Calibri" pitchFamily="34" charset="0"/>
              </a:rPr>
              <a:t>Sã verifice ora realiz</a:t>
            </a:r>
            <a:r>
              <a:rPr lang="ro-RO" sz="1800" i="1" dirty="0">
                <a:solidFill>
                  <a:schemeClr val="tx1"/>
                </a:solidFill>
                <a:latin typeface="Calibri" pitchFamily="34" charset="0"/>
              </a:rPr>
              <a:t>ă</a:t>
            </a:r>
            <a:r>
              <a:rPr lang="vi-VN" sz="1800" i="1" dirty="0">
                <a:solidFill>
                  <a:schemeClr val="tx1"/>
                </a:solidFill>
                <a:latin typeface="Calibri" pitchFamily="34" charset="0"/>
              </a:rPr>
              <a:t>rii testelor de compatibilitate sanguină, rezultatul testelor pretransfuzionale, prezen</a:t>
            </a:r>
            <a:r>
              <a:rPr lang="ro-RO" sz="1800" i="1" dirty="0">
                <a:solidFill>
                  <a:schemeClr val="tx1"/>
                </a:solidFill>
                <a:latin typeface="Calibri" pitchFamily="34" charset="0"/>
              </a:rPr>
              <a:t>ț</a:t>
            </a:r>
            <a:r>
              <a:rPr lang="vi-VN" sz="1800" i="1" dirty="0">
                <a:solidFill>
                  <a:schemeClr val="tx1"/>
                </a:solidFill>
                <a:latin typeface="Calibri" pitchFamily="34" charset="0"/>
              </a:rPr>
              <a:t>a numelui </a:t>
            </a:r>
            <a:r>
              <a:rPr lang="ro-RO" sz="1800" i="1" dirty="0">
                <a:solidFill>
                  <a:schemeClr val="tx1"/>
                </a:solidFill>
                <a:latin typeface="Calibri" pitchFamily="34" charset="0"/>
              </a:rPr>
              <a:t>ș</a:t>
            </a:r>
            <a:r>
              <a:rPr lang="vi-VN" sz="1800" i="1" dirty="0">
                <a:solidFill>
                  <a:schemeClr val="tx1"/>
                </a:solidFill>
                <a:latin typeface="Calibri" pitchFamily="34" charset="0"/>
              </a:rPr>
              <a:t>i prenumelui responsabil de efectuarea testelor, data </a:t>
            </a:r>
            <a:r>
              <a:rPr lang="ro-RO" sz="1800" i="1" dirty="0">
                <a:solidFill>
                  <a:schemeClr val="tx1"/>
                </a:solidFill>
                <a:latin typeface="Calibri" pitchFamily="34" charset="0"/>
              </a:rPr>
              <a:t>ș</a:t>
            </a:r>
            <a:r>
              <a:rPr lang="vi-VN" sz="1800" i="1" dirty="0">
                <a:solidFill>
                  <a:schemeClr val="tx1"/>
                </a:solidFill>
                <a:latin typeface="Calibri" pitchFamily="34" charset="0"/>
              </a:rPr>
              <a:t>i ora eliber</a:t>
            </a:r>
            <a:r>
              <a:rPr lang="ro-RO" sz="1800" i="1" dirty="0">
                <a:solidFill>
                  <a:schemeClr val="tx1"/>
                </a:solidFill>
                <a:latin typeface="Calibri" pitchFamily="34" charset="0"/>
              </a:rPr>
              <a:t>ă</a:t>
            </a:r>
            <a:r>
              <a:rPr lang="vi-VN" sz="1800" i="1" dirty="0">
                <a:solidFill>
                  <a:schemeClr val="tx1"/>
                </a:solidFill>
                <a:latin typeface="Calibri" pitchFamily="34" charset="0"/>
              </a:rPr>
              <a:t>ri</a:t>
            </a:r>
            <a:r>
              <a:rPr lang="ro-RO" sz="1800" i="1" dirty="0">
                <a:solidFill>
                  <a:schemeClr val="tx1"/>
                </a:solidFill>
                <a:latin typeface="Calibri" pitchFamily="34" charset="0"/>
              </a:rPr>
              <a:t>i</a:t>
            </a:r>
            <a:r>
              <a:rPr lang="vi-VN" sz="1800" i="1" dirty="0">
                <a:solidFill>
                  <a:schemeClr val="tx1"/>
                </a:solidFill>
                <a:latin typeface="Calibri" pitchFamily="34" charset="0"/>
              </a:rPr>
              <a:t> din cabinetul de transfuzie a sângelui. </a:t>
            </a:r>
          </a:p>
          <a:p>
            <a:pPr marL="114300" indent="0" algn="ctr">
              <a:buNone/>
            </a:pPr>
            <a:r>
              <a:rPr lang="vi-VN" sz="1800" b="1" i="1" dirty="0">
                <a:solidFill>
                  <a:schemeClr val="tx1"/>
                </a:solidFill>
                <a:latin typeface="Calibri" pitchFamily="34" charset="0"/>
              </a:rPr>
              <a:t>Sã efectueze proba biologică</a:t>
            </a:r>
            <a:r>
              <a:rPr lang="vi-VN" sz="1800" dirty="0">
                <a:solidFill>
                  <a:srgbClr val="002060"/>
                </a:solidFill>
                <a:latin typeface="Calibri" pitchFamily="34" charset="0"/>
              </a:rPr>
              <a:t>.</a:t>
            </a:r>
            <a:endParaRPr lang="ro-MO" sz="1800" dirty="0">
              <a:solidFill>
                <a:srgbClr val="002060"/>
              </a:solidFill>
              <a:latin typeface="Calibri"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733550"/>
            <a:ext cx="4680525" cy="4071714"/>
          </a:xfrm>
          <a:prstGeom prst="rect">
            <a:avLst/>
          </a:prstGeom>
        </p:spPr>
      </p:pic>
    </p:spTree>
    <p:extLst>
      <p:ext uri="{BB962C8B-B14F-4D97-AF65-F5344CB8AC3E}">
        <p14:creationId xmlns:p14="http://schemas.microsoft.com/office/powerpoint/2010/main" val="7106170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DDDD"/>
          </a:solidFill>
        </p:spPr>
        <p:txBody>
          <a:bodyPr>
            <a:normAutofit fontScale="90000"/>
          </a:bodyPr>
          <a:lstStyle/>
          <a:p>
            <a:r>
              <a:rPr lang="en-US" sz="3600" dirty="0">
                <a:latin typeface="Baskerville Old Face" pitchFamily="18" charset="0"/>
              </a:rPr>
              <a:t/>
            </a:r>
            <a:br>
              <a:rPr lang="en-US" sz="3600" dirty="0">
                <a:latin typeface="Baskerville Old Face" pitchFamily="18" charset="0"/>
              </a:rPr>
            </a:br>
            <a:r>
              <a:rPr lang="ro-MO" sz="3600" dirty="0">
                <a:solidFill>
                  <a:schemeClr val="tx1"/>
                </a:solidFill>
                <a:effectLst>
                  <a:outerShdw blurRad="38100" dist="38100" dir="2700000" algn="tl">
                    <a:srgbClr val="000000">
                      <a:alpha val="43137"/>
                    </a:srgbClr>
                  </a:outerShdw>
                </a:effectLst>
                <a:latin typeface="Book Antiqua" pitchFamily="18" charset="0"/>
              </a:rPr>
              <a:t>Efectuarea probei biologice</a:t>
            </a:r>
            <a:r>
              <a:rPr lang="ro-MO" sz="3600" dirty="0">
                <a:latin typeface="Book Antiqua" pitchFamily="18" charset="0"/>
              </a:rPr>
              <a:t/>
            </a:r>
            <a:br>
              <a:rPr lang="ro-MO" sz="3600" dirty="0">
                <a:latin typeface="Book Antiqua" pitchFamily="18" charset="0"/>
              </a:rPr>
            </a:br>
            <a:endParaRPr lang="ro-MO" dirty="0">
              <a:latin typeface="Book Antiqua" pitchFamily="18" charset="0"/>
            </a:endParaRPr>
          </a:p>
        </p:txBody>
      </p:sp>
      <p:sp>
        <p:nvSpPr>
          <p:cNvPr id="3" name="Объект 2"/>
          <p:cNvSpPr>
            <a:spLocks noGrp="1"/>
          </p:cNvSpPr>
          <p:nvPr>
            <p:ph idx="1"/>
          </p:nvPr>
        </p:nvSpPr>
        <p:spPr>
          <a:xfrm>
            <a:off x="4943872" y="1556796"/>
            <a:ext cx="6984776" cy="4569371"/>
          </a:xfrm>
        </p:spPr>
        <p:txBody>
          <a:bodyPr>
            <a:normAutofit/>
          </a:bodyPr>
          <a:lstStyle/>
          <a:p>
            <a:pPr marL="114300" indent="0" algn="ctr">
              <a:buNone/>
            </a:pPr>
            <a:endParaRPr lang="en-US" sz="1800" b="1" i="1" u="sng" dirty="0">
              <a:solidFill>
                <a:schemeClr val="accent1">
                  <a:lumMod val="60000"/>
                  <a:lumOff val="40000"/>
                </a:schemeClr>
              </a:solidFill>
              <a:latin typeface="Calibri" pitchFamily="34" charset="0"/>
              <a:cs typeface="Times New Roman" pitchFamily="18" charset="0"/>
            </a:endParaRPr>
          </a:p>
          <a:p>
            <a:pPr marL="114300" indent="0" algn="ctr">
              <a:buNone/>
            </a:pPr>
            <a:r>
              <a:rPr lang="ro-MO" sz="2000" b="1" i="1" u="sng" dirty="0">
                <a:solidFill>
                  <a:schemeClr val="accent1">
                    <a:lumMod val="60000"/>
                    <a:lumOff val="40000"/>
                  </a:schemeClr>
                </a:solidFill>
                <a:latin typeface="Calibri" pitchFamily="34" charset="0"/>
                <a:cs typeface="Times New Roman" pitchFamily="18" charset="0"/>
              </a:rPr>
              <a:t>Este efectuată de asistenta medicală </a:t>
            </a:r>
            <a:r>
              <a:rPr lang="ro-MO" sz="2000" b="1" i="1" u="sng" dirty="0" smtClean="0">
                <a:solidFill>
                  <a:schemeClr val="accent1">
                    <a:lumMod val="60000"/>
                    <a:lumOff val="40000"/>
                  </a:schemeClr>
                </a:solidFill>
                <a:latin typeface="Calibri" pitchFamily="34" charset="0"/>
                <a:cs typeface="Times New Roman" pitchFamily="18" charset="0"/>
              </a:rPr>
              <a:t>în </a:t>
            </a:r>
            <a:r>
              <a:rPr lang="ro-MO" sz="2000" b="1" i="1" u="sng" dirty="0">
                <a:solidFill>
                  <a:schemeClr val="accent1">
                    <a:lumMod val="60000"/>
                    <a:lumOff val="40000"/>
                  </a:schemeClr>
                </a:solidFill>
                <a:latin typeface="Calibri" pitchFamily="34" charset="0"/>
                <a:cs typeface="Times New Roman" pitchFamily="18" charset="0"/>
              </a:rPr>
              <a:t>prezenta medicului responsabil de hemotransfuzie</a:t>
            </a:r>
            <a:r>
              <a:rPr lang="ro-MO" sz="2000" dirty="0">
                <a:latin typeface="Calibri" pitchFamily="34" charset="0"/>
                <a:cs typeface="Times New Roman" pitchFamily="18" charset="0"/>
              </a:rPr>
              <a:t>.</a:t>
            </a:r>
            <a:endParaRPr lang="en-US" sz="2000" dirty="0">
              <a:latin typeface="Calibri" pitchFamily="34" charset="0"/>
              <a:cs typeface="Times New Roman" pitchFamily="18" charset="0"/>
            </a:endParaRPr>
          </a:p>
          <a:p>
            <a:pPr marL="114300" indent="0" algn="ctr">
              <a:buNone/>
            </a:pPr>
            <a:r>
              <a:rPr lang="ro-MO" sz="2000" b="1" dirty="0">
                <a:latin typeface="Calibri" pitchFamily="34" charset="0"/>
                <a:cs typeface="Times New Roman" pitchFamily="18" charset="0"/>
              </a:rPr>
              <a:t>Procedura</a:t>
            </a:r>
            <a:r>
              <a:rPr lang="ro-MO" sz="2000" b="1" dirty="0">
                <a:solidFill>
                  <a:schemeClr val="tx1"/>
                </a:solidFill>
                <a:latin typeface="Calibri" pitchFamily="34" charset="0"/>
                <a:cs typeface="Times New Roman" pitchFamily="18" charset="0"/>
              </a:rPr>
              <a:t>: </a:t>
            </a:r>
            <a:r>
              <a:rPr lang="ro-MO" sz="2000" dirty="0">
                <a:solidFill>
                  <a:schemeClr val="tx1"/>
                </a:solidFill>
                <a:latin typeface="Calibri" pitchFamily="34" charset="0"/>
                <a:cs typeface="Times New Roman" pitchFamily="18" charset="0"/>
              </a:rPr>
              <a:t>In jet se transfuzeaza 15 ml component sanguin timp de 1 minut (eritrocite, plasma,sol. albumina), apoi timp de 3 minute este supravegheat pacientul; </a:t>
            </a:r>
            <a:r>
              <a:rPr lang="ro-MO" sz="2000" dirty="0" smtClean="0">
                <a:solidFill>
                  <a:schemeClr val="tx1"/>
                </a:solidFill>
                <a:latin typeface="Calibri" pitchFamily="34" charset="0"/>
                <a:cs typeface="Times New Roman" pitchFamily="18" charset="0"/>
              </a:rPr>
              <a:t>în </a:t>
            </a:r>
            <a:r>
              <a:rPr lang="ro-MO" sz="2000" dirty="0">
                <a:solidFill>
                  <a:schemeClr val="tx1"/>
                </a:solidFill>
                <a:latin typeface="Calibri" pitchFamily="34" charset="0"/>
                <a:cs typeface="Times New Roman" pitchFamily="18" charset="0"/>
              </a:rPr>
              <a:t>absenta efectelor adverse, aceasta procedura se repetã încã de 2 ori.</a:t>
            </a:r>
            <a:endParaRPr lang="en-US" sz="2000" dirty="0">
              <a:solidFill>
                <a:schemeClr val="tx1"/>
              </a:solidFill>
              <a:latin typeface="Calibri" pitchFamily="34" charset="0"/>
              <a:cs typeface="Times New Roman" pitchFamily="18" charset="0"/>
            </a:endParaRPr>
          </a:p>
          <a:p>
            <a:pPr marL="114300" indent="0" algn="ctr">
              <a:buNone/>
            </a:pPr>
            <a:r>
              <a:rPr lang="en-US" sz="2000" b="1" i="1" dirty="0">
                <a:solidFill>
                  <a:schemeClr val="tx1"/>
                </a:solidFill>
                <a:latin typeface="Times New Roman" pitchFamily="18" charset="0"/>
                <a:cs typeface="Times New Roman" pitchFamily="18" charset="0"/>
              </a:rPr>
              <a:t>                                                                                                                                                                                          </a:t>
            </a:r>
            <a:r>
              <a:rPr lang="ro-MO" sz="2000" b="1" i="1" dirty="0">
                <a:solidFill>
                  <a:schemeClr val="tx1"/>
                </a:solidFill>
                <a:latin typeface="Calibri" pitchFamily="34" charset="0"/>
                <a:cs typeface="Times New Roman" pitchFamily="18" charset="0"/>
              </a:rPr>
              <a:t>Dacã nu apare vre-o reactie, transfuzia poate fi </a:t>
            </a:r>
            <a:r>
              <a:rPr lang="ro-MO" sz="2000" b="1" i="1" dirty="0" smtClean="0">
                <a:solidFill>
                  <a:schemeClr val="tx1"/>
                </a:solidFill>
                <a:latin typeface="Calibri" pitchFamily="34" charset="0"/>
                <a:cs typeface="Times New Roman" pitchFamily="18" charset="0"/>
              </a:rPr>
              <a:t>continuată. </a:t>
            </a:r>
            <a:r>
              <a:rPr lang="ro-MO" sz="2000" b="1" i="1" dirty="0">
                <a:solidFill>
                  <a:schemeClr val="tx1"/>
                </a:solidFill>
                <a:latin typeface="Calibri" pitchFamily="34" charset="0"/>
                <a:cs typeface="Times New Roman" pitchFamily="18" charset="0"/>
              </a:rPr>
              <a:t>Rezultatul este documentat in Formularul pentru hemotransfuzie nr.437/e </a:t>
            </a:r>
            <a:r>
              <a:rPr lang="ro-MO" sz="2000" b="1" i="1" dirty="0" smtClean="0">
                <a:solidFill>
                  <a:schemeClr val="tx1"/>
                </a:solidFill>
                <a:latin typeface="Calibri" pitchFamily="34" charset="0"/>
                <a:cs typeface="Times New Roman" pitchFamily="18" charset="0"/>
              </a:rPr>
              <a:t>și </a:t>
            </a:r>
            <a:r>
              <a:rPr lang="ro-MO" sz="2000" b="1" i="1" dirty="0">
                <a:solidFill>
                  <a:schemeClr val="tx1"/>
                </a:solidFill>
                <a:latin typeface="Calibri" pitchFamily="34" charset="0"/>
                <a:cs typeface="Times New Roman" pitchFamily="18" charset="0"/>
              </a:rPr>
              <a:t>confirmat prin semnatura persoanelor responsabile (medicul curant si sistenta medical care au efectuat hemotransfuzia).</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9849" y="1807838"/>
            <a:ext cx="4375702" cy="4318329"/>
          </a:xfrm>
          <a:prstGeom prst="rect">
            <a:avLst/>
          </a:prstGeom>
          <a:ln>
            <a:noFill/>
          </a:ln>
          <a:effectLst>
            <a:softEdge rad="112500"/>
          </a:effectLst>
        </p:spPr>
      </p:pic>
    </p:spTree>
    <p:extLst>
      <p:ext uri="{BB962C8B-B14F-4D97-AF65-F5344CB8AC3E}">
        <p14:creationId xmlns:p14="http://schemas.microsoft.com/office/powerpoint/2010/main" val="28555737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408376"/>
            <a:ext cx="11161240" cy="1148419"/>
          </a:xfrm>
          <a:solidFill>
            <a:schemeClr val="bg1">
              <a:lumMod val="95000"/>
            </a:schemeClr>
          </a:solidFill>
          <a:ln>
            <a:solidFill>
              <a:schemeClr val="accent6"/>
            </a:solidFill>
          </a:ln>
        </p:spPr>
        <p:txBody>
          <a:bodyPr>
            <a:noAutofit/>
          </a:bodyPr>
          <a:lstStyle/>
          <a:p>
            <a:r>
              <a:rPr lang="en-US" sz="2400" dirty="0">
                <a:solidFill>
                  <a:schemeClr val="tx1"/>
                </a:solidFill>
                <a:latin typeface="Times New Roman" pitchFamily="18" charset="0"/>
                <a:cs typeface="Times New Roman" pitchFamily="18" charset="0"/>
              </a:rPr>
              <a:t/>
            </a:r>
            <a:br>
              <a:rPr lang="en-US" sz="2400" dirty="0">
                <a:solidFill>
                  <a:schemeClr val="tx1"/>
                </a:solidFill>
                <a:latin typeface="Times New Roman" pitchFamily="18" charset="0"/>
                <a:cs typeface="Times New Roman" pitchFamily="18" charset="0"/>
              </a:rPr>
            </a:br>
            <a:r>
              <a:rPr lang="ro-MO" sz="2000" b="1" dirty="0">
                <a:solidFill>
                  <a:schemeClr val="tx1"/>
                </a:solidFill>
                <a:latin typeface="Book Antiqua" pitchFamily="18" charset="0"/>
                <a:cs typeface="Times New Roman" pitchFamily="18" charset="0"/>
              </a:rPr>
              <a:t>Monitorizarea pacientului pe parcursul transfuziei</a:t>
            </a:r>
            <a:r>
              <a:rPr lang="ro-MO" sz="2000" b="1" dirty="0">
                <a:solidFill>
                  <a:schemeClr val="tx1"/>
                </a:solidFill>
                <a:effectLst>
                  <a:outerShdw blurRad="38100" dist="38100" dir="2700000" algn="tl">
                    <a:srgbClr val="000000">
                      <a:alpha val="43137"/>
                    </a:srgbClr>
                  </a:outerShdw>
                </a:effectLst>
                <a:latin typeface="Book Antiqua" pitchFamily="18" charset="0"/>
              </a:rPr>
              <a:t/>
            </a:r>
            <a:br>
              <a:rPr lang="ro-MO" sz="2000" b="1" dirty="0">
                <a:solidFill>
                  <a:schemeClr val="tx1"/>
                </a:solidFill>
                <a:effectLst>
                  <a:outerShdw blurRad="38100" dist="38100" dir="2700000" algn="tl">
                    <a:srgbClr val="000000">
                      <a:alpha val="43137"/>
                    </a:srgbClr>
                  </a:outerShdw>
                </a:effectLst>
                <a:latin typeface="Book Antiqua" pitchFamily="18" charset="0"/>
              </a:rPr>
            </a:br>
            <a:endParaRPr lang="ro-MO" sz="2000" b="1" dirty="0">
              <a:solidFill>
                <a:schemeClr val="tx1"/>
              </a:solidFill>
              <a:effectLst>
                <a:outerShdw blurRad="38100" dist="38100" dir="2700000" algn="tl">
                  <a:srgbClr val="000000">
                    <a:alpha val="43137"/>
                  </a:srgbClr>
                </a:outerShdw>
              </a:effectLst>
              <a:latin typeface="Book Antiqua" pitchFamily="18" charset="0"/>
            </a:endParaRPr>
          </a:p>
        </p:txBody>
      </p:sp>
      <p:sp>
        <p:nvSpPr>
          <p:cNvPr id="3" name="Объект 2"/>
          <p:cNvSpPr>
            <a:spLocks noGrp="1"/>
          </p:cNvSpPr>
          <p:nvPr>
            <p:ph idx="1"/>
          </p:nvPr>
        </p:nvSpPr>
        <p:spPr>
          <a:xfrm>
            <a:off x="335359" y="1752604"/>
            <a:ext cx="7632849" cy="4697020"/>
          </a:xfrm>
        </p:spPr>
        <p:txBody>
          <a:bodyPr>
            <a:normAutofit/>
          </a:bodyPr>
          <a:lstStyle/>
          <a:p>
            <a:pPr algn="ctr">
              <a:buFont typeface="Wingdings" pitchFamily="2" charset="2"/>
              <a:buChar char="Ø"/>
            </a:pPr>
            <a:r>
              <a:rPr lang="ro-MO" sz="1800" dirty="0">
                <a:solidFill>
                  <a:schemeClr val="accent1">
                    <a:lumMod val="50000"/>
                  </a:schemeClr>
                </a:solidFill>
                <a:latin typeface="Times New Roman" pitchFamily="18" charset="0"/>
                <a:cs typeface="Times New Roman" pitchFamily="18" charset="0"/>
              </a:rPr>
              <a:t> </a:t>
            </a:r>
            <a:r>
              <a:rPr lang="vi-VN" sz="1700" dirty="0">
                <a:solidFill>
                  <a:schemeClr val="accent1">
                    <a:lumMod val="50000"/>
                  </a:schemeClr>
                </a:solidFill>
                <a:latin typeface="Calibri" pitchFamily="34" charset="0"/>
                <a:cs typeface="Times New Roman" pitchFamily="18" charset="0"/>
              </a:rPr>
              <a:t>Pe parcursul hemotransfuziei pacientul va fi monitorizat periodi</a:t>
            </a:r>
            <a:r>
              <a:rPr lang="ro-MO" sz="1700" dirty="0">
                <a:solidFill>
                  <a:schemeClr val="accent1">
                    <a:lumMod val="50000"/>
                  </a:schemeClr>
                </a:solidFill>
                <a:latin typeface="Calibri" pitchFamily="34" charset="0"/>
                <a:cs typeface="Times New Roman" pitchFamily="18" charset="0"/>
              </a:rPr>
              <a:t>c</a:t>
            </a:r>
            <a:r>
              <a:rPr lang="vi-VN" sz="1700" dirty="0">
                <a:solidFill>
                  <a:schemeClr val="accent1">
                    <a:lumMod val="50000"/>
                  </a:schemeClr>
                </a:solidFill>
                <a:latin typeface="Calibri" pitchFamily="34" charset="0"/>
                <a:cs typeface="Times New Roman" pitchFamily="18" charset="0"/>
              </a:rPr>
              <a:t> de către medicul curant/garda cu evaluarea paramentrilor vitali (t corpului, FCC, tensiunea arteriala) </a:t>
            </a:r>
            <a:r>
              <a:rPr lang="ro-RO" sz="1700" dirty="0">
                <a:solidFill>
                  <a:schemeClr val="accent1">
                    <a:lumMod val="50000"/>
                  </a:schemeClr>
                </a:solidFill>
                <a:latin typeface="Calibri" pitchFamily="34" charset="0"/>
                <a:cs typeface="Times New Roman" pitchFamily="18" charset="0"/>
              </a:rPr>
              <a:t>ș</a:t>
            </a:r>
            <a:r>
              <a:rPr lang="vi-VN" sz="1700" dirty="0">
                <a:solidFill>
                  <a:schemeClr val="accent1">
                    <a:lumMod val="50000"/>
                  </a:schemeClr>
                </a:solidFill>
                <a:latin typeface="Calibri" pitchFamily="34" charset="0"/>
                <a:cs typeface="Times New Roman" pitchFamily="18" charset="0"/>
              </a:rPr>
              <a:t>i va fĩ completat Formularul pentru hemotransfuzie nr. 437/e</a:t>
            </a:r>
          </a:p>
          <a:p>
            <a:pPr algn="ctr">
              <a:buFont typeface="Wingdings" pitchFamily="2" charset="2"/>
              <a:buChar char="Ø"/>
            </a:pPr>
            <a:r>
              <a:rPr lang="ro-MO" sz="1700" dirty="0">
                <a:solidFill>
                  <a:schemeClr val="tx1"/>
                </a:solidFill>
                <a:latin typeface="Calibri" pitchFamily="34" charset="0"/>
                <a:cs typeface="Times New Roman" pitchFamily="18" charset="0"/>
              </a:rPr>
              <a:t> </a:t>
            </a:r>
            <a:r>
              <a:rPr lang="vi-VN" sz="1700" dirty="0">
                <a:solidFill>
                  <a:schemeClr val="tx1"/>
                </a:solidFill>
                <a:latin typeface="Calibri" pitchFamily="34" charset="0"/>
                <a:cs typeface="Times New Roman" pitchFamily="18" charset="0"/>
              </a:rPr>
              <a:t>Dacã la pacient </a:t>
            </a:r>
            <a:r>
              <a:rPr lang="ro-RO" sz="1700" dirty="0">
                <a:solidFill>
                  <a:schemeClr val="tx1"/>
                </a:solidFill>
                <a:latin typeface="Calibri" pitchFamily="34" charset="0"/>
                <a:cs typeface="Times New Roman" pitchFamily="18" charset="0"/>
              </a:rPr>
              <a:t>î</a:t>
            </a:r>
            <a:r>
              <a:rPr lang="vi-VN" sz="1700" dirty="0">
                <a:solidFill>
                  <a:schemeClr val="tx1"/>
                </a:solidFill>
                <a:latin typeface="Calibri" pitchFamily="34" charset="0"/>
                <a:cs typeface="Times New Roman" pitchFamily="18" charset="0"/>
              </a:rPr>
              <a:t>n timpul transfuziei se dezvolt</a:t>
            </a:r>
            <a:r>
              <a:rPr lang="ro-RO" sz="1700" dirty="0">
                <a:solidFill>
                  <a:schemeClr val="tx1"/>
                </a:solidFill>
                <a:latin typeface="Calibri" pitchFamily="34" charset="0"/>
                <a:cs typeface="Times New Roman" pitchFamily="18" charset="0"/>
              </a:rPr>
              <a:t>ă</a:t>
            </a:r>
            <a:r>
              <a:rPr lang="vi-VN" sz="1700" dirty="0">
                <a:solidFill>
                  <a:schemeClr val="tx1"/>
                </a:solidFill>
                <a:latin typeface="Calibri" pitchFamily="34" charset="0"/>
                <a:cs typeface="Times New Roman" pitchFamily="18" charset="0"/>
              </a:rPr>
              <a:t> reac</a:t>
            </a:r>
            <a:r>
              <a:rPr lang="ro-RO" sz="1700" dirty="0">
                <a:solidFill>
                  <a:schemeClr val="tx1"/>
                </a:solidFill>
                <a:latin typeface="Calibri" pitchFamily="34" charset="0"/>
                <a:cs typeface="Times New Roman" pitchFamily="18" charset="0"/>
              </a:rPr>
              <a:t>ț</a:t>
            </a:r>
            <a:r>
              <a:rPr lang="vi-VN" sz="1700" dirty="0">
                <a:solidFill>
                  <a:schemeClr val="tx1"/>
                </a:solidFill>
                <a:latin typeface="Calibri" pitchFamily="34" charset="0"/>
                <a:cs typeface="Times New Roman" pitchFamily="18" charset="0"/>
              </a:rPr>
              <a:t>ii adverse, transfuzia trebuie sã fie stopat</a:t>
            </a:r>
            <a:r>
              <a:rPr lang="ro-RO" sz="1700" dirty="0">
                <a:solidFill>
                  <a:schemeClr val="tx1"/>
                </a:solidFill>
                <a:latin typeface="Calibri" pitchFamily="34" charset="0"/>
                <a:cs typeface="Times New Roman" pitchFamily="18" charset="0"/>
              </a:rPr>
              <a:t>ă</a:t>
            </a:r>
            <a:r>
              <a:rPr lang="vi-VN" sz="1700" dirty="0">
                <a:solidFill>
                  <a:schemeClr val="tx1"/>
                </a:solidFill>
                <a:latin typeface="Calibri" pitchFamily="34" charset="0"/>
                <a:cs typeface="Times New Roman" pitchFamily="18" charset="0"/>
              </a:rPr>
              <a:t>, de p</a:t>
            </a:r>
            <a:r>
              <a:rPr lang="ro-RO" sz="1700" dirty="0">
                <a:solidFill>
                  <a:schemeClr val="tx1"/>
                </a:solidFill>
                <a:latin typeface="Calibri" pitchFamily="34" charset="0"/>
                <a:cs typeface="Times New Roman" pitchFamily="18" charset="0"/>
              </a:rPr>
              <a:t>ă</a:t>
            </a:r>
            <a:r>
              <a:rPr lang="vi-VN" sz="1700" dirty="0">
                <a:solidFill>
                  <a:schemeClr val="tx1"/>
                </a:solidFill>
                <a:latin typeface="Calibri" pitchFamily="34" charset="0"/>
                <a:cs typeface="Times New Roman" pitchFamily="18" charset="0"/>
              </a:rPr>
              <a:t>strat accesul venos </a:t>
            </a:r>
            <a:r>
              <a:rPr lang="ro-RO" sz="1700" dirty="0">
                <a:solidFill>
                  <a:schemeClr val="tx1"/>
                </a:solidFill>
                <a:latin typeface="Calibri" pitchFamily="34" charset="0"/>
                <a:cs typeface="Times New Roman" pitchFamily="18" charset="0"/>
              </a:rPr>
              <a:t>ș</a:t>
            </a:r>
            <a:r>
              <a:rPr lang="vi-VN" sz="1700" dirty="0">
                <a:solidFill>
                  <a:schemeClr val="tx1"/>
                </a:solidFill>
                <a:latin typeface="Calibri" pitchFamily="34" charset="0"/>
                <a:cs typeface="Times New Roman" pitchFamily="18" charset="0"/>
              </a:rPr>
              <a:t>i organizat</a:t>
            </a:r>
            <a:r>
              <a:rPr lang="ro-RO" sz="1700" dirty="0">
                <a:solidFill>
                  <a:schemeClr val="tx1"/>
                </a:solidFill>
                <a:latin typeface="Calibri" pitchFamily="34" charset="0"/>
                <a:cs typeface="Times New Roman" pitchFamily="18" charset="0"/>
              </a:rPr>
              <a:t>ă</a:t>
            </a:r>
            <a:r>
              <a:rPr lang="vi-VN" sz="1700" dirty="0">
                <a:solidFill>
                  <a:schemeClr val="tx1"/>
                </a:solidFill>
                <a:latin typeface="Calibri" pitchFamily="34" charset="0"/>
                <a:cs typeface="Times New Roman" pitchFamily="18" charset="0"/>
              </a:rPr>
              <a:t> asisten</a:t>
            </a:r>
            <a:r>
              <a:rPr lang="ro-RO" sz="1700" dirty="0">
                <a:solidFill>
                  <a:schemeClr val="tx1"/>
                </a:solidFill>
                <a:latin typeface="Calibri" pitchFamily="34" charset="0"/>
                <a:cs typeface="Times New Roman" pitchFamily="18" charset="0"/>
              </a:rPr>
              <a:t>ț</a:t>
            </a:r>
            <a:r>
              <a:rPr lang="vi-VN" sz="1700" dirty="0">
                <a:solidFill>
                  <a:schemeClr val="tx1"/>
                </a:solidFill>
                <a:latin typeface="Calibri" pitchFamily="34" charset="0"/>
                <a:cs typeface="Times New Roman" pitchFamily="18" charset="0"/>
              </a:rPr>
              <a:t>a medicalã urgent.</a:t>
            </a:r>
          </a:p>
          <a:p>
            <a:pPr algn="ctr">
              <a:buFont typeface="Wingdings" pitchFamily="2" charset="2"/>
              <a:buChar char="Ø"/>
            </a:pPr>
            <a:r>
              <a:rPr lang="ro-MO" sz="1700" dirty="0">
                <a:solidFill>
                  <a:schemeClr val="tx1"/>
                </a:solidFill>
                <a:latin typeface="Calibri" pitchFamily="34" charset="0"/>
                <a:cs typeface="Times New Roman" pitchFamily="18" charset="0"/>
              </a:rPr>
              <a:t> </a:t>
            </a:r>
            <a:r>
              <a:rPr lang="ro-RO" sz="1700" dirty="0">
                <a:solidFill>
                  <a:schemeClr val="accent1">
                    <a:lumMod val="50000"/>
                  </a:schemeClr>
                </a:solidFill>
                <a:latin typeface="Calibri" pitchFamily="34" charset="0"/>
                <a:cs typeface="Times New Roman" pitchFamily="18" charset="0"/>
              </a:rPr>
              <a:t>Î</a:t>
            </a:r>
            <a:r>
              <a:rPr lang="vi-VN" sz="1700" dirty="0">
                <a:solidFill>
                  <a:schemeClr val="accent1">
                    <a:lumMod val="50000"/>
                  </a:schemeClr>
                </a:solidFill>
                <a:latin typeface="Calibri" pitchFamily="34" charset="0"/>
                <a:cs typeface="Times New Roman" pitchFamily="18" charset="0"/>
              </a:rPr>
              <a:t>n caz de producere a reac</a:t>
            </a:r>
            <a:r>
              <a:rPr lang="ro-RO" sz="1700" dirty="0">
                <a:solidFill>
                  <a:schemeClr val="accent1">
                    <a:lumMod val="50000"/>
                  </a:schemeClr>
                </a:solidFill>
                <a:latin typeface="Calibri" pitchFamily="34" charset="0"/>
                <a:cs typeface="Times New Roman" pitchFamily="18" charset="0"/>
              </a:rPr>
              <a:t>ț</a:t>
            </a:r>
            <a:r>
              <a:rPr lang="vi-VN" sz="1700" dirty="0">
                <a:solidFill>
                  <a:schemeClr val="accent1">
                    <a:lumMod val="50000"/>
                  </a:schemeClr>
                </a:solidFill>
                <a:latin typeface="Calibri" pitchFamily="34" charset="0"/>
                <a:cs typeface="Times New Roman" pitchFamily="18" charset="0"/>
              </a:rPr>
              <a:t>iei adverse în rezultatul hemotransfuziei informarea se face prin</a:t>
            </a:r>
            <a:r>
              <a:rPr lang="en-US" sz="1700" dirty="0">
                <a:solidFill>
                  <a:schemeClr val="accent1">
                    <a:lumMod val="50000"/>
                  </a:schemeClr>
                </a:solidFill>
                <a:latin typeface="Calibri" pitchFamily="34" charset="0"/>
                <a:cs typeface="Times New Roman" pitchFamily="18" charset="0"/>
              </a:rPr>
              <a:t> </a:t>
            </a:r>
            <a:r>
              <a:rPr lang="vi-VN" sz="1700" b="1" dirty="0">
                <a:solidFill>
                  <a:schemeClr val="tx1"/>
                </a:solidFill>
                <a:latin typeface="Calibri" pitchFamily="34" charset="0"/>
                <a:cs typeface="Times New Roman" pitchFamily="18" charset="0"/>
              </a:rPr>
              <a:t>Formularul de raportare a reac</a:t>
            </a:r>
            <a:r>
              <a:rPr lang="ro-RO" sz="1700" b="1" dirty="0">
                <a:solidFill>
                  <a:schemeClr val="tx1"/>
                </a:solidFill>
                <a:latin typeface="Calibri" pitchFamily="34" charset="0"/>
                <a:cs typeface="Times New Roman" pitchFamily="18" charset="0"/>
              </a:rPr>
              <a:t>țiilor</a:t>
            </a:r>
            <a:r>
              <a:rPr lang="vi-VN" sz="1700" b="1" dirty="0">
                <a:solidFill>
                  <a:schemeClr val="tx1"/>
                </a:solidFill>
                <a:latin typeface="Calibri" pitchFamily="34" charset="0"/>
                <a:cs typeface="Times New Roman" pitchFamily="18" charset="0"/>
              </a:rPr>
              <a:t>/complica</a:t>
            </a:r>
            <a:r>
              <a:rPr lang="ro-RO" sz="1700" b="1" dirty="0">
                <a:solidFill>
                  <a:schemeClr val="tx1"/>
                </a:solidFill>
                <a:latin typeface="Calibri" pitchFamily="34" charset="0"/>
                <a:cs typeface="Times New Roman" pitchFamily="18" charset="0"/>
              </a:rPr>
              <a:t>țiilor</a:t>
            </a:r>
            <a:r>
              <a:rPr lang="vi-VN" sz="1700" b="1" dirty="0">
                <a:solidFill>
                  <a:schemeClr val="tx1"/>
                </a:solidFill>
                <a:latin typeface="Calibri" pitchFamily="34" charset="0"/>
                <a:cs typeface="Times New Roman" pitchFamily="18" charset="0"/>
              </a:rPr>
              <a:t> posttranstuzionale nr. 440/e </a:t>
            </a:r>
            <a:r>
              <a:rPr lang="ro-RO" sz="1700" b="1" dirty="0">
                <a:solidFill>
                  <a:schemeClr val="tx1"/>
                </a:solidFill>
                <a:latin typeface="Calibri" pitchFamily="34" charset="0"/>
                <a:cs typeface="Times New Roman" pitchFamily="18" charset="0"/>
              </a:rPr>
              <a:t>ș</a:t>
            </a:r>
            <a:r>
              <a:rPr lang="vi-VN" sz="1700" dirty="0">
                <a:solidFill>
                  <a:schemeClr val="tx1"/>
                </a:solidFill>
                <a:latin typeface="Calibri" pitchFamily="34" charset="0"/>
                <a:cs typeface="Times New Roman" pitchFamily="18" charset="0"/>
              </a:rPr>
              <a:t>i se prezinta </a:t>
            </a:r>
            <a:r>
              <a:rPr lang="ro-RO" sz="1700" dirty="0">
                <a:solidFill>
                  <a:schemeClr val="tx1"/>
                </a:solidFill>
                <a:latin typeface="Calibri" pitchFamily="34" charset="0"/>
                <a:cs typeface="Times New Roman" pitchFamily="18" charset="0"/>
              </a:rPr>
              <a:t>î</a:t>
            </a:r>
            <a:r>
              <a:rPr lang="vi-VN" sz="1700" dirty="0">
                <a:solidFill>
                  <a:schemeClr val="tx1"/>
                </a:solidFill>
                <a:latin typeface="Calibri" pitchFamily="34" charset="0"/>
                <a:cs typeface="Times New Roman" pitchFamily="18" charset="0"/>
              </a:rPr>
              <a:t>n CTS </a:t>
            </a:r>
            <a:r>
              <a:rPr lang="ro-RO" sz="1700" dirty="0">
                <a:solidFill>
                  <a:schemeClr val="tx1"/>
                </a:solidFill>
                <a:latin typeface="Calibri" pitchFamily="34" charset="0"/>
                <a:cs typeface="Times New Roman" pitchFamily="18" charset="0"/>
              </a:rPr>
              <a:t>în</a:t>
            </a:r>
            <a:r>
              <a:rPr lang="vi-VN" sz="1700" dirty="0">
                <a:solidFill>
                  <a:schemeClr val="tx1"/>
                </a:solidFill>
                <a:latin typeface="Calibri" pitchFamily="34" charset="0"/>
                <a:cs typeface="Times New Roman" pitchFamily="18" charset="0"/>
              </a:rPr>
              <a:t> primele 2 ore din momentul producerii reac</a:t>
            </a:r>
            <a:r>
              <a:rPr lang="ro-MO" sz="1700" dirty="0">
                <a:solidFill>
                  <a:schemeClr val="tx1"/>
                </a:solidFill>
                <a:latin typeface="Calibri" pitchFamily="34" charset="0"/>
                <a:cs typeface="Times New Roman" pitchFamily="18" charset="0"/>
              </a:rPr>
              <a:t>ț</a:t>
            </a:r>
            <a:r>
              <a:rPr lang="vi-VN" sz="1700" dirty="0">
                <a:solidFill>
                  <a:schemeClr val="tx1"/>
                </a:solidFill>
                <a:latin typeface="Calibri" pitchFamily="34" charset="0"/>
                <a:cs typeface="Times New Roman" pitchFamily="18" charset="0"/>
              </a:rPr>
              <a:t>iei. </a:t>
            </a:r>
            <a:endParaRPr lang="ro-MO" sz="1700" dirty="0">
              <a:solidFill>
                <a:schemeClr val="tx1"/>
              </a:solidFill>
              <a:latin typeface="Calibri" pitchFamily="34" charset="0"/>
              <a:cs typeface="Times New Roman" pitchFamily="18" charset="0"/>
            </a:endParaRPr>
          </a:p>
          <a:p>
            <a:pPr algn="ctr">
              <a:buFont typeface="Wingdings" pitchFamily="2" charset="2"/>
              <a:buChar char="Ø"/>
            </a:pPr>
            <a:r>
              <a:rPr lang="vi-VN" sz="1700" b="1" dirty="0">
                <a:solidFill>
                  <a:schemeClr val="tx1"/>
                </a:solidFill>
                <a:latin typeface="Calibri" pitchFamily="34" charset="0"/>
                <a:cs typeface="Times New Roman" pitchFamily="18" charset="0"/>
              </a:rPr>
              <a:t>Formularul de raportare </a:t>
            </a:r>
            <a:r>
              <a:rPr lang="ro-RO" sz="1700" b="1" dirty="0">
                <a:solidFill>
                  <a:schemeClr val="tx1"/>
                </a:solidFill>
                <a:latin typeface="Calibri" pitchFamily="34" charset="0"/>
                <a:cs typeface="Times New Roman" pitchFamily="18" charset="0"/>
              </a:rPr>
              <a:t>a </a:t>
            </a:r>
            <a:r>
              <a:rPr lang="vi-VN" sz="1700" b="1" dirty="0">
                <a:solidFill>
                  <a:schemeClr val="tx1"/>
                </a:solidFill>
                <a:latin typeface="Calibri" pitchFamily="34" charset="0"/>
                <a:cs typeface="Times New Roman" pitchFamily="18" charset="0"/>
              </a:rPr>
              <a:t>reac</a:t>
            </a:r>
            <a:r>
              <a:rPr lang="ro-RO" sz="1700" b="1" dirty="0">
                <a:solidFill>
                  <a:schemeClr val="tx1"/>
                </a:solidFill>
                <a:latin typeface="Calibri" pitchFamily="34" charset="0"/>
                <a:cs typeface="Times New Roman" pitchFamily="18" charset="0"/>
              </a:rPr>
              <a:t>țiilor</a:t>
            </a:r>
            <a:r>
              <a:rPr lang="vi-VN" sz="1700" b="1" dirty="0">
                <a:solidFill>
                  <a:schemeClr val="tx1"/>
                </a:solidFill>
                <a:latin typeface="Calibri" pitchFamily="34" charset="0"/>
                <a:cs typeface="Times New Roman" pitchFamily="18" charset="0"/>
              </a:rPr>
              <a:t>/complica</a:t>
            </a:r>
            <a:r>
              <a:rPr lang="ro-RO" sz="1700" b="1" dirty="0">
                <a:solidFill>
                  <a:schemeClr val="tx1"/>
                </a:solidFill>
                <a:latin typeface="Calibri" pitchFamily="34" charset="0"/>
                <a:cs typeface="Times New Roman" pitchFamily="18" charset="0"/>
              </a:rPr>
              <a:t>țiilor</a:t>
            </a:r>
            <a:r>
              <a:rPr lang="vi-VN" sz="1700" b="1" dirty="0">
                <a:solidFill>
                  <a:schemeClr val="tx1"/>
                </a:solidFill>
                <a:latin typeface="Calibri" pitchFamily="34" charset="0"/>
                <a:cs typeface="Times New Roman" pitchFamily="18" charset="0"/>
              </a:rPr>
              <a:t> posttransfuzionale nr.440/e </a:t>
            </a:r>
            <a:r>
              <a:rPr lang="vi-VN" sz="1700" dirty="0">
                <a:solidFill>
                  <a:schemeClr val="accent1">
                    <a:lumMod val="50000"/>
                  </a:schemeClr>
                </a:solidFill>
                <a:latin typeface="Calibri" pitchFamily="34" charset="0"/>
                <a:cs typeface="Times New Roman" pitchFamily="18" charset="0"/>
              </a:rPr>
              <a:t>se completeaz</a:t>
            </a:r>
            <a:r>
              <a:rPr lang="ro-RO" sz="1700" dirty="0">
                <a:solidFill>
                  <a:schemeClr val="accent1">
                    <a:lumMod val="50000"/>
                  </a:schemeClr>
                </a:solidFill>
                <a:latin typeface="Calibri" pitchFamily="34" charset="0"/>
                <a:cs typeface="Times New Roman" pitchFamily="18" charset="0"/>
              </a:rPr>
              <a:t>ă</a:t>
            </a:r>
            <a:r>
              <a:rPr lang="vi-VN" sz="1700" dirty="0">
                <a:solidFill>
                  <a:schemeClr val="accent1">
                    <a:lumMod val="50000"/>
                  </a:schemeClr>
                </a:solidFill>
                <a:latin typeface="Calibri" pitchFamily="34" charset="0"/>
                <a:cs typeface="Times New Roman" pitchFamily="18" charset="0"/>
              </a:rPr>
              <a:t> de medicul care a constatat reac</a:t>
            </a:r>
            <a:r>
              <a:rPr lang="ro-RO" sz="1700" dirty="0">
                <a:solidFill>
                  <a:schemeClr val="accent1">
                    <a:lumMod val="50000"/>
                  </a:schemeClr>
                </a:solidFill>
                <a:latin typeface="Calibri" pitchFamily="34" charset="0"/>
                <a:cs typeface="Times New Roman" pitchFamily="18" charset="0"/>
              </a:rPr>
              <a:t>ț</a:t>
            </a:r>
            <a:r>
              <a:rPr lang="vi-VN" sz="1700" dirty="0">
                <a:solidFill>
                  <a:schemeClr val="accent1">
                    <a:lumMod val="50000"/>
                  </a:schemeClr>
                </a:solidFill>
                <a:latin typeface="Calibri" pitchFamily="34" charset="0"/>
                <a:cs typeface="Times New Roman" pitchFamily="18" charset="0"/>
              </a:rPr>
              <a:t>ia. </a:t>
            </a:r>
            <a:r>
              <a:rPr lang="ro-RO" sz="1700" dirty="0">
                <a:solidFill>
                  <a:schemeClr val="accent1">
                    <a:lumMod val="50000"/>
                  </a:schemeClr>
                </a:solidFill>
                <a:latin typeface="Calibri" pitchFamily="34" charset="0"/>
                <a:cs typeface="Times New Roman" pitchFamily="18" charset="0"/>
              </a:rPr>
              <a:t>Î</a:t>
            </a:r>
            <a:r>
              <a:rPr lang="vi-VN" sz="1700" dirty="0">
                <a:solidFill>
                  <a:schemeClr val="accent1">
                    <a:lumMod val="50000"/>
                  </a:schemeClr>
                </a:solidFill>
                <a:latin typeface="Calibri" pitchFamily="34" charset="0"/>
                <a:cs typeface="Times New Roman" pitchFamily="18" charset="0"/>
              </a:rPr>
              <a:t>n fi</a:t>
            </a:r>
            <a:r>
              <a:rPr lang="ro-RO" sz="1700" dirty="0">
                <a:solidFill>
                  <a:schemeClr val="accent1">
                    <a:lumMod val="50000"/>
                  </a:schemeClr>
                </a:solidFill>
                <a:latin typeface="Calibri" pitchFamily="34" charset="0"/>
                <a:cs typeface="Times New Roman" pitchFamily="18" charset="0"/>
              </a:rPr>
              <a:t>ș</a:t>
            </a:r>
            <a:r>
              <a:rPr lang="vi-VN" sz="1700" dirty="0">
                <a:solidFill>
                  <a:schemeClr val="accent1">
                    <a:lumMod val="50000"/>
                  </a:schemeClr>
                </a:solidFill>
                <a:latin typeface="Calibri" pitchFamily="34" charset="0"/>
                <a:cs typeface="Times New Roman" pitchFamily="18" charset="0"/>
              </a:rPr>
              <a:t>a medical</a:t>
            </a:r>
            <a:r>
              <a:rPr lang="ro-RO" sz="1700" dirty="0">
                <a:solidFill>
                  <a:schemeClr val="accent1">
                    <a:lumMod val="50000"/>
                  </a:schemeClr>
                </a:solidFill>
                <a:latin typeface="Calibri" pitchFamily="34" charset="0"/>
                <a:cs typeface="Times New Roman" pitchFamily="18" charset="0"/>
              </a:rPr>
              <a:t>ă</a:t>
            </a:r>
            <a:r>
              <a:rPr lang="vi-VN" sz="1700" dirty="0">
                <a:solidFill>
                  <a:schemeClr val="accent1">
                    <a:lumMod val="50000"/>
                  </a:schemeClr>
                </a:solidFill>
                <a:latin typeface="Calibri" pitchFamily="34" charset="0"/>
                <a:cs typeface="Times New Roman" pitchFamily="18" charset="0"/>
              </a:rPr>
              <a:t> a pacientului se </a:t>
            </a:r>
            <a:r>
              <a:rPr lang="ro-RO" sz="1700" dirty="0">
                <a:solidFill>
                  <a:schemeClr val="accent1">
                    <a:lumMod val="50000"/>
                  </a:schemeClr>
                </a:solidFill>
                <a:latin typeface="Calibri" pitchFamily="34" charset="0"/>
                <a:cs typeface="Times New Roman" pitchFamily="18" charset="0"/>
              </a:rPr>
              <a:t>î</a:t>
            </a:r>
            <a:r>
              <a:rPr lang="vi-VN" sz="1700" dirty="0">
                <a:solidFill>
                  <a:schemeClr val="accent1">
                    <a:lumMod val="50000"/>
                  </a:schemeClr>
                </a:solidFill>
                <a:latin typeface="Calibri" pitchFamily="34" charset="0"/>
                <a:cs typeface="Times New Roman" pitchFamily="18" charset="0"/>
              </a:rPr>
              <a:t>nregistreaza semnele clinice (febr, trisoane, hipotensiune, prurit etc.), conform Algoritmilor de </a:t>
            </a:r>
            <a:r>
              <a:rPr lang="vi-VN" sz="1700" dirty="0" smtClean="0">
                <a:solidFill>
                  <a:schemeClr val="accent1">
                    <a:lumMod val="50000"/>
                  </a:schemeClr>
                </a:solidFill>
                <a:latin typeface="Calibri" pitchFamily="34" charset="0"/>
                <a:cs typeface="Times New Roman" pitchFamily="18" charset="0"/>
              </a:rPr>
              <a:t>conduit</a:t>
            </a:r>
            <a:r>
              <a:rPr lang="ro-MO" sz="1700" dirty="0" smtClean="0">
                <a:solidFill>
                  <a:schemeClr val="accent1">
                    <a:lumMod val="50000"/>
                  </a:schemeClr>
                </a:solidFill>
                <a:latin typeface="Calibri" pitchFamily="34" charset="0"/>
                <a:cs typeface="Times New Roman" pitchFamily="18" charset="0"/>
              </a:rPr>
              <a:t>ă</a:t>
            </a:r>
            <a:r>
              <a:rPr lang="vi-VN" sz="1700" dirty="0" smtClean="0">
                <a:solidFill>
                  <a:schemeClr val="accent1">
                    <a:lumMod val="50000"/>
                  </a:schemeClr>
                </a:solidFill>
                <a:latin typeface="Calibri" pitchFamily="34" charset="0"/>
                <a:cs typeface="Times New Roman" pitchFamily="18" charset="0"/>
              </a:rPr>
              <a:t> </a:t>
            </a:r>
            <a:r>
              <a:rPr lang="ro-MO" sz="1700" dirty="0">
                <a:solidFill>
                  <a:schemeClr val="accent1">
                    <a:lumMod val="50000"/>
                  </a:schemeClr>
                </a:solidFill>
                <a:latin typeface="Calibri" pitchFamily="34" charset="0"/>
                <a:cs typeface="Times New Roman" pitchFamily="18" charset="0"/>
              </a:rPr>
              <a:t>î</a:t>
            </a:r>
            <a:r>
              <a:rPr lang="vi-VN" sz="1700" dirty="0" smtClean="0">
                <a:solidFill>
                  <a:schemeClr val="accent1">
                    <a:lumMod val="50000"/>
                  </a:schemeClr>
                </a:solidFill>
                <a:latin typeface="Calibri" pitchFamily="34" charset="0"/>
                <a:cs typeface="Times New Roman" pitchFamily="18" charset="0"/>
              </a:rPr>
              <a:t>n </a:t>
            </a:r>
            <a:r>
              <a:rPr lang="vi-VN" sz="1700" dirty="0">
                <a:solidFill>
                  <a:schemeClr val="accent1">
                    <a:lumMod val="50000"/>
                  </a:schemeClr>
                </a:solidFill>
                <a:latin typeface="Calibri" pitchFamily="34" charset="0"/>
                <a:cs typeface="Times New Roman" pitchFamily="18" charset="0"/>
              </a:rPr>
              <a:t>managementul reac</a:t>
            </a:r>
            <a:r>
              <a:rPr lang="ro-RO" sz="1700" dirty="0">
                <a:solidFill>
                  <a:schemeClr val="accent1">
                    <a:lumMod val="50000"/>
                  </a:schemeClr>
                </a:solidFill>
                <a:latin typeface="Calibri" pitchFamily="34" charset="0"/>
                <a:cs typeface="Times New Roman" pitchFamily="18" charset="0"/>
              </a:rPr>
              <a:t>ț</a:t>
            </a:r>
            <a:r>
              <a:rPr lang="vi-VN" sz="1700" dirty="0">
                <a:solidFill>
                  <a:schemeClr val="accent1">
                    <a:lumMod val="50000"/>
                  </a:schemeClr>
                </a:solidFill>
                <a:latin typeface="Calibri" pitchFamily="34" charset="0"/>
                <a:cs typeface="Times New Roman" pitchFamily="18" charset="0"/>
              </a:rPr>
              <a:t>ilor posttransfuzionale.</a:t>
            </a:r>
            <a:endParaRPr lang="ro-MO" sz="1700" dirty="0">
              <a:solidFill>
                <a:schemeClr val="accent1">
                  <a:lumMod val="50000"/>
                </a:schemeClr>
              </a:solidFill>
              <a:latin typeface="Calibri" pitchFamily="34"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208" y="1747960"/>
            <a:ext cx="3456384" cy="1584176"/>
          </a:xfrm>
          <a:prstGeom prst="ellipse">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471" y="3295053"/>
            <a:ext cx="3312368" cy="1440160"/>
          </a:xfrm>
          <a:prstGeom prst="ellipse">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240" y="4748627"/>
            <a:ext cx="3194599" cy="1724843"/>
          </a:xfrm>
          <a:prstGeom prst="ellipse">
            <a:avLst/>
          </a:prstGeom>
          <a:ln>
            <a:noFill/>
          </a:ln>
          <a:effectLst>
            <a:softEdge rad="112500"/>
          </a:effectLst>
        </p:spPr>
      </p:pic>
    </p:spTree>
    <p:extLst>
      <p:ext uri="{BB962C8B-B14F-4D97-AF65-F5344CB8AC3E}">
        <p14:creationId xmlns:p14="http://schemas.microsoft.com/office/powerpoint/2010/main" val="13602946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lumMod val="85000"/>
            </a:schemeClr>
          </a:solidFill>
        </p:spPr>
        <p:txBody>
          <a:bodyPr>
            <a:normAutofit/>
          </a:bodyPr>
          <a:lstStyle/>
          <a:p>
            <a:r>
              <a:rPr lang="ro-MO" sz="3200" b="1" dirty="0"/>
              <a:t>Etapa posttransfuzională</a:t>
            </a:r>
          </a:p>
        </p:txBody>
      </p:sp>
      <p:sp>
        <p:nvSpPr>
          <p:cNvPr id="3" name="Объект 2"/>
          <p:cNvSpPr>
            <a:spLocks noGrp="1"/>
          </p:cNvSpPr>
          <p:nvPr>
            <p:ph idx="1"/>
          </p:nvPr>
        </p:nvSpPr>
        <p:spPr>
          <a:xfrm>
            <a:off x="5447928" y="1752600"/>
            <a:ext cx="6134472" cy="4700736"/>
          </a:xfrm>
        </p:spPr>
        <p:txBody>
          <a:bodyPr>
            <a:normAutofit/>
          </a:bodyPr>
          <a:lstStyle/>
          <a:p>
            <a:pPr algn="ctr">
              <a:buFont typeface="Wingdings" pitchFamily="2" charset="2"/>
              <a:buChar char="q"/>
            </a:pPr>
            <a:r>
              <a:rPr lang="ro-MO" sz="1800" dirty="0">
                <a:latin typeface="Calibri" pitchFamily="34" charset="0"/>
                <a:cs typeface="Times New Roman" pitchFamily="18" charset="0"/>
              </a:rPr>
              <a:t>T</a:t>
            </a:r>
            <a:r>
              <a:rPr lang="vi-VN" sz="2000" dirty="0">
                <a:latin typeface="Calibri" pitchFamily="34" charset="0"/>
                <a:cs typeface="Times New Roman" pitchFamily="18" charset="0"/>
              </a:rPr>
              <a:t>ransfuzia componentelor de sânge se </a:t>
            </a:r>
            <a:r>
              <a:rPr lang="ro-MO" sz="2000" dirty="0">
                <a:latin typeface="Calibri" pitchFamily="34" charset="0"/>
                <a:cs typeface="Times New Roman" pitchFamily="18" charset="0"/>
              </a:rPr>
              <a:t>î</a:t>
            </a:r>
            <a:r>
              <a:rPr lang="vi-VN" sz="2000" dirty="0">
                <a:latin typeface="Calibri" pitchFamily="34" charset="0"/>
                <a:cs typeface="Times New Roman" pitchFamily="18" charset="0"/>
              </a:rPr>
              <a:t>nregistreaza conform prevederilor din</a:t>
            </a:r>
            <a:r>
              <a:rPr lang="ro-MO" sz="2000" dirty="0">
                <a:latin typeface="Calibri" pitchFamily="34" charset="0"/>
                <a:cs typeface="Times New Roman" pitchFamily="18" charset="0"/>
              </a:rPr>
              <a:t> </a:t>
            </a:r>
            <a:r>
              <a:rPr lang="vi-VN" sz="2000" b="1" dirty="0">
                <a:latin typeface="Calibri" pitchFamily="34" charset="0"/>
                <a:cs typeface="Times New Roman" pitchFamily="18" charset="0"/>
              </a:rPr>
              <a:t>Formularul pentru hemotransfuzie nr. 437/e </a:t>
            </a:r>
            <a:r>
              <a:rPr lang="vi-VN" sz="2000" dirty="0">
                <a:latin typeface="Calibri" pitchFamily="34" charset="0"/>
                <a:cs typeface="Times New Roman" pitchFamily="18" charset="0"/>
              </a:rPr>
              <a:t>de către medicul care a aplicat hemotransfuzia, ulterior de medicul de gardã care monitorizeaz</a:t>
            </a:r>
            <a:r>
              <a:rPr lang="ro-RO" sz="2000" dirty="0">
                <a:latin typeface="Calibri" pitchFamily="34" charset="0"/>
                <a:cs typeface="Times New Roman" pitchFamily="18" charset="0"/>
              </a:rPr>
              <a:t>ă</a:t>
            </a:r>
            <a:r>
              <a:rPr lang="vi-VN" sz="2000" dirty="0">
                <a:latin typeface="Calibri" pitchFamily="34" charset="0"/>
                <a:cs typeface="Times New Roman" pitchFamily="18" charset="0"/>
              </a:rPr>
              <a:t> starea pacientului din sec</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ia în care pacientul este internat </a:t>
            </a:r>
            <a:r>
              <a:rPr lang="ro-MO" sz="2000" dirty="0">
                <a:latin typeface="Calibri" pitchFamily="34" charset="0"/>
                <a:cs typeface="Times New Roman" pitchFamily="18" charset="0"/>
              </a:rPr>
              <a:t>ș</a:t>
            </a:r>
            <a:r>
              <a:rPr lang="vi-VN" sz="2000" dirty="0">
                <a:latin typeface="Calibri" pitchFamily="34" charset="0"/>
                <a:cs typeface="Times New Roman" pitchFamily="18" charset="0"/>
              </a:rPr>
              <a:t>i se anexeaz</a:t>
            </a:r>
            <a:r>
              <a:rPr lang="ro-RO" sz="2000" dirty="0">
                <a:latin typeface="Calibri" pitchFamily="34" charset="0"/>
                <a:cs typeface="Times New Roman" pitchFamily="18" charset="0"/>
              </a:rPr>
              <a:t>ă</a:t>
            </a:r>
            <a:r>
              <a:rPr lang="vi-VN" sz="2000" dirty="0">
                <a:latin typeface="Calibri" pitchFamily="34" charset="0"/>
                <a:cs typeface="Times New Roman" pitchFamily="18" charset="0"/>
              </a:rPr>
              <a:t> ulterior </a:t>
            </a:r>
            <a:r>
              <a:rPr lang="ro-MO" sz="2000" dirty="0">
                <a:latin typeface="Calibri" pitchFamily="34" charset="0"/>
                <a:cs typeface="Times New Roman" pitchFamily="18" charset="0"/>
              </a:rPr>
              <a:t>î</a:t>
            </a:r>
            <a:r>
              <a:rPr lang="vi-VN" sz="2000" dirty="0">
                <a:latin typeface="Calibri" pitchFamily="34" charset="0"/>
                <a:cs typeface="Times New Roman" pitchFamily="18" charset="0"/>
              </a:rPr>
              <a:t>n fi</a:t>
            </a:r>
            <a:r>
              <a:rPr lang="ro-MO" sz="2000" dirty="0">
                <a:latin typeface="Calibri" pitchFamily="34" charset="0"/>
                <a:cs typeface="Times New Roman" pitchFamily="18" charset="0"/>
              </a:rPr>
              <a:t>ș</a:t>
            </a:r>
            <a:r>
              <a:rPr lang="vi-VN" sz="2000" dirty="0">
                <a:latin typeface="Calibri" pitchFamily="34" charset="0"/>
                <a:cs typeface="Times New Roman" pitchFamily="18" charset="0"/>
              </a:rPr>
              <a:t>a medical</a:t>
            </a:r>
            <a:r>
              <a:rPr lang="ro-MO" sz="2000" dirty="0">
                <a:latin typeface="Calibri" pitchFamily="34" charset="0"/>
                <a:cs typeface="Times New Roman" pitchFamily="18" charset="0"/>
              </a:rPr>
              <a:t>ă</a:t>
            </a:r>
            <a:r>
              <a:rPr lang="vi-VN" sz="2000" dirty="0">
                <a:latin typeface="Calibri" pitchFamily="34" charset="0"/>
                <a:cs typeface="Times New Roman" pitchFamily="18" charset="0"/>
              </a:rPr>
              <a:t> a bolnavului de sta</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ionar, conform POS privind men</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inerea </a:t>
            </a:r>
            <a:r>
              <a:rPr lang="ro-MO" sz="2000" dirty="0">
                <a:latin typeface="Calibri" pitchFamily="34" charset="0"/>
                <a:cs typeface="Times New Roman" pitchFamily="18" charset="0"/>
              </a:rPr>
              <a:t>ș</a:t>
            </a:r>
            <a:r>
              <a:rPr lang="vi-VN" sz="2000" dirty="0">
                <a:latin typeface="Calibri" pitchFamily="34" charset="0"/>
                <a:cs typeface="Times New Roman" pitchFamily="18" charset="0"/>
              </a:rPr>
              <a:t>i controlul f</a:t>
            </a:r>
            <a:r>
              <a:rPr lang="ro-MO" sz="2000" dirty="0" smtClean="0">
                <a:latin typeface="Calibri" pitchFamily="34" charset="0"/>
                <a:cs typeface="Times New Roman" pitchFamily="18" charset="0"/>
              </a:rPr>
              <a:t>iș</a:t>
            </a:r>
            <a:r>
              <a:rPr lang="vi-VN" sz="2000" dirty="0">
                <a:latin typeface="Calibri" pitchFamily="34" charset="0"/>
                <a:cs typeface="Times New Roman" pitchFamily="18" charset="0"/>
              </a:rPr>
              <a:t>ei medicale a bolnavului de sta</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ionar.</a:t>
            </a:r>
          </a:p>
          <a:p>
            <a:pPr algn="ctr">
              <a:buFont typeface="Wingdings" pitchFamily="2" charset="2"/>
              <a:buChar char="q"/>
            </a:pPr>
            <a:r>
              <a:rPr lang="vi-VN" sz="2000" dirty="0">
                <a:latin typeface="Calibri" pitchFamily="34" charset="0"/>
                <a:cs typeface="Times New Roman" pitchFamily="18" charset="0"/>
              </a:rPr>
              <a:t>Dupã transfuzie containerele cu ramăsi</a:t>
            </a:r>
            <a:r>
              <a:rPr lang="ro-MO" sz="2000" dirty="0">
                <a:latin typeface="Calibri" pitchFamily="34" charset="0"/>
                <a:cs typeface="Times New Roman" pitchFamily="18" charset="0"/>
              </a:rPr>
              <a:t>țe</a:t>
            </a:r>
            <a:r>
              <a:rPr lang="vi-VN" sz="2000" dirty="0">
                <a:latin typeface="Calibri" pitchFamily="34" charset="0"/>
                <a:cs typeface="Times New Roman" pitchFamily="18" charset="0"/>
              </a:rPr>
              <a:t> de sânge (de la donator, autocomponente), se p</a:t>
            </a:r>
            <a:r>
              <a:rPr lang="ro-RO" sz="2000" dirty="0">
                <a:latin typeface="Calibri" pitchFamily="34" charset="0"/>
                <a:cs typeface="Times New Roman" pitchFamily="18" charset="0"/>
              </a:rPr>
              <a:t>ă</a:t>
            </a:r>
            <a:r>
              <a:rPr lang="vi-VN" sz="2000" dirty="0">
                <a:latin typeface="Calibri" pitchFamily="34" charset="0"/>
                <a:cs typeface="Times New Roman" pitchFamily="18" charset="0"/>
              </a:rPr>
              <a:t>streaz</a:t>
            </a:r>
            <a:r>
              <a:rPr lang="ro-RO" sz="2000" dirty="0">
                <a:latin typeface="Calibri" pitchFamily="34" charset="0"/>
                <a:cs typeface="Times New Roman" pitchFamily="18" charset="0"/>
              </a:rPr>
              <a:t>ă</a:t>
            </a:r>
            <a:r>
              <a:rPr lang="vi-VN" sz="2000" dirty="0">
                <a:latin typeface="Calibri" pitchFamily="34" charset="0"/>
                <a:cs typeface="Times New Roman" pitchFamily="18" charset="0"/>
              </a:rPr>
              <a:t> </a:t>
            </a:r>
            <a:r>
              <a:rPr lang="ro-RO" sz="2000" dirty="0">
                <a:latin typeface="Calibri" pitchFamily="34" charset="0"/>
                <a:cs typeface="Times New Roman" pitchFamily="18" charset="0"/>
              </a:rPr>
              <a:t>î</a:t>
            </a:r>
            <a:r>
              <a:rPr lang="vi-VN" sz="2000" dirty="0">
                <a:latin typeface="Calibri" pitchFamily="34" charset="0"/>
                <a:cs typeface="Times New Roman" pitchFamily="18" charset="0"/>
              </a:rPr>
              <a:t>n frigider </a:t>
            </a:r>
            <a:r>
              <a:rPr lang="ro-RO" sz="2000" dirty="0">
                <a:latin typeface="Calibri" pitchFamily="34" charset="0"/>
                <a:cs typeface="Times New Roman" pitchFamily="18" charset="0"/>
              </a:rPr>
              <a:t>î</a:t>
            </a:r>
            <a:r>
              <a:rPr lang="vi-VN" sz="2000" dirty="0">
                <a:latin typeface="Calibri" pitchFamily="34" charset="0"/>
                <a:cs typeface="Times New Roman" pitchFamily="18" charset="0"/>
              </a:rPr>
              <a:t>n sec</a:t>
            </a:r>
            <a:r>
              <a:rPr lang="ro-RO" sz="2000" dirty="0">
                <a:latin typeface="Calibri" pitchFamily="34" charset="0"/>
                <a:cs typeface="Times New Roman" pitchFamily="18" charset="0"/>
              </a:rPr>
              <a:t>ț</a:t>
            </a:r>
            <a:r>
              <a:rPr lang="vi-VN" sz="2000" dirty="0">
                <a:latin typeface="Calibri" pitchFamily="34" charset="0"/>
                <a:cs typeface="Times New Roman" pitchFamily="18" charset="0"/>
              </a:rPr>
              <a:t>ia clinic</a:t>
            </a:r>
            <a:r>
              <a:rPr lang="ro-RO" sz="2000" dirty="0">
                <a:latin typeface="Calibri" pitchFamily="34" charset="0"/>
                <a:cs typeface="Times New Roman" pitchFamily="18" charset="0"/>
              </a:rPr>
              <a:t>ă</a:t>
            </a:r>
            <a:r>
              <a:rPr lang="vi-VN" sz="2000" dirty="0">
                <a:latin typeface="Calibri" pitchFamily="34" charset="0"/>
                <a:cs typeface="Times New Roman" pitchFamily="18" charset="0"/>
              </a:rPr>
              <a:t> respectiv</a:t>
            </a:r>
            <a:r>
              <a:rPr lang="ro-RO" sz="2000" dirty="0">
                <a:latin typeface="Calibri" pitchFamily="34" charset="0"/>
                <a:cs typeface="Times New Roman" pitchFamily="18" charset="0"/>
              </a:rPr>
              <a:t>ă</a:t>
            </a:r>
            <a:r>
              <a:rPr lang="vi-VN" sz="2000" dirty="0">
                <a:latin typeface="Calibri" pitchFamily="34" charset="0"/>
                <a:cs typeface="Times New Roman" pitchFamily="18" charset="0"/>
              </a:rPr>
              <a:t> timp de 2 zile pentru teste de control, în caz de apari</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ie a reac</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iilor/complica</a:t>
            </a:r>
            <a:r>
              <a:rPr lang="ro-MO" sz="2000" dirty="0">
                <a:latin typeface="Calibri" pitchFamily="34" charset="0"/>
                <a:cs typeface="Times New Roman" pitchFamily="18" charset="0"/>
              </a:rPr>
              <a:t>ț</a:t>
            </a:r>
            <a:r>
              <a:rPr lang="vi-VN" sz="2000" dirty="0">
                <a:latin typeface="Calibri" pitchFamily="34" charset="0"/>
                <a:cs typeface="Times New Roman" pitchFamily="18" charset="0"/>
              </a:rPr>
              <a:t>iilor posttransfuzionale tardive.</a:t>
            </a:r>
            <a:endParaRPr lang="ro-MO" sz="2000" dirty="0">
              <a:latin typeface="Calibri" pitchFamily="34"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80" y="1752600"/>
            <a:ext cx="4901848" cy="4536504"/>
          </a:xfrm>
          <a:prstGeom prst="rect">
            <a:avLst/>
          </a:prstGeom>
          <a:ln>
            <a:noFill/>
          </a:ln>
          <a:effectLst>
            <a:softEdge rad="112500"/>
          </a:effectLst>
        </p:spPr>
      </p:pic>
    </p:spTree>
    <p:extLst>
      <p:ext uri="{BB962C8B-B14F-4D97-AF65-F5344CB8AC3E}">
        <p14:creationId xmlns:p14="http://schemas.microsoft.com/office/powerpoint/2010/main" val="27888533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chemeClr val="accent2"/>
                                      </p:to>
                                    </p:animClr>
                                    <p:animClr clrSpc="rgb" dir="cw">
                                      <p:cBhvr>
                                        <p:cTn id="12" dur="500" fill="hold"/>
                                        <p:tgtEl>
                                          <p:spTgt spid="3">
                                            <p:txEl>
                                              <p:pRg st="1" end="1"/>
                                            </p:txEl>
                                          </p:spTgt>
                                        </p:tgtEl>
                                        <p:attrNameLst>
                                          <p:attrName>fillcolor</p:attrName>
                                        </p:attrNameLst>
                                      </p:cBhvr>
                                      <p:to>
                                        <a:schemeClr val="accent2"/>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0128" y="260648"/>
            <a:ext cx="8260672" cy="1440160"/>
          </a:xfrm>
        </p:spPr>
        <p:txBody>
          <a:bodyPr>
            <a:noAutofit/>
          </a:bodyPr>
          <a:lstStyle/>
          <a:p>
            <a:r>
              <a:rPr lang="ro-MO" sz="2400" dirty="0"/>
              <a:t>ERORI PRODUSE ÎN TIMPUL TRANSFUZIEI DE SÂNGE ȘI ADMINISTRAREA PRODUSELOR DE SÂNGE</a:t>
            </a:r>
          </a:p>
        </p:txBody>
      </p:sp>
      <p:sp>
        <p:nvSpPr>
          <p:cNvPr id="3" name="Объект 2"/>
          <p:cNvSpPr>
            <a:spLocks noGrp="1"/>
          </p:cNvSpPr>
          <p:nvPr>
            <p:ph idx="1"/>
          </p:nvPr>
        </p:nvSpPr>
        <p:spPr>
          <a:xfrm>
            <a:off x="407368" y="1988844"/>
            <a:ext cx="11377264" cy="4137323"/>
          </a:xfrm>
        </p:spPr>
        <p:txBody>
          <a:bodyPr/>
          <a:lstStyle/>
          <a:p>
            <a:pPr>
              <a:buFont typeface="Wingdings" pitchFamily="2" charset="2"/>
              <a:buChar char="ü"/>
            </a:pPr>
            <a:r>
              <a:rPr lang="ro-MO" dirty="0">
                <a:latin typeface="Calibri" pitchFamily="34" charset="0"/>
                <a:cs typeface="Times New Roman" pitchFamily="18" charset="0"/>
              </a:rPr>
              <a:t>Indentificarea eronată a pacientului</a:t>
            </a:r>
            <a:r>
              <a:rPr lang="ro-MD" dirty="0">
                <a:latin typeface="Calibri" pitchFamily="34" charset="0"/>
                <a:cs typeface="Times New Roman" pitchFamily="18" charset="0"/>
              </a:rPr>
              <a:t>,</a:t>
            </a:r>
            <a:endParaRPr lang="ro-MO" dirty="0">
              <a:latin typeface="Calibri" pitchFamily="34" charset="0"/>
              <a:cs typeface="Times New Roman" pitchFamily="18" charset="0"/>
            </a:endParaRPr>
          </a:p>
          <a:p>
            <a:pPr>
              <a:buFont typeface="Wingdings" pitchFamily="2" charset="2"/>
              <a:buChar char="ü"/>
            </a:pPr>
            <a:r>
              <a:rPr lang="ro-MO" dirty="0">
                <a:latin typeface="Calibri" pitchFamily="34" charset="0"/>
                <a:cs typeface="Times New Roman" pitchFamily="18" charset="0"/>
              </a:rPr>
              <a:t>Erori de stabilire a co</a:t>
            </a:r>
            <a:r>
              <a:rPr lang="ro-MD" dirty="0">
                <a:latin typeface="Calibri" pitchFamily="34" charset="0"/>
                <a:cs typeface="Times New Roman" pitchFamily="18" charset="0"/>
              </a:rPr>
              <a:t>m</a:t>
            </a:r>
            <a:r>
              <a:rPr lang="ro-MO" dirty="0">
                <a:latin typeface="Calibri" pitchFamily="34" charset="0"/>
                <a:cs typeface="Times New Roman" pitchFamily="18" charset="0"/>
              </a:rPr>
              <a:t>patibilității</a:t>
            </a:r>
            <a:r>
              <a:rPr lang="ro-MD" dirty="0">
                <a:latin typeface="Calibri" pitchFamily="34" charset="0"/>
                <a:cs typeface="Times New Roman" pitchFamily="18" charset="0"/>
              </a:rPr>
              <a:t>,</a:t>
            </a:r>
            <a:endParaRPr lang="ro-MO" dirty="0">
              <a:latin typeface="Calibri" pitchFamily="34" charset="0"/>
              <a:cs typeface="Times New Roman" pitchFamily="18" charset="0"/>
            </a:endParaRPr>
          </a:p>
          <a:p>
            <a:pPr>
              <a:buFont typeface="Wingdings" pitchFamily="2" charset="2"/>
              <a:buChar char="ü"/>
            </a:pPr>
            <a:r>
              <a:rPr lang="ro-MO" dirty="0">
                <a:latin typeface="Calibri" pitchFamily="34" charset="0"/>
                <a:cs typeface="Times New Roman" pitchFamily="18" charset="0"/>
              </a:rPr>
              <a:t>Incidente la administrare</a:t>
            </a:r>
            <a:r>
              <a:rPr lang="ro-MD" dirty="0">
                <a:latin typeface="Calibri" pitchFamily="34" charset="0"/>
                <a:cs typeface="Times New Roman" pitchFamily="18" charset="0"/>
              </a:rPr>
              <a:t>,</a:t>
            </a:r>
            <a:endParaRPr lang="ro-MO" dirty="0">
              <a:latin typeface="Calibri" pitchFamily="34" charset="0"/>
              <a:cs typeface="Times New Roman" pitchFamily="18" charset="0"/>
            </a:endParaRPr>
          </a:p>
          <a:p>
            <a:pPr>
              <a:buFont typeface="Wingdings" pitchFamily="2" charset="2"/>
              <a:buChar char="ü"/>
            </a:pPr>
            <a:r>
              <a:rPr lang="ro-MO" dirty="0">
                <a:latin typeface="Calibri" pitchFamily="34" charset="0"/>
                <a:cs typeface="Times New Roman" pitchFamily="18" charset="0"/>
              </a:rPr>
              <a:t>Incidente de monitorizare</a:t>
            </a:r>
            <a:r>
              <a:rPr lang="ro-MD" dirty="0">
                <a:latin typeface="Calibri" pitchFamily="34" charset="0"/>
                <a:cs typeface="Times New Roman" pitchFamily="18" charset="0"/>
              </a:rPr>
              <a:t>.</a:t>
            </a:r>
            <a:endParaRPr lang="ro-MO" dirty="0">
              <a:latin typeface="Calibri" pitchFamily="34"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3963358"/>
            <a:ext cx="5508104" cy="2448272"/>
          </a:xfrm>
          <a:prstGeom prst="rect">
            <a:avLst/>
          </a:prstGeom>
          <a:ln>
            <a:noFill/>
          </a:ln>
          <a:effectLst>
            <a:softEdge rad="11250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064" y="2060849"/>
            <a:ext cx="4752528" cy="4248472"/>
          </a:xfrm>
          <a:prstGeom prst="ellipse">
            <a:avLst/>
          </a:prstGeom>
          <a:ln>
            <a:noFill/>
          </a:ln>
          <a:effectLst>
            <a:softEdge rad="112500"/>
          </a:effectLst>
        </p:spPr>
      </p:pic>
    </p:spTree>
    <p:extLst>
      <p:ext uri="{BB962C8B-B14F-4D97-AF65-F5344CB8AC3E}">
        <p14:creationId xmlns:p14="http://schemas.microsoft.com/office/powerpoint/2010/main" val="2573883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408377"/>
            <a:ext cx="11017224" cy="860384"/>
          </a:xfrm>
          <a:solidFill>
            <a:schemeClr val="bg1"/>
          </a:solidFill>
        </p:spPr>
        <p:txBody>
          <a:bodyPr>
            <a:noAutofit/>
          </a:bodyPr>
          <a:lstStyle/>
          <a:p>
            <a:r>
              <a:rPr lang="ro-MO" sz="2400" b="1" dirty="0"/>
              <a:t>Clasificarea reacţiilor posttransfuzionale </a:t>
            </a:r>
          </a:p>
        </p:txBody>
      </p:sp>
      <p:sp>
        <p:nvSpPr>
          <p:cNvPr id="3" name="Объект 2"/>
          <p:cNvSpPr>
            <a:spLocks noGrp="1"/>
          </p:cNvSpPr>
          <p:nvPr>
            <p:ph idx="1"/>
          </p:nvPr>
        </p:nvSpPr>
        <p:spPr>
          <a:xfrm>
            <a:off x="407368" y="1556792"/>
            <a:ext cx="11521280" cy="4176466"/>
          </a:xfrm>
        </p:spPr>
        <p:txBody>
          <a:bodyPr>
            <a:noAutofit/>
          </a:bodyPr>
          <a:lstStyle/>
          <a:p>
            <a:pPr marL="514350" indent="-400050" algn="ctr">
              <a:buAutoNum type="romanUcPeriod"/>
            </a:pPr>
            <a:r>
              <a:rPr lang="vi-VN" sz="1600" b="1" dirty="0">
                <a:latin typeface="Calibri" pitchFamily="34" charset="0"/>
                <a:cs typeface="Times New Roman" pitchFamily="18" charset="0"/>
              </a:rPr>
              <a:t>după timpul de apariție</a:t>
            </a:r>
            <a:r>
              <a:rPr lang="vi-VN" sz="1600" dirty="0">
                <a:latin typeface="Calibri" pitchFamily="34" charset="0"/>
                <a:cs typeface="Times New Roman" pitchFamily="18" charset="0"/>
              </a:rPr>
              <a:t>:</a:t>
            </a:r>
            <a:endParaRPr lang="ro-MO" sz="1600" dirty="0">
              <a:latin typeface="Calibri" pitchFamily="34" charset="0"/>
              <a:cs typeface="Times New Roman" pitchFamily="18" charset="0"/>
            </a:endParaRPr>
          </a:p>
          <a:p>
            <a:pPr marL="114300" indent="0" algn="just">
              <a:buNone/>
            </a:pPr>
            <a:r>
              <a:rPr lang="vi-VN" sz="1600" dirty="0">
                <a:latin typeface="Calibri" pitchFamily="34" charset="0"/>
                <a:cs typeface="Times New Roman" pitchFamily="18" charset="0"/>
              </a:rPr>
              <a:t>a) acută – reacții care apar în timpul sau până la 24 ore după transfuzie; </a:t>
            </a:r>
            <a:endParaRPr lang="ro-MO" sz="1600" dirty="0">
              <a:latin typeface="Calibri" pitchFamily="34" charset="0"/>
              <a:cs typeface="Times New Roman" pitchFamily="18" charset="0"/>
            </a:endParaRPr>
          </a:p>
          <a:p>
            <a:pPr marL="114300" indent="0" algn="just">
              <a:buNone/>
            </a:pPr>
            <a:r>
              <a:rPr lang="vi-VN" sz="1600" dirty="0">
                <a:latin typeface="Calibri" pitchFamily="34" charset="0"/>
                <a:cs typeface="Times New Roman" pitchFamily="18" charset="0"/>
              </a:rPr>
              <a:t>b) tardivă – reacții care apar după 24 ore după transfuzie. </a:t>
            </a:r>
            <a:endParaRPr lang="ro-MO" sz="1600" dirty="0">
              <a:latin typeface="Calibri" pitchFamily="34" charset="0"/>
              <a:cs typeface="Times New Roman" pitchFamily="18" charset="0"/>
            </a:endParaRPr>
          </a:p>
          <a:p>
            <a:pPr marL="114300" indent="0" algn="ctr">
              <a:buNone/>
            </a:pPr>
            <a:r>
              <a:rPr lang="vi-VN" sz="1600" dirty="0">
                <a:solidFill>
                  <a:schemeClr val="accent1"/>
                </a:solidFill>
                <a:latin typeface="Calibri" pitchFamily="34" charset="0"/>
                <a:cs typeface="Times New Roman" pitchFamily="18" charset="0"/>
              </a:rPr>
              <a:t>II</a:t>
            </a:r>
            <a:r>
              <a:rPr lang="vi-VN" sz="1600" b="1" dirty="0">
                <a:latin typeface="Calibri" pitchFamily="34" charset="0"/>
                <a:cs typeface="Times New Roman" pitchFamily="18" charset="0"/>
              </a:rPr>
              <a:t>. după mecanismul de apariție</a:t>
            </a:r>
            <a:r>
              <a:rPr lang="vi-VN" sz="1600" dirty="0">
                <a:latin typeface="Calibri" pitchFamily="34" charset="0"/>
                <a:cs typeface="Times New Roman" pitchFamily="18" charset="0"/>
              </a:rPr>
              <a:t>: </a:t>
            </a:r>
            <a:endParaRPr lang="ro-MO" sz="1600" dirty="0">
              <a:latin typeface="Calibri" pitchFamily="34" charset="0"/>
              <a:cs typeface="Times New Roman" pitchFamily="18" charset="0"/>
            </a:endParaRPr>
          </a:p>
          <a:p>
            <a:pPr marL="457200" indent="-342900" algn="just">
              <a:buAutoNum type="alphaLcParenR"/>
            </a:pPr>
            <a:r>
              <a:rPr lang="vi-VN" sz="1600" dirty="0">
                <a:latin typeface="Calibri" pitchFamily="34" charset="0"/>
                <a:cs typeface="Times New Roman" pitchFamily="18" charset="0"/>
              </a:rPr>
              <a:t>imun – prezența și/sau dezvoltarea de anticorpi contra antigenelor eritrocitare, leucocitare, trombocitare, proteinelor plasmatice la pacientul-recipient de produse sanguine cu declanșarea unui răspuns al organismului uman la intracțiunea cu antigenele corespunzătoare anticorpilor; </a:t>
            </a:r>
            <a:endParaRPr lang="ro-MO" sz="1600" dirty="0">
              <a:latin typeface="Calibri" pitchFamily="34" charset="0"/>
              <a:cs typeface="Times New Roman" pitchFamily="18" charset="0"/>
            </a:endParaRPr>
          </a:p>
          <a:p>
            <a:pPr marL="457200" indent="-342900" algn="just">
              <a:buAutoNum type="alphaLcParenR"/>
            </a:pPr>
            <a:r>
              <a:rPr lang="vi-VN" sz="1600" dirty="0">
                <a:latin typeface="Calibri" pitchFamily="34" charset="0"/>
                <a:cs typeface="Times New Roman" pitchFamily="18" charset="0"/>
              </a:rPr>
              <a:t>non-imun – dezvoltarea unui răspuns al organismului uman provocat de unele particularități a parametrilor fizici, chimici ale produselor sanguine transfuzate și/sau unor erori în tehnica realizării transfuziilor și/sau prezenței comorbidităților la pacient.</a:t>
            </a:r>
            <a:endParaRPr lang="ro-MO" sz="1600" dirty="0">
              <a:latin typeface="Calibri" pitchFamily="34" charset="0"/>
              <a:cs typeface="Times New Roman" pitchFamily="18" charset="0"/>
            </a:endParaRPr>
          </a:p>
          <a:p>
            <a:pPr marL="114300" indent="0" algn="ctr">
              <a:buNone/>
            </a:pPr>
            <a:r>
              <a:rPr lang="vi-VN" sz="1600" b="1" dirty="0">
                <a:solidFill>
                  <a:schemeClr val="accent1"/>
                </a:solidFill>
                <a:latin typeface="Calibri" pitchFamily="34" charset="0"/>
              </a:rPr>
              <a:t>III.</a:t>
            </a:r>
            <a:r>
              <a:rPr lang="vi-VN" sz="1600" b="1" dirty="0">
                <a:latin typeface="Calibri" pitchFamily="34" charset="0"/>
              </a:rPr>
              <a:t> după gradul de severitate a reacțiilor posttransfuzionale</a:t>
            </a:r>
            <a:r>
              <a:rPr lang="vi-VN" sz="1600" b="1" dirty="0">
                <a:latin typeface="Calibri" pitchFamily="34" charset="0"/>
                <a:cs typeface="Times New Roman" pitchFamily="18" charset="0"/>
              </a:rPr>
              <a:t> </a:t>
            </a:r>
            <a:endParaRPr lang="ro-MO" sz="1600" b="1" dirty="0">
              <a:latin typeface="Calibri" pitchFamily="34" charset="0"/>
              <a:cs typeface="Times New Roman" pitchFamily="18" charset="0"/>
            </a:endParaRPr>
          </a:p>
          <a:p>
            <a:pPr marL="114300" indent="0" algn="ctr">
              <a:buNone/>
            </a:pPr>
            <a:r>
              <a:rPr lang="ro-MO" sz="1600" b="1" dirty="0">
                <a:solidFill>
                  <a:schemeClr val="accent1"/>
                </a:solidFill>
                <a:latin typeface="Calibri" pitchFamily="34" charset="0"/>
              </a:rPr>
              <a:t>      </a:t>
            </a:r>
            <a:r>
              <a:rPr lang="vi-VN" sz="1600" b="1" dirty="0">
                <a:solidFill>
                  <a:schemeClr val="accent1"/>
                </a:solidFill>
                <a:latin typeface="Calibri" pitchFamily="34" charset="0"/>
              </a:rPr>
              <a:t>IV. </a:t>
            </a:r>
            <a:r>
              <a:rPr lang="vi-VN" sz="1600" b="1" dirty="0">
                <a:latin typeface="Calibri" pitchFamily="34" charset="0"/>
              </a:rPr>
              <a:t>după atribuirea (imputabilitatea) reacției posttransfuzională</a:t>
            </a:r>
            <a:endParaRPr lang="ro-MO" sz="1600" b="1" dirty="0">
              <a:latin typeface="Calibri" pitchFamily="34" charset="0"/>
            </a:endParaRPr>
          </a:p>
          <a:p>
            <a:pPr marL="114300" indent="0" algn="ctr">
              <a:buNone/>
            </a:pPr>
            <a:r>
              <a:rPr lang="vi-VN" sz="1600" b="1" dirty="0">
                <a:latin typeface="Calibri" pitchFamily="34" charset="0"/>
              </a:rPr>
              <a:t> </a:t>
            </a:r>
            <a:endParaRPr lang="ro-MO" sz="1600" dirty="0">
              <a:latin typeface="Calibri" pitchFamily="34"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40" y="4869160"/>
            <a:ext cx="4392488" cy="165618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016" y="4892971"/>
            <a:ext cx="4392488" cy="1512170"/>
          </a:xfrm>
          <a:prstGeom prst="rect">
            <a:avLst/>
          </a:prstGeom>
          <a:ln>
            <a:noFill/>
          </a:ln>
          <a:effectLst>
            <a:softEdge rad="112500"/>
          </a:effectLst>
        </p:spPr>
      </p:pic>
    </p:spTree>
    <p:extLst>
      <p:ext uri="{BB962C8B-B14F-4D97-AF65-F5344CB8AC3E}">
        <p14:creationId xmlns:p14="http://schemas.microsoft.com/office/powerpoint/2010/main" val="68211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29101520"/>
              </p:ext>
            </p:extLst>
          </p:nvPr>
        </p:nvGraphicFramePr>
        <p:xfrm>
          <a:off x="263352" y="260648"/>
          <a:ext cx="11593288"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13137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408375"/>
            <a:ext cx="11161240" cy="1004403"/>
          </a:xfrm>
          <a:solidFill>
            <a:schemeClr val="bg1"/>
          </a:solidFill>
        </p:spPr>
        <p:style>
          <a:lnRef idx="2">
            <a:schemeClr val="accent4"/>
          </a:lnRef>
          <a:fillRef idx="1">
            <a:schemeClr val="lt1"/>
          </a:fillRef>
          <a:effectRef idx="0">
            <a:schemeClr val="accent4"/>
          </a:effectRef>
          <a:fontRef idx="minor">
            <a:schemeClr val="dk1"/>
          </a:fontRef>
        </p:style>
        <p:txBody>
          <a:bodyPr>
            <a:normAutofit/>
          </a:bodyPr>
          <a:lstStyle/>
          <a:p>
            <a:r>
              <a:rPr lang="ro-MO" sz="2400" b="1" dirty="0">
                <a:solidFill>
                  <a:schemeClr val="tx1"/>
                </a:solidFill>
                <a:latin typeface="Book Antiqua" pitchFamily="18" charset="0"/>
              </a:rPr>
              <a:t>etapele procesului de raportare reacțiilor adverse</a:t>
            </a:r>
          </a:p>
        </p:txBody>
      </p:sp>
      <p:graphicFrame>
        <p:nvGraphicFramePr>
          <p:cNvPr id="7" name="Объект 6">
            <a:extLst>
              <a:ext uri="{FF2B5EF4-FFF2-40B4-BE49-F238E27FC236}">
                <a16:creationId xmlns="" xmlns:a16="http://schemas.microsoft.com/office/drawing/2014/main" id="{1D1C806C-F0F7-4E0E-953B-61C14248A9B4}"/>
              </a:ext>
            </a:extLst>
          </p:cNvPr>
          <p:cNvGraphicFramePr>
            <a:graphicFrameLocks noGrp="1"/>
          </p:cNvGraphicFramePr>
          <p:nvPr>
            <p:ph idx="1"/>
            <p:extLst>
              <p:ext uri="{D42A27DB-BD31-4B8C-83A1-F6EECF244321}">
                <p14:modId xmlns:p14="http://schemas.microsoft.com/office/powerpoint/2010/main" val="2599323435"/>
              </p:ext>
            </p:extLst>
          </p:nvPr>
        </p:nvGraphicFramePr>
        <p:xfrm>
          <a:off x="479376" y="1556791"/>
          <a:ext cx="5616624" cy="489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Рисунок 8">
            <a:extLst>
              <a:ext uri="{FF2B5EF4-FFF2-40B4-BE49-F238E27FC236}">
                <a16:creationId xmlns="" xmlns:a16="http://schemas.microsoft.com/office/drawing/2014/main" id="{A6D50FFC-5E3B-4ACF-84F0-DE93B5149A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4072" y="1772816"/>
            <a:ext cx="4896544" cy="2160240"/>
          </a:xfrm>
          <a:prstGeom prst="rect">
            <a:avLst/>
          </a:prstGeom>
          <a:ln>
            <a:noFill/>
          </a:ln>
          <a:effectLst>
            <a:softEdge rad="112500"/>
          </a:effectLst>
        </p:spPr>
      </p:pic>
      <p:pic>
        <p:nvPicPr>
          <p:cNvPr id="11" name="Рисунок 10">
            <a:extLst>
              <a:ext uri="{FF2B5EF4-FFF2-40B4-BE49-F238E27FC236}">
                <a16:creationId xmlns="" xmlns:a16="http://schemas.microsoft.com/office/drawing/2014/main" id="{4B2C2104-C418-46A6-A4E8-A9AB0987C8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072" y="4005064"/>
            <a:ext cx="4680520" cy="2300627"/>
          </a:xfrm>
          <a:prstGeom prst="rect">
            <a:avLst/>
          </a:prstGeom>
          <a:ln>
            <a:noFill/>
          </a:ln>
          <a:effectLst>
            <a:softEdge rad="112500"/>
          </a:effectLst>
        </p:spPr>
      </p:pic>
    </p:spTree>
    <p:extLst>
      <p:ext uri="{BB962C8B-B14F-4D97-AF65-F5344CB8AC3E}">
        <p14:creationId xmlns:p14="http://schemas.microsoft.com/office/powerpoint/2010/main" val="3962371416"/>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a:ln>
            <a:solidFill>
              <a:schemeClr val="bg1">
                <a:lumMod val="50000"/>
              </a:schemeClr>
            </a:solidFill>
          </a:ln>
        </p:spPr>
        <p:txBody>
          <a:bodyPr>
            <a:normAutofit/>
          </a:bodyPr>
          <a:lstStyle/>
          <a:p>
            <a:r>
              <a:rPr lang="ro-MO" sz="2400" b="1" dirty="0"/>
              <a:t>raportarea  reactiei posttransfuzionale </a:t>
            </a:r>
          </a:p>
        </p:txBody>
      </p:sp>
      <p:sp>
        <p:nvSpPr>
          <p:cNvPr id="3" name="Объект 2"/>
          <p:cNvSpPr>
            <a:spLocks noGrp="1"/>
          </p:cNvSpPr>
          <p:nvPr>
            <p:ph idx="1"/>
          </p:nvPr>
        </p:nvSpPr>
        <p:spPr>
          <a:xfrm>
            <a:off x="568171" y="1628802"/>
            <a:ext cx="11014229" cy="4497363"/>
          </a:xfrm>
        </p:spPr>
        <p:txBody>
          <a:bodyPr>
            <a:normAutofit/>
          </a:bodyPr>
          <a:lstStyle/>
          <a:p>
            <a:pPr algn="ctr">
              <a:buFont typeface="Wingdings" pitchFamily="2" charset="2"/>
              <a:buChar char="ü"/>
            </a:pPr>
            <a:r>
              <a:rPr lang="ro-MO" sz="2000" dirty="0">
                <a:solidFill>
                  <a:schemeClr val="tx1"/>
                </a:solidFill>
                <a:latin typeface="Calibri" pitchFamily="34" charset="0"/>
                <a:cs typeface="Times New Roman" pitchFamily="18" charset="0"/>
              </a:rPr>
              <a:t>Se completeaza de medicul care a constatat reacția </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lgn="ctr">
              <a:buFont typeface="Wingdings" pitchFamily="2" charset="2"/>
              <a:buChar char="ü"/>
            </a:pPr>
            <a:r>
              <a:rPr lang="ro-MO" sz="2000" dirty="0">
                <a:solidFill>
                  <a:schemeClr val="tx1"/>
                </a:solidFill>
                <a:latin typeface="Calibri" pitchFamily="34" charset="0"/>
                <a:cs typeface="Times New Roman" pitchFamily="18" charset="0"/>
              </a:rPr>
              <a:t>Se raportează de vicedirector medical comitetul transfuzional spitalicesc al </a:t>
            </a:r>
            <a:r>
              <a:rPr lang="ro-MO" sz="2000" dirty="0" smtClean="0">
                <a:solidFill>
                  <a:schemeClr val="tx1"/>
                </a:solidFill>
                <a:latin typeface="Calibri" pitchFamily="34" charset="0"/>
                <a:cs typeface="Times New Roman" pitchFamily="18" charset="0"/>
              </a:rPr>
              <a:t>instituției</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lgn="ctr">
              <a:buFont typeface="Wingdings" pitchFamily="2" charset="2"/>
              <a:buChar char="ü"/>
            </a:pPr>
            <a:r>
              <a:rPr lang="ro-MO" sz="2000" dirty="0" smtClean="0">
                <a:solidFill>
                  <a:schemeClr val="tx1"/>
                </a:solidFill>
                <a:latin typeface="Calibri" pitchFamily="34" charset="0"/>
                <a:cs typeface="Times New Roman" pitchFamily="18" charset="0"/>
              </a:rPr>
              <a:t>Reacțiile </a:t>
            </a:r>
            <a:r>
              <a:rPr lang="ro-MO" sz="2000" dirty="0">
                <a:solidFill>
                  <a:schemeClr val="tx1"/>
                </a:solidFill>
                <a:latin typeface="Calibri" pitchFamily="34" charset="0"/>
                <a:cs typeface="Times New Roman" pitchFamily="18" charset="0"/>
              </a:rPr>
              <a:t>posttransfuzionale cu grad de severitate 2 și mai mare se raportează în 24 ore din momentul constatării acesteia Centrului National de Transfuzie a Sângelui , autoritate desemnată de Ministerul Sănătății, Muncii și Protecției sociale</a:t>
            </a:r>
            <a:r>
              <a:rPr lang="ro-MO" sz="2000" dirty="0">
                <a:latin typeface="Calibri" pitchFamily="34" charset="0"/>
                <a:cs typeface="Times New Roman" pitchFamily="18"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20" y="3573016"/>
            <a:ext cx="8208912" cy="2952330"/>
          </a:xfrm>
          <a:prstGeom prst="rect">
            <a:avLst/>
          </a:prstGeom>
          <a:ln>
            <a:noFill/>
          </a:ln>
          <a:effectLst>
            <a:softEdge rad="112500"/>
          </a:effectLst>
        </p:spPr>
      </p:pic>
    </p:spTree>
    <p:extLst>
      <p:ext uri="{BB962C8B-B14F-4D97-AF65-F5344CB8AC3E}">
        <p14:creationId xmlns:p14="http://schemas.microsoft.com/office/powerpoint/2010/main" val="34166666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lumMod val="85000"/>
            </a:schemeClr>
          </a:solidFill>
        </p:spPr>
        <p:txBody>
          <a:bodyPr/>
          <a:lstStyle/>
          <a:p>
            <a:r>
              <a:rPr lang="en-US" b="1" dirty="0" err="1">
                <a:latin typeface="Book Antiqua" pitchFamily="18" charset="0"/>
                <a:cs typeface="Times New Roman" pitchFamily="18" charset="0"/>
              </a:rPr>
              <a:t>Ce</a:t>
            </a:r>
            <a:r>
              <a:rPr lang="en-US" b="1" dirty="0">
                <a:latin typeface="Book Antiqua" pitchFamily="18" charset="0"/>
                <a:cs typeface="Times New Roman" pitchFamily="18" charset="0"/>
              </a:rPr>
              <a:t> </a:t>
            </a:r>
            <a:r>
              <a:rPr lang="en-US" b="1" dirty="0" err="1">
                <a:latin typeface="Book Antiqua" pitchFamily="18" charset="0"/>
                <a:cs typeface="Times New Roman" pitchFamily="18" charset="0"/>
              </a:rPr>
              <a:t>este</a:t>
            </a:r>
            <a:r>
              <a:rPr lang="en-US" b="1" dirty="0">
                <a:latin typeface="Book Antiqua" pitchFamily="18" charset="0"/>
                <a:cs typeface="Times New Roman" pitchFamily="18" charset="0"/>
              </a:rPr>
              <a:t> </a:t>
            </a:r>
            <a:r>
              <a:rPr lang="en-US" b="1" dirty="0" err="1">
                <a:latin typeface="Book Antiqua" pitchFamily="18" charset="0"/>
                <a:cs typeface="Times New Roman" pitchFamily="18" charset="0"/>
              </a:rPr>
              <a:t>homovigilen</a:t>
            </a:r>
            <a:r>
              <a:rPr lang="ro-MO" b="1" dirty="0">
                <a:latin typeface="Book Antiqua" pitchFamily="18" charset="0"/>
                <a:cs typeface="Times New Roman" pitchFamily="18" charset="0"/>
              </a:rPr>
              <a:t>ț</a:t>
            </a:r>
            <a:r>
              <a:rPr lang="en-US" b="1" dirty="0">
                <a:latin typeface="Book Antiqua" pitchFamily="18" charset="0"/>
                <a:cs typeface="Times New Roman" pitchFamily="18" charset="0"/>
              </a:rPr>
              <a:t>a?</a:t>
            </a:r>
            <a:endParaRPr lang="ro-MO" b="1" dirty="0">
              <a:latin typeface="Book Antiqua" pitchFamily="18" charset="0"/>
              <a:cs typeface="Times New Roman" pitchFamily="18" charset="0"/>
            </a:endParaRPr>
          </a:p>
        </p:txBody>
      </p:sp>
      <p:sp>
        <p:nvSpPr>
          <p:cNvPr id="3" name="Объект 2"/>
          <p:cNvSpPr>
            <a:spLocks noGrp="1"/>
          </p:cNvSpPr>
          <p:nvPr>
            <p:ph idx="1"/>
          </p:nvPr>
        </p:nvSpPr>
        <p:spPr>
          <a:xfrm>
            <a:off x="407368" y="1916832"/>
            <a:ext cx="7128792" cy="4464496"/>
          </a:xfrm>
        </p:spPr>
        <p:txBody>
          <a:bodyPr>
            <a:normAutofit/>
          </a:bodyPr>
          <a:lstStyle/>
          <a:p>
            <a:pPr algn="ctr">
              <a:buFont typeface="Wingdings" pitchFamily="2" charset="2"/>
              <a:buChar char="Ø"/>
            </a:pPr>
            <a:r>
              <a:rPr lang="ro-MO" b="1" i="1" u="sng" dirty="0">
                <a:effectLst>
                  <a:outerShdw blurRad="38100" dist="38100" dir="2700000" algn="tl">
                    <a:srgbClr val="000000">
                      <a:alpha val="43137"/>
                    </a:srgbClr>
                  </a:outerShdw>
                </a:effectLst>
                <a:latin typeface="Calibri" pitchFamily="34" charset="0"/>
              </a:rPr>
              <a:t>Hemovigilen</a:t>
            </a:r>
            <a:r>
              <a:rPr lang="ro-RO" b="1" i="1" u="sng" dirty="0">
                <a:effectLst>
                  <a:outerShdw blurRad="38100" dist="38100" dir="2700000" algn="tl">
                    <a:srgbClr val="000000">
                      <a:alpha val="43137"/>
                    </a:srgbClr>
                  </a:outerShdw>
                </a:effectLst>
                <a:latin typeface="Calibri" pitchFamily="34" charset="0"/>
              </a:rPr>
              <a:t>ț</a:t>
            </a:r>
            <a:r>
              <a:rPr lang="ro-MO" b="1" i="1" u="sng" dirty="0">
                <a:effectLst>
                  <a:outerShdw blurRad="38100" dist="38100" dir="2700000" algn="tl">
                    <a:srgbClr val="000000">
                      <a:alpha val="43137"/>
                    </a:srgbClr>
                  </a:outerShdw>
                </a:effectLst>
                <a:latin typeface="Calibri" pitchFamily="34" charset="0"/>
              </a:rPr>
              <a:t>a</a:t>
            </a:r>
            <a:r>
              <a:rPr lang="ro-MO" dirty="0">
                <a:latin typeface="Calibri" pitchFamily="34" charset="0"/>
              </a:rPr>
              <a:t> </a:t>
            </a:r>
            <a:endParaRPr lang="en-US" dirty="0">
              <a:latin typeface="Calibri" pitchFamily="34" charset="0"/>
            </a:endParaRPr>
          </a:p>
          <a:p>
            <a:pPr marL="114300" indent="0" algn="ctr">
              <a:buNone/>
            </a:pPr>
            <a:r>
              <a:rPr lang="ro-MO" dirty="0">
                <a:solidFill>
                  <a:schemeClr val="bg2">
                    <a:lumMod val="25000"/>
                  </a:schemeClr>
                </a:solidFill>
                <a:latin typeface="Calibri" pitchFamily="34" charset="0"/>
                <a:cs typeface="Times New Roman" pitchFamily="18" charset="0"/>
              </a:rPr>
              <a:t>este un ansamblu de proceduri standardizate de supraveghere a incidentelor ș</a:t>
            </a:r>
            <a:r>
              <a:rPr lang="ro-MO" dirty="0" smtClean="0">
                <a:solidFill>
                  <a:schemeClr val="bg2">
                    <a:lumMod val="25000"/>
                  </a:schemeClr>
                </a:solidFill>
                <a:latin typeface="Calibri" pitchFamily="34" charset="0"/>
                <a:cs typeface="Times New Roman" pitchFamily="18" charset="0"/>
              </a:rPr>
              <a:t>i </a:t>
            </a:r>
            <a:r>
              <a:rPr lang="ro-MO" dirty="0">
                <a:solidFill>
                  <a:schemeClr val="bg2">
                    <a:lumMod val="25000"/>
                  </a:schemeClr>
                </a:solidFill>
                <a:latin typeface="Calibri" pitchFamily="34" charset="0"/>
                <a:cs typeface="Times New Roman" pitchFamily="18" charset="0"/>
              </a:rPr>
              <a:t>reac</a:t>
            </a:r>
            <a:r>
              <a:rPr lang="ro-RO" dirty="0">
                <a:solidFill>
                  <a:schemeClr val="bg2">
                    <a:lumMod val="25000"/>
                  </a:schemeClr>
                </a:solidFill>
                <a:latin typeface="Calibri" pitchFamily="34" charset="0"/>
                <a:cs typeface="Times New Roman" pitchFamily="18" charset="0"/>
              </a:rPr>
              <a:t>ț</a:t>
            </a:r>
            <a:r>
              <a:rPr lang="ro-MO" dirty="0">
                <a:solidFill>
                  <a:schemeClr val="bg2">
                    <a:lumMod val="25000"/>
                  </a:schemeClr>
                </a:solidFill>
                <a:latin typeface="Calibri" pitchFamily="34" charset="0"/>
                <a:cs typeface="Times New Roman" pitchFamily="18" charset="0"/>
              </a:rPr>
              <a:t>iilor adverse ce survin at</a:t>
            </a:r>
            <a:r>
              <a:rPr lang="ro-MD" dirty="0">
                <a:solidFill>
                  <a:schemeClr val="bg2">
                    <a:lumMod val="25000"/>
                  </a:schemeClr>
                </a:solidFill>
                <a:latin typeface="Calibri" pitchFamily="34" charset="0"/>
                <a:cs typeface="Times New Roman" pitchFamily="18" charset="0"/>
              </a:rPr>
              <a:t>î</a:t>
            </a:r>
            <a:r>
              <a:rPr lang="ro-MO" dirty="0">
                <a:solidFill>
                  <a:schemeClr val="bg2">
                    <a:lumMod val="25000"/>
                  </a:schemeClr>
                </a:solidFill>
                <a:latin typeface="Calibri" pitchFamily="34" charset="0"/>
                <a:cs typeface="Times New Roman" pitchFamily="18" charset="0"/>
              </a:rPr>
              <a:t>t la donator, c</a:t>
            </a:r>
            <a:r>
              <a:rPr lang="ro-MD" dirty="0">
                <a:solidFill>
                  <a:schemeClr val="bg2">
                    <a:lumMod val="25000"/>
                  </a:schemeClr>
                </a:solidFill>
                <a:latin typeface="Calibri" pitchFamily="34" charset="0"/>
                <a:cs typeface="Times New Roman" pitchFamily="18" charset="0"/>
              </a:rPr>
              <a:t>î</a:t>
            </a:r>
            <a:r>
              <a:rPr lang="ro-MO" dirty="0">
                <a:solidFill>
                  <a:schemeClr val="bg2">
                    <a:lumMod val="25000"/>
                  </a:schemeClr>
                </a:solidFill>
                <a:latin typeface="Calibri" pitchFamily="34" charset="0"/>
                <a:cs typeface="Times New Roman" pitchFamily="18" charset="0"/>
              </a:rPr>
              <a:t>t </a:t>
            </a:r>
            <a:r>
              <a:rPr lang="ro-RO" dirty="0">
                <a:solidFill>
                  <a:schemeClr val="bg2">
                    <a:lumMod val="25000"/>
                  </a:schemeClr>
                </a:solidFill>
                <a:latin typeface="Calibri" pitchFamily="34" charset="0"/>
                <a:cs typeface="Times New Roman" pitchFamily="18" charset="0"/>
              </a:rPr>
              <a:t>ș</a:t>
            </a:r>
            <a:r>
              <a:rPr lang="ro-MO" dirty="0">
                <a:solidFill>
                  <a:schemeClr val="bg2">
                    <a:lumMod val="25000"/>
                  </a:schemeClr>
                </a:solidFill>
                <a:latin typeface="Calibri" pitchFamily="34" charset="0"/>
                <a:cs typeface="Times New Roman" pitchFamily="18" charset="0"/>
              </a:rPr>
              <a:t>i la recipient (primitorul de produse sanguine) pe parcursul actului medical cu aplicarea hemotransfuziei, precum </a:t>
            </a:r>
            <a:r>
              <a:rPr lang="ro-RO" dirty="0">
                <a:solidFill>
                  <a:schemeClr val="bg2">
                    <a:lumMod val="25000"/>
                  </a:schemeClr>
                </a:solidFill>
                <a:latin typeface="Calibri" pitchFamily="34" charset="0"/>
                <a:cs typeface="Times New Roman" pitchFamily="18" charset="0"/>
              </a:rPr>
              <a:t>ș</a:t>
            </a:r>
            <a:r>
              <a:rPr lang="ro-MO" dirty="0">
                <a:solidFill>
                  <a:schemeClr val="bg2">
                    <a:lumMod val="25000"/>
                  </a:schemeClr>
                </a:solidFill>
                <a:latin typeface="Calibri" pitchFamily="34" charset="0"/>
                <a:cs typeface="Times New Roman" pitchFamily="18" charset="0"/>
              </a:rPr>
              <a:t>i supravegherea prin metode epidemiologice a donatorilor de s</a:t>
            </a:r>
            <a:r>
              <a:rPr lang="ro-MD" dirty="0">
                <a:solidFill>
                  <a:schemeClr val="bg2">
                    <a:lumMod val="25000"/>
                  </a:schemeClr>
                </a:solidFill>
                <a:latin typeface="Calibri" pitchFamily="34" charset="0"/>
                <a:cs typeface="Times New Roman" pitchFamily="18" charset="0"/>
              </a:rPr>
              <a:t>â</a:t>
            </a:r>
            <a:r>
              <a:rPr lang="ro-MO" dirty="0">
                <a:solidFill>
                  <a:schemeClr val="bg2">
                    <a:lumMod val="25000"/>
                  </a:schemeClr>
                </a:solidFill>
                <a:latin typeface="Calibri" pitchFamily="34" charset="0"/>
                <a:cs typeface="Times New Roman" pitchFamily="18" charset="0"/>
              </a:rPr>
              <a:t>nge/componente sanguine.</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184" y="1916832"/>
            <a:ext cx="3830216" cy="3816424"/>
          </a:xfrm>
          <a:prstGeom prst="rect">
            <a:avLst/>
          </a:prstGeom>
          <a:ln>
            <a:noFill/>
          </a:ln>
          <a:effectLst>
            <a:softEdge rad="112500"/>
          </a:effectLst>
        </p:spPr>
      </p:pic>
    </p:spTree>
    <p:extLst>
      <p:ext uri="{BB962C8B-B14F-4D97-AF65-F5344CB8AC3E}">
        <p14:creationId xmlns:p14="http://schemas.microsoft.com/office/powerpoint/2010/main" val="121885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o-MO"/>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939" y="201988"/>
            <a:ext cx="11490701" cy="6539380"/>
          </a:xfrm>
        </p:spPr>
      </p:pic>
    </p:spTree>
    <p:extLst>
      <p:ext uri="{BB962C8B-B14F-4D97-AF65-F5344CB8AC3E}">
        <p14:creationId xmlns:p14="http://schemas.microsoft.com/office/powerpoint/2010/main" val="3731201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C8A47B-1399-4328-9C91-5A995179E151}"/>
              </a:ext>
            </a:extLst>
          </p:cNvPr>
          <p:cNvSpPr>
            <a:spLocks noGrp="1"/>
          </p:cNvSpPr>
          <p:nvPr>
            <p:ph type="title"/>
          </p:nvPr>
        </p:nvSpPr>
        <p:spPr>
          <a:ln>
            <a:solidFill>
              <a:srgbClr val="0070C0"/>
            </a:solidFill>
          </a:ln>
        </p:spPr>
        <p:txBody>
          <a:bodyPr/>
          <a:lstStyle/>
          <a:p>
            <a:r>
              <a:rPr lang="ro-MD" sz="4000" b="1" dirty="0">
                <a:solidFill>
                  <a:srgbClr val="002060"/>
                </a:solidFill>
              </a:rPr>
              <a:t>Concluzii</a:t>
            </a:r>
            <a:r>
              <a:rPr lang="ro-MD" b="1" dirty="0"/>
              <a:t> </a:t>
            </a:r>
            <a:endParaRPr lang="ru-RU" dirty="0"/>
          </a:p>
        </p:txBody>
      </p:sp>
      <p:sp>
        <p:nvSpPr>
          <p:cNvPr id="3" name="Объект 2">
            <a:extLst>
              <a:ext uri="{FF2B5EF4-FFF2-40B4-BE49-F238E27FC236}">
                <a16:creationId xmlns="" xmlns:a16="http://schemas.microsoft.com/office/drawing/2014/main" id="{6CA01C01-FE19-4968-A45C-2C3370EC3E95}"/>
              </a:ext>
            </a:extLst>
          </p:cNvPr>
          <p:cNvSpPr>
            <a:spLocks noGrp="1"/>
          </p:cNvSpPr>
          <p:nvPr>
            <p:ph idx="1"/>
          </p:nvPr>
        </p:nvSpPr>
        <p:spPr>
          <a:xfrm>
            <a:off x="407368" y="1628801"/>
            <a:ext cx="9803432" cy="4497366"/>
          </a:xfrm>
        </p:spPr>
        <p:txBody>
          <a:bodyPr/>
          <a:lstStyle/>
          <a:p>
            <a:pPr marL="114300" lvl="0" indent="0">
              <a:buNone/>
            </a:pPr>
            <a:endParaRPr lang="en-US" b="1" dirty="0">
              <a:latin typeface="Calibri Light" panose="020F0302020204030204" pitchFamily="34" charset="0"/>
            </a:endParaRPr>
          </a:p>
          <a:p>
            <a:pPr lvl="0">
              <a:buClr>
                <a:srgbClr val="0070C0"/>
              </a:buClr>
              <a:buFont typeface="Wingdings" panose="05000000000000000000" pitchFamily="2" charset="2"/>
              <a:buChar char="ü"/>
            </a:pPr>
            <a:r>
              <a:rPr lang="en-US" sz="3000" b="1" dirty="0" err="1" smtClean="0">
                <a:latin typeface="Calibri Light" panose="020F0302020204030204" pitchFamily="34" charset="0"/>
              </a:rPr>
              <a:t>Standar</a:t>
            </a:r>
            <a:r>
              <a:rPr lang="ro-MO" sz="3000" b="1" dirty="0" smtClean="0">
                <a:latin typeface="Calibri Light" panose="020F0302020204030204" pitchFamily="34" charset="0"/>
              </a:rPr>
              <a:t>t</a:t>
            </a:r>
            <a:r>
              <a:rPr lang="en-US" sz="3000" b="1" dirty="0" smtClean="0">
                <a:latin typeface="Calibri Light" panose="020F0302020204030204" pitchFamily="34" charset="0"/>
              </a:rPr>
              <a:t>e </a:t>
            </a:r>
            <a:r>
              <a:rPr lang="en-US" sz="3000" b="1" dirty="0" err="1">
                <a:latin typeface="Calibri Light" panose="020F0302020204030204" pitchFamily="34" charset="0"/>
              </a:rPr>
              <a:t>și</a:t>
            </a:r>
            <a:r>
              <a:rPr lang="en-US" sz="3000" b="1" dirty="0">
                <a:latin typeface="Calibri Light" panose="020F0302020204030204" pitchFamily="34" charset="0"/>
              </a:rPr>
              <a:t> </a:t>
            </a:r>
            <a:r>
              <a:rPr lang="en-US" sz="3000" b="1" dirty="0" err="1">
                <a:latin typeface="Calibri Light" panose="020F0302020204030204" pitchFamily="34" charset="0"/>
              </a:rPr>
              <a:t>reglementări</a:t>
            </a:r>
            <a:r>
              <a:rPr lang="en-US" sz="3000" b="1" dirty="0">
                <a:latin typeface="Calibri Light" panose="020F0302020204030204" pitchFamily="34" charset="0"/>
              </a:rPr>
              <a:t> </a:t>
            </a:r>
            <a:r>
              <a:rPr lang="en-US" sz="3000" b="1" dirty="0" err="1">
                <a:latin typeface="Calibri Light" panose="020F0302020204030204" pitchFamily="34" charset="0"/>
              </a:rPr>
              <a:t>stricte</a:t>
            </a:r>
            <a:r>
              <a:rPr lang="en-US" sz="3000" b="1" dirty="0">
                <a:latin typeface="Calibri Light" panose="020F0302020204030204" pitchFamily="34" charset="0"/>
              </a:rPr>
              <a:t>;</a:t>
            </a:r>
            <a:endParaRPr lang="ru-RU" sz="3000" dirty="0">
              <a:latin typeface="Calibri Light" panose="020F0302020204030204" pitchFamily="34" charset="0"/>
            </a:endParaRPr>
          </a:p>
          <a:p>
            <a:pPr lvl="0">
              <a:buClr>
                <a:srgbClr val="0070C0"/>
              </a:buClr>
              <a:buFont typeface="Wingdings" panose="05000000000000000000" pitchFamily="2" charset="2"/>
              <a:buChar char="ü"/>
            </a:pPr>
            <a:r>
              <a:rPr lang="en-US" sz="3000" b="1" dirty="0" err="1">
                <a:latin typeface="Calibri Light" panose="020F0302020204030204" pitchFamily="34" charset="0"/>
              </a:rPr>
              <a:t>Educație</a:t>
            </a:r>
            <a:r>
              <a:rPr lang="en-US" sz="3000" b="1" dirty="0">
                <a:latin typeface="Calibri Light" panose="020F0302020204030204" pitchFamily="34" charset="0"/>
              </a:rPr>
              <a:t> </a:t>
            </a:r>
            <a:r>
              <a:rPr lang="en-US" sz="3000" b="1" dirty="0" err="1">
                <a:latin typeface="Calibri Light" panose="020F0302020204030204" pitchFamily="34" charset="0"/>
              </a:rPr>
              <a:t>și</a:t>
            </a:r>
            <a:r>
              <a:rPr lang="en-US" sz="3000" b="1" dirty="0">
                <a:latin typeface="Calibri Light" panose="020F0302020204030204" pitchFamily="34" charset="0"/>
              </a:rPr>
              <a:t> </a:t>
            </a:r>
            <a:r>
              <a:rPr lang="en-US" sz="3000" b="1" dirty="0" err="1">
                <a:latin typeface="Calibri Light" panose="020F0302020204030204" pitchFamily="34" charset="0"/>
              </a:rPr>
              <a:t>formare</a:t>
            </a:r>
            <a:r>
              <a:rPr lang="en-US" sz="3000" b="1" dirty="0">
                <a:latin typeface="Calibri Light" panose="020F0302020204030204" pitchFamily="34" charset="0"/>
              </a:rPr>
              <a:t>;</a:t>
            </a:r>
            <a:endParaRPr lang="ru-RU" sz="3000" dirty="0">
              <a:latin typeface="Calibri Light" panose="020F0302020204030204" pitchFamily="34" charset="0"/>
            </a:endParaRPr>
          </a:p>
          <a:p>
            <a:pPr lvl="0">
              <a:buClr>
                <a:srgbClr val="0070C0"/>
              </a:buClr>
              <a:buFont typeface="Wingdings" panose="05000000000000000000" pitchFamily="2" charset="2"/>
              <a:buChar char="ü"/>
            </a:pPr>
            <a:r>
              <a:rPr lang="en-US" sz="3000" b="1" dirty="0">
                <a:latin typeface="Calibri Light" panose="020F0302020204030204" pitchFamily="34" charset="0"/>
              </a:rPr>
              <a:t>Screening </a:t>
            </a:r>
            <a:r>
              <a:rPr lang="en-US" sz="3000" b="1" dirty="0" err="1">
                <a:latin typeface="Calibri Light" panose="020F0302020204030204" pitchFamily="34" charset="0"/>
              </a:rPr>
              <a:t>riguros</a:t>
            </a:r>
            <a:r>
              <a:rPr lang="en-US" sz="3000" b="1" dirty="0">
                <a:latin typeface="Calibri Light" panose="020F0302020204030204" pitchFamily="34" charset="0"/>
              </a:rPr>
              <a:t> al </a:t>
            </a:r>
            <a:r>
              <a:rPr lang="en-US" sz="3000" b="1" dirty="0" err="1">
                <a:latin typeface="Calibri Light" panose="020F0302020204030204" pitchFamily="34" charset="0"/>
              </a:rPr>
              <a:t>donatorilor</a:t>
            </a:r>
            <a:r>
              <a:rPr lang="en-US" sz="3000" b="1" dirty="0">
                <a:latin typeface="Calibri Light" panose="020F0302020204030204" pitchFamily="34" charset="0"/>
              </a:rPr>
              <a:t>;</a:t>
            </a:r>
            <a:endParaRPr lang="ru-RU" sz="3000" dirty="0">
              <a:latin typeface="Calibri Light" panose="020F0302020204030204" pitchFamily="34" charset="0"/>
            </a:endParaRPr>
          </a:p>
          <a:p>
            <a:pPr lvl="0">
              <a:buClr>
                <a:srgbClr val="0070C0"/>
              </a:buClr>
              <a:buFont typeface="Wingdings" panose="05000000000000000000" pitchFamily="2" charset="2"/>
              <a:buChar char="ü"/>
            </a:pPr>
            <a:r>
              <a:rPr lang="it-IT" sz="3000" b="1" dirty="0">
                <a:latin typeface="Calibri Light" panose="020F0302020204030204" pitchFamily="34" charset="0"/>
              </a:rPr>
              <a:t>Testare și evaluare a sângelui donat;</a:t>
            </a:r>
            <a:endParaRPr lang="ru-RU" sz="3000" dirty="0">
              <a:latin typeface="Calibri Light" panose="020F0302020204030204" pitchFamily="34" charset="0"/>
            </a:endParaRPr>
          </a:p>
          <a:p>
            <a:pPr lvl="0">
              <a:buClr>
                <a:srgbClr val="0070C0"/>
              </a:buClr>
              <a:buFont typeface="Wingdings" panose="05000000000000000000" pitchFamily="2" charset="2"/>
              <a:buChar char="ü"/>
            </a:pPr>
            <a:r>
              <a:rPr lang="en-US" sz="3000" b="1" dirty="0" err="1">
                <a:latin typeface="Calibri Light" panose="020F0302020204030204" pitchFamily="34" charset="0"/>
              </a:rPr>
              <a:t>Monitorizare</a:t>
            </a:r>
            <a:r>
              <a:rPr lang="en-US" sz="3000" b="1" dirty="0">
                <a:latin typeface="Calibri Light" panose="020F0302020204030204" pitchFamily="34" charset="0"/>
              </a:rPr>
              <a:t> </a:t>
            </a:r>
            <a:r>
              <a:rPr lang="en-US" sz="3000" b="1" dirty="0" err="1">
                <a:latin typeface="Calibri Light" panose="020F0302020204030204" pitchFamily="34" charset="0"/>
              </a:rPr>
              <a:t>și</a:t>
            </a:r>
            <a:r>
              <a:rPr lang="en-US" sz="3000" b="1" dirty="0">
                <a:latin typeface="Calibri Light" panose="020F0302020204030204" pitchFamily="34" charset="0"/>
              </a:rPr>
              <a:t> </a:t>
            </a:r>
            <a:r>
              <a:rPr lang="en-US" sz="3000" b="1" dirty="0" err="1">
                <a:latin typeface="Calibri Light" panose="020F0302020204030204" pitchFamily="34" charset="0"/>
              </a:rPr>
              <a:t>raportare</a:t>
            </a:r>
            <a:r>
              <a:rPr lang="en-US" sz="3000" b="1" dirty="0">
                <a:latin typeface="Calibri Light" panose="020F0302020204030204" pitchFamily="34" charset="0"/>
              </a:rPr>
              <a:t>;</a:t>
            </a:r>
            <a:endParaRPr lang="ru-RU" sz="3000" dirty="0">
              <a:latin typeface="Calibri Light" panose="020F0302020204030204" pitchFamily="34" charset="0"/>
            </a:endParaRPr>
          </a:p>
          <a:p>
            <a:pPr lvl="0">
              <a:buClr>
                <a:srgbClr val="0070C0"/>
              </a:buClr>
              <a:buFont typeface="Wingdings" panose="05000000000000000000" pitchFamily="2" charset="2"/>
              <a:buChar char="ü"/>
            </a:pPr>
            <a:r>
              <a:rPr lang="en-US" sz="3000" b="1" dirty="0" err="1">
                <a:latin typeface="Calibri Light" panose="020F0302020204030204" pitchFamily="34" charset="0"/>
              </a:rPr>
              <a:t>Evaluare</a:t>
            </a:r>
            <a:r>
              <a:rPr lang="en-US" sz="3000" b="1" dirty="0">
                <a:latin typeface="Calibri Light" panose="020F0302020204030204" pitchFamily="34" charset="0"/>
              </a:rPr>
              <a:t> </a:t>
            </a:r>
            <a:r>
              <a:rPr lang="en-US" sz="3000" b="1" dirty="0" err="1">
                <a:latin typeface="Calibri Light" panose="020F0302020204030204" pitchFamily="34" charset="0"/>
              </a:rPr>
              <a:t>și</a:t>
            </a:r>
            <a:r>
              <a:rPr lang="en-US" sz="3000" b="1" dirty="0">
                <a:latin typeface="Calibri Light" panose="020F0302020204030204" pitchFamily="34" charset="0"/>
              </a:rPr>
              <a:t> </a:t>
            </a:r>
            <a:r>
              <a:rPr lang="en-US" sz="3000" b="1" dirty="0" err="1">
                <a:latin typeface="Calibri Light" panose="020F0302020204030204" pitchFamily="34" charset="0"/>
              </a:rPr>
              <a:t>îmbunătățire</a:t>
            </a:r>
            <a:r>
              <a:rPr lang="en-US" sz="3000" b="1" dirty="0">
                <a:latin typeface="Calibri Light" panose="020F0302020204030204" pitchFamily="34" charset="0"/>
              </a:rPr>
              <a:t> continua.</a:t>
            </a:r>
            <a:endParaRPr lang="ru-RU" sz="3000" dirty="0">
              <a:latin typeface="Calibri Light" panose="020F0302020204030204" pitchFamily="34" charset="0"/>
            </a:endParaRPr>
          </a:p>
          <a:p>
            <a:pPr marL="114300" indent="0">
              <a:buNone/>
            </a:pPr>
            <a:endParaRPr lang="ru-RU" dirty="0"/>
          </a:p>
        </p:txBody>
      </p:sp>
      <p:pic>
        <p:nvPicPr>
          <p:cNvPr id="5" name="Рисунок 4">
            <a:extLst>
              <a:ext uri="{FF2B5EF4-FFF2-40B4-BE49-F238E27FC236}">
                <a16:creationId xmlns="" xmlns:a16="http://schemas.microsoft.com/office/drawing/2014/main" id="{D8EB7E9B-4240-4AD6-886C-1C7F439E9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080" y="1691602"/>
            <a:ext cx="4766320" cy="4497366"/>
          </a:xfrm>
          <a:prstGeom prst="rect">
            <a:avLst/>
          </a:prstGeom>
          <a:ln>
            <a:noFill/>
          </a:ln>
          <a:effectLst>
            <a:softEdge rad="112500"/>
          </a:effectLst>
        </p:spPr>
      </p:pic>
    </p:spTree>
    <p:extLst>
      <p:ext uri="{BB962C8B-B14F-4D97-AF65-F5344CB8AC3E}">
        <p14:creationId xmlns:p14="http://schemas.microsoft.com/office/powerpoint/2010/main" val="3297155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360" y="332656"/>
            <a:ext cx="11305256" cy="1815882"/>
          </a:xfrm>
          <a:prstGeom prst="rect">
            <a:avLst/>
          </a:prstGeom>
        </p:spPr>
        <p:txBody>
          <a:bodyPr wrap="square">
            <a:spAutoFit/>
          </a:bodyPr>
          <a:lstStyle/>
          <a:p>
            <a:pPr algn="ctr"/>
            <a:r>
              <a:rPr lang="en-US" sz="4000" dirty="0" smtClean="0">
                <a:latin typeface="+mj-lt"/>
              </a:rPr>
              <a:t>“</a:t>
            </a:r>
            <a:r>
              <a:rPr lang="en-US" sz="3200" dirty="0" smtClean="0">
                <a:latin typeface="+mj-lt"/>
              </a:rPr>
              <a:t>SUNTEM </a:t>
            </a:r>
            <a:r>
              <a:rPr lang="en-US" sz="3200" dirty="0">
                <a:latin typeface="+mj-lt"/>
              </a:rPr>
              <a:t>CEEA CE FACEM </a:t>
            </a:r>
            <a:r>
              <a:rPr lang="ro-MO" sz="3200" dirty="0">
                <a:latin typeface="+mj-lt"/>
              </a:rPr>
              <a:t>ÎN MOD REPETAT,PRIN URMARE, </a:t>
            </a:r>
            <a:r>
              <a:rPr lang="ro-MO" sz="3200" dirty="0" smtClean="0">
                <a:latin typeface="+mj-lt"/>
              </a:rPr>
              <a:t>EXCELENȚA </a:t>
            </a:r>
            <a:r>
              <a:rPr lang="ro-MO" sz="3200" dirty="0">
                <a:latin typeface="+mj-lt"/>
              </a:rPr>
              <a:t>NU ESTE UN ACT SINGULAR, CI UN </a:t>
            </a:r>
            <a:r>
              <a:rPr lang="ro-MO" sz="3200" dirty="0" smtClean="0">
                <a:latin typeface="+mj-lt"/>
              </a:rPr>
              <a:t>OBICEI</a:t>
            </a:r>
            <a:r>
              <a:rPr lang="en-US" sz="3200" dirty="0" smtClean="0">
                <a:latin typeface="+mj-lt"/>
              </a:rPr>
              <a:t> </a:t>
            </a:r>
            <a:r>
              <a:rPr lang="en-US" sz="4000" dirty="0" smtClean="0">
                <a:latin typeface="+mj-lt"/>
              </a:rPr>
              <a:t>”</a:t>
            </a:r>
            <a:endParaRPr lang="ro-MO" sz="4000" dirty="0">
              <a:latin typeface="+mj-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160917"/>
            <a:ext cx="10009112" cy="4320480"/>
          </a:xfrm>
          <a:prstGeom prst="rect">
            <a:avLst/>
          </a:prstGeom>
          <a:ln>
            <a:noFill/>
          </a:ln>
          <a:effectLst>
            <a:softEdge rad="112500"/>
          </a:effectLst>
        </p:spPr>
      </p:pic>
    </p:spTree>
    <p:extLst>
      <p:ext uri="{BB962C8B-B14F-4D97-AF65-F5344CB8AC3E}">
        <p14:creationId xmlns:p14="http://schemas.microsoft.com/office/powerpoint/2010/main" val="281223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5" y="445357"/>
            <a:ext cx="11161240" cy="1039427"/>
          </a:xfrm>
          <a:solidFill>
            <a:schemeClr val="accent4">
              <a:lumMod val="20000"/>
              <a:lumOff val="80000"/>
            </a:schemeClr>
          </a:solidFill>
          <a:effectLst>
            <a:outerShdw blurRad="50800" dist="38100" dir="5400000" algn="t" rotWithShape="0">
              <a:prstClr val="black">
                <a:alpha val="40000"/>
              </a:prstClr>
            </a:outerShdw>
          </a:effectLst>
        </p:spPr>
        <p:txBody>
          <a:bodyPr>
            <a:normAutofit fontScale="90000"/>
          </a:bodyPr>
          <a:lstStyle/>
          <a:p>
            <a:r>
              <a:rPr lang="en-US" dirty="0" err="1">
                <a:latin typeface="Book Antiqua" pitchFamily="18" charset="0"/>
              </a:rPr>
              <a:t>Importan</a:t>
            </a:r>
            <a:r>
              <a:rPr lang="ro-MO" dirty="0">
                <a:latin typeface="Book Antiqua" pitchFamily="18" charset="0"/>
              </a:rPr>
              <a:t>ța hemovigilenței în sistemul medical </a:t>
            </a:r>
          </a:p>
        </p:txBody>
      </p:sp>
      <p:sp>
        <p:nvSpPr>
          <p:cNvPr id="3" name="Объект 2"/>
          <p:cNvSpPr>
            <a:spLocks noGrp="1"/>
          </p:cNvSpPr>
          <p:nvPr>
            <p:ph idx="1"/>
          </p:nvPr>
        </p:nvSpPr>
        <p:spPr>
          <a:xfrm>
            <a:off x="767408" y="1484785"/>
            <a:ext cx="10814992" cy="4824536"/>
          </a:xfrm>
        </p:spPr>
        <p:txBody>
          <a:bodyPr>
            <a:normAutofit/>
          </a:bodyPr>
          <a:lstStyle/>
          <a:p>
            <a:pPr marL="114300" indent="0" algn="ctr">
              <a:buNone/>
            </a:pPr>
            <a:endParaRPr lang="ro-MO" sz="1400" b="1" dirty="0">
              <a:latin typeface="Calibri" pitchFamily="34" charset="0"/>
              <a:cs typeface="Times New Roman" pitchFamily="18" charset="0"/>
            </a:endParaRPr>
          </a:p>
          <a:p>
            <a:pPr marL="114300" indent="0" algn="ctr">
              <a:buNone/>
            </a:pPr>
            <a:r>
              <a:rPr lang="ro-MO" sz="1400" b="1" dirty="0">
                <a:latin typeface="Calibri" pitchFamily="34" charset="0"/>
                <a:cs typeface="Times New Roman" pitchFamily="18" charset="0"/>
              </a:rPr>
              <a:t>Hemovigilen</a:t>
            </a:r>
            <a:r>
              <a:rPr lang="ro-MD" sz="1400" b="1" dirty="0">
                <a:latin typeface="Calibri" pitchFamily="34" charset="0"/>
                <a:cs typeface="Times New Roman" pitchFamily="18" charset="0"/>
              </a:rPr>
              <a:t>ț</a:t>
            </a:r>
            <a:r>
              <a:rPr lang="ro-MO" sz="1400" b="1" dirty="0">
                <a:latin typeface="Calibri" pitchFamily="34" charset="0"/>
                <a:cs typeface="Times New Roman" pitchFamily="18" charset="0"/>
              </a:rPr>
              <a:t>a reprezinta un aspect extrem de important in sistemul medical, deoarece are rolul de a asigura siguranța pacienților care primesc transfuzii de sânge sau produse sanguine. </a:t>
            </a:r>
          </a:p>
          <a:p>
            <a:pPr algn="just">
              <a:buFont typeface="Wingdings" pitchFamily="2" charset="2"/>
              <a:buChar char="ü"/>
            </a:pPr>
            <a:r>
              <a:rPr lang="ro-MO" sz="1600" dirty="0">
                <a:latin typeface="Calibri" pitchFamily="34" charset="0"/>
                <a:cs typeface="Times New Roman" pitchFamily="18" charset="0"/>
              </a:rPr>
              <a:t> </a:t>
            </a:r>
            <a:r>
              <a:rPr lang="ro-MO" sz="1600" b="1" dirty="0">
                <a:solidFill>
                  <a:schemeClr val="accent1"/>
                </a:solidFill>
                <a:latin typeface="Calibri" pitchFamily="34" charset="0"/>
                <a:cs typeface="Times New Roman" pitchFamily="18" charset="0"/>
              </a:rPr>
              <a:t>Prin monitorizarea și raportarea incidentelor legate de transfuzii, se previn eventuale complicații sau reacții adverse grave care pot aparea în urma transfuziei.</a:t>
            </a:r>
          </a:p>
          <a:p>
            <a:pPr algn="just">
              <a:buFont typeface="Wingdings" pitchFamily="2" charset="2"/>
              <a:buChar char="ü"/>
            </a:pPr>
            <a:r>
              <a:rPr lang="ro-MO" sz="1600" b="1" dirty="0">
                <a:latin typeface="Calibri" pitchFamily="34" charset="0"/>
                <a:cs typeface="Times New Roman" pitchFamily="18" charset="0"/>
              </a:rPr>
              <a:t>Prin implementarea unui sistem de hemovigilență eficient, se asigură o gestionare corectă a sângelui și produselor sanguine, reducând riscul transmiterii unor boli infectioase precum HIV sau hepatită. </a:t>
            </a:r>
          </a:p>
          <a:p>
            <a:pPr algn="just">
              <a:buFont typeface="Wingdings" pitchFamily="2" charset="2"/>
              <a:buChar char="ü"/>
            </a:pPr>
            <a:r>
              <a:rPr lang="ro-MO" sz="1600" b="1" dirty="0">
                <a:solidFill>
                  <a:schemeClr val="accent1"/>
                </a:solidFill>
                <a:latin typeface="Calibri" pitchFamily="34" charset="0"/>
                <a:cs typeface="Times New Roman" pitchFamily="18" charset="0"/>
              </a:rPr>
              <a:t>Prin asigurarea un proces clar de identificare a sângelui donat si a pacientului care primeste transfuzia, prevenind astfel greșelile sau confuziile care pot avea consecințe grave.</a:t>
            </a:r>
          </a:p>
          <a:p>
            <a:pPr algn="just">
              <a:buFont typeface="Wingdings" pitchFamily="2" charset="2"/>
              <a:buChar char="ü"/>
            </a:pPr>
            <a:r>
              <a:rPr lang="ro-MO" sz="1600" b="1" dirty="0">
                <a:latin typeface="Calibri" pitchFamily="34" charset="0"/>
                <a:cs typeface="Times New Roman" pitchFamily="18" charset="0"/>
              </a:rPr>
              <a:t>Prin raportarea si analizarea incidentelor de hemovigilen</a:t>
            </a:r>
            <a:r>
              <a:rPr lang="ro-MD" sz="1600" b="1" dirty="0">
                <a:latin typeface="Calibri" pitchFamily="34" charset="0"/>
                <a:cs typeface="Times New Roman" pitchFamily="18" charset="0"/>
              </a:rPr>
              <a:t>ț</a:t>
            </a:r>
            <a:r>
              <a:rPr lang="ro-MO" sz="1600" b="1" dirty="0">
                <a:latin typeface="Calibri" pitchFamily="34" charset="0"/>
                <a:cs typeface="Times New Roman" pitchFamily="18" charset="0"/>
              </a:rPr>
              <a:t>a, se poate identifica </a:t>
            </a:r>
            <a:r>
              <a:rPr lang="ro-MD" sz="1600" b="1" dirty="0">
                <a:latin typeface="Calibri" pitchFamily="34" charset="0"/>
                <a:cs typeface="Times New Roman" pitchFamily="18" charset="0"/>
              </a:rPr>
              <a:t>ș</a:t>
            </a:r>
            <a:r>
              <a:rPr lang="ro-MO" sz="1600" b="1" dirty="0">
                <a:latin typeface="Calibri" pitchFamily="34" charset="0"/>
                <a:cs typeface="Times New Roman" pitchFamily="18" charset="0"/>
              </a:rPr>
              <a:t>i corecta posibilele probleme sau erori din sistemul de transfuzii, </a:t>
            </a:r>
            <a:r>
              <a:rPr lang="ro-MD" sz="1600" b="1" dirty="0">
                <a:latin typeface="Calibri" pitchFamily="34" charset="0"/>
                <a:cs typeface="Times New Roman" pitchFamily="18" charset="0"/>
              </a:rPr>
              <a:t>î</a:t>
            </a:r>
            <a:r>
              <a:rPr lang="ro-MO" sz="1600" b="1" dirty="0">
                <a:latin typeface="Calibri" pitchFamily="34" charset="0"/>
                <a:cs typeface="Times New Roman" pitchFamily="18" charset="0"/>
              </a:rPr>
              <a:t>mbunat</a:t>
            </a:r>
            <a:r>
              <a:rPr lang="ro-MD" sz="1600" b="1" dirty="0">
                <a:latin typeface="Calibri" pitchFamily="34" charset="0"/>
                <a:cs typeface="Times New Roman" pitchFamily="18" charset="0"/>
              </a:rPr>
              <a:t>ă</a:t>
            </a:r>
            <a:r>
              <a:rPr lang="ro-MO" sz="1600" b="1" dirty="0">
                <a:latin typeface="Calibri" pitchFamily="34" charset="0"/>
                <a:cs typeface="Times New Roman" pitchFamily="18" charset="0"/>
              </a:rPr>
              <a:t>țind astfel calitatea si siguran</a:t>
            </a:r>
            <a:r>
              <a:rPr lang="ro-MD" sz="1600" b="1" dirty="0">
                <a:latin typeface="Calibri" pitchFamily="34" charset="0"/>
                <a:cs typeface="Times New Roman" pitchFamily="18" charset="0"/>
              </a:rPr>
              <a:t>ț</a:t>
            </a:r>
            <a:r>
              <a:rPr lang="ro-MO" sz="1600" b="1" dirty="0">
                <a:latin typeface="Calibri" pitchFamily="34" charset="0"/>
                <a:cs typeface="Times New Roman" pitchFamily="18" charset="0"/>
              </a:rPr>
              <a:t>a serviciilor medicale oferite pacien</a:t>
            </a:r>
            <a:r>
              <a:rPr lang="ro-MD" sz="1600" b="1" dirty="0">
                <a:latin typeface="Calibri" pitchFamily="34" charset="0"/>
                <a:cs typeface="Times New Roman" pitchFamily="18" charset="0"/>
              </a:rPr>
              <a:t>ț</a:t>
            </a:r>
            <a:r>
              <a:rPr lang="ro-MO" sz="1600" b="1" dirty="0">
                <a:latin typeface="Calibri" pitchFamily="34" charset="0"/>
                <a:cs typeface="Times New Roman" pitchFamily="18" charset="0"/>
              </a:rPr>
              <a:t>ilor.</a:t>
            </a:r>
          </a:p>
          <a:p>
            <a:pPr marL="114300" indent="0">
              <a:buNone/>
            </a:pPr>
            <a:endParaRPr lang="ro-MO" b="1" i="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4509120"/>
            <a:ext cx="8136904" cy="2016224"/>
          </a:xfrm>
          <a:prstGeom prst="rect">
            <a:avLst/>
          </a:prstGeom>
          <a:ln>
            <a:noFill/>
          </a:ln>
          <a:effectLst>
            <a:softEdge rad="112500"/>
          </a:effectLst>
        </p:spPr>
      </p:pic>
    </p:spTree>
    <p:extLst>
      <p:ext uri="{BB962C8B-B14F-4D97-AF65-F5344CB8AC3E}">
        <p14:creationId xmlns:p14="http://schemas.microsoft.com/office/powerpoint/2010/main" val="68117848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548680"/>
            <a:ext cx="10729192" cy="792093"/>
          </a:xfrm>
          <a:solidFill>
            <a:schemeClr val="bg1"/>
          </a:solidFill>
          <a:effectLst>
            <a:glow rad="228600">
              <a:schemeClr val="accent2">
                <a:satMod val="175000"/>
                <a:alpha val="40000"/>
              </a:schemeClr>
            </a:glow>
          </a:effectLst>
        </p:spPr>
        <p:txBody>
          <a:bodyPr>
            <a:noAutofit/>
          </a:bodyPr>
          <a:lstStyle/>
          <a:p>
            <a:pPr marL="114300"/>
            <a:r>
              <a:rPr lang="vi-VN" sz="2000" b="1" dirty="0">
                <a:solidFill>
                  <a:schemeClr val="tx1"/>
                </a:solidFill>
                <a:latin typeface="Calibri" pitchFamily="34" charset="0"/>
                <a:cs typeface="Times New Roman" pitchFamily="18" charset="0"/>
              </a:rPr>
              <a:t>Evoluția conceptului de hemovigilență a fost marcată de o serie de schimbări și îmbunătățiri în ultimii ani</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68317838"/>
              </p:ext>
            </p:extLst>
          </p:nvPr>
        </p:nvGraphicFramePr>
        <p:xfrm>
          <a:off x="407368" y="1628801"/>
          <a:ext cx="11161240"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00698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476671"/>
            <a:ext cx="10873208" cy="720083"/>
          </a:xfrm>
          <a:solidFill>
            <a:schemeClr val="tx2">
              <a:lumMod val="10000"/>
              <a:lumOff val="90000"/>
            </a:schemeClr>
          </a:solidFill>
        </p:spPr>
        <p:txBody>
          <a:bodyPr/>
          <a:lstStyle/>
          <a:p>
            <a:r>
              <a:rPr lang="ro-MO" dirty="0">
                <a:latin typeface="Book Antiqua" pitchFamily="18" charset="0"/>
              </a:rPr>
              <a:t>Dispoziții generale</a:t>
            </a:r>
          </a:p>
        </p:txBody>
      </p:sp>
      <p:sp>
        <p:nvSpPr>
          <p:cNvPr id="3" name="Объект 2"/>
          <p:cNvSpPr>
            <a:spLocks noGrp="1"/>
          </p:cNvSpPr>
          <p:nvPr>
            <p:ph idx="1"/>
          </p:nvPr>
        </p:nvSpPr>
        <p:spPr>
          <a:xfrm>
            <a:off x="479376" y="1556793"/>
            <a:ext cx="11305256" cy="3816423"/>
          </a:xfrm>
        </p:spPr>
        <p:txBody>
          <a:bodyPr>
            <a:normAutofit fontScale="25000" lnSpcReduction="20000"/>
          </a:bodyPr>
          <a:lstStyle/>
          <a:p>
            <a:pPr marL="114300" indent="0" algn="just">
              <a:buNone/>
            </a:pPr>
            <a:endParaRPr lang="en-US" sz="4300" b="1" i="1" dirty="0"/>
          </a:p>
          <a:p>
            <a:pPr algn="ctr">
              <a:buFont typeface="Wingdings" pitchFamily="2" charset="2"/>
              <a:buChar char="Ø"/>
            </a:pPr>
            <a:r>
              <a:rPr lang="ro-MO" sz="4300" i="1" dirty="0">
                <a:solidFill>
                  <a:schemeClr val="accent6"/>
                </a:solidFill>
              </a:rPr>
              <a:t> </a:t>
            </a:r>
            <a:r>
              <a:rPr lang="ro-MO" sz="5600" i="1" dirty="0">
                <a:solidFill>
                  <a:schemeClr val="accent6"/>
                </a:solidFill>
              </a:rPr>
              <a:t>Regulamentul cu privire la organizarea sistemului de hemovigilen</a:t>
            </a:r>
            <a:r>
              <a:rPr lang="ro-MD" sz="5600" i="1" dirty="0">
                <a:solidFill>
                  <a:schemeClr val="accent6"/>
                </a:solidFill>
              </a:rPr>
              <a:t>ț</a:t>
            </a:r>
            <a:r>
              <a:rPr lang="ro-MO" sz="5600" i="1" dirty="0">
                <a:solidFill>
                  <a:schemeClr val="accent6"/>
                </a:solidFill>
              </a:rPr>
              <a:t>ă (in continuare Regulamentul) este elaborat in temeiul prevederilor Legii ocrotirii sanatatii nr. 411-XII din 28.03.1995, Legii privind donarea de sange </a:t>
            </a:r>
            <a:r>
              <a:rPr lang="ro-MD" sz="5600" i="1" dirty="0">
                <a:solidFill>
                  <a:schemeClr val="accent6"/>
                </a:solidFill>
              </a:rPr>
              <a:t>ș</a:t>
            </a:r>
            <a:r>
              <a:rPr lang="ro-MO" sz="5600" i="1" dirty="0">
                <a:solidFill>
                  <a:schemeClr val="accent6"/>
                </a:solidFill>
              </a:rPr>
              <a:t>i transfuzia sanguina nr. 241-XVI din 20.11.2008 cu modificarile ulterioare, Legii cu privire la asigurarea obligatorie de asisten</a:t>
            </a:r>
            <a:r>
              <a:rPr lang="ro-MD" sz="5600" i="1" dirty="0">
                <a:solidFill>
                  <a:schemeClr val="accent6"/>
                </a:solidFill>
              </a:rPr>
              <a:t>ț</a:t>
            </a:r>
            <a:r>
              <a:rPr lang="ro-MO" sz="5600" i="1" dirty="0">
                <a:solidFill>
                  <a:schemeClr val="accent6"/>
                </a:solidFill>
              </a:rPr>
              <a:t>ă medical</a:t>
            </a:r>
            <a:r>
              <a:rPr lang="ro-MD" sz="5600" i="1" dirty="0">
                <a:solidFill>
                  <a:schemeClr val="accent6"/>
                </a:solidFill>
              </a:rPr>
              <a:t>ă</a:t>
            </a:r>
            <a:r>
              <a:rPr lang="ro-MO" sz="5600" i="1" dirty="0">
                <a:solidFill>
                  <a:schemeClr val="accent6"/>
                </a:solidFill>
              </a:rPr>
              <a:t> nr.1585-XII din 27.02.1998, Legii privind Supravegherea de Stat a S</a:t>
            </a:r>
            <a:r>
              <a:rPr lang="ro-MD" sz="5600" i="1" dirty="0">
                <a:solidFill>
                  <a:schemeClr val="accent6"/>
                </a:solidFill>
              </a:rPr>
              <a:t>ă</a:t>
            </a:r>
            <a:r>
              <a:rPr lang="ro-MO" sz="5600" i="1" dirty="0">
                <a:solidFill>
                  <a:schemeClr val="accent6"/>
                </a:solidFill>
              </a:rPr>
              <a:t>n</a:t>
            </a:r>
            <a:r>
              <a:rPr lang="ro-MD" sz="5600" i="1" dirty="0">
                <a:solidFill>
                  <a:schemeClr val="accent6"/>
                </a:solidFill>
              </a:rPr>
              <a:t>ă</a:t>
            </a:r>
            <a:r>
              <a:rPr lang="ro-MO" sz="5600" i="1" dirty="0">
                <a:solidFill>
                  <a:schemeClr val="accent6"/>
                </a:solidFill>
              </a:rPr>
              <a:t>t</a:t>
            </a:r>
            <a:r>
              <a:rPr lang="ro-MD" sz="5600" i="1" dirty="0">
                <a:solidFill>
                  <a:schemeClr val="accent6"/>
                </a:solidFill>
              </a:rPr>
              <a:t>ă</a:t>
            </a:r>
            <a:r>
              <a:rPr lang="ro-MO" sz="5600" i="1" dirty="0">
                <a:solidFill>
                  <a:schemeClr val="accent6"/>
                </a:solidFill>
              </a:rPr>
              <a:t>ții Publice nr.10 din 03.02.2009, cu modific</a:t>
            </a:r>
            <a:r>
              <a:rPr lang="ro-MD" sz="5600" i="1" dirty="0">
                <a:solidFill>
                  <a:schemeClr val="accent6"/>
                </a:solidFill>
              </a:rPr>
              <a:t>ă</a:t>
            </a:r>
            <a:r>
              <a:rPr lang="ro-MO" sz="5600" i="1" dirty="0">
                <a:solidFill>
                  <a:schemeClr val="accent6"/>
                </a:solidFill>
              </a:rPr>
              <a:t>rile ulterioare, altor acte normative in vigoare. </a:t>
            </a:r>
            <a:endParaRPr lang="en-US" sz="5600" i="1" dirty="0">
              <a:solidFill>
                <a:schemeClr val="accent6"/>
              </a:solidFill>
            </a:endParaRPr>
          </a:p>
          <a:p>
            <a:pPr algn="ctr">
              <a:buFont typeface="Wingdings" pitchFamily="2" charset="2"/>
              <a:buChar char="Ø"/>
            </a:pPr>
            <a:endParaRPr lang="en-US" sz="5600" i="1" dirty="0"/>
          </a:p>
          <a:p>
            <a:pPr algn="ctr">
              <a:buFont typeface="Wingdings" pitchFamily="2" charset="2"/>
              <a:buChar char="Ø"/>
            </a:pPr>
            <a:r>
              <a:rPr lang="ro-MO" sz="5600" i="1" dirty="0"/>
              <a:t> Regulamentul stabile</a:t>
            </a:r>
            <a:r>
              <a:rPr lang="ro-MD" sz="5600" i="1" dirty="0"/>
              <a:t>ș</a:t>
            </a:r>
            <a:r>
              <a:rPr lang="ro-MO" sz="5600" i="1" dirty="0"/>
              <a:t>te modul de organizare a sistemului de hemovigilen</a:t>
            </a:r>
            <a:r>
              <a:rPr lang="ro-MD" sz="5600" i="1" dirty="0"/>
              <a:t>ț</a:t>
            </a:r>
            <a:r>
              <a:rPr lang="ro-MO" sz="5600" i="1" dirty="0"/>
              <a:t>ă, atribu</a:t>
            </a:r>
            <a:r>
              <a:rPr lang="ro-MD" sz="5600" i="1" dirty="0"/>
              <a:t>ț</a:t>
            </a:r>
            <a:r>
              <a:rPr lang="ro-MO" sz="5600" i="1" dirty="0"/>
              <a:t>iile și responsabilit</a:t>
            </a:r>
            <a:r>
              <a:rPr lang="ro-MD" sz="5600" i="1" dirty="0"/>
              <a:t>ă</a:t>
            </a:r>
            <a:r>
              <a:rPr lang="ro-MO" sz="5600" i="1" dirty="0"/>
              <a:t>țile Comitetului National de Hemovigilen</a:t>
            </a:r>
            <a:r>
              <a:rPr lang="ro-MD" sz="5600" i="1" dirty="0"/>
              <a:t>ț</a:t>
            </a:r>
            <a:r>
              <a:rPr lang="ro-MO" sz="5600" i="1" dirty="0"/>
              <a:t>ă, Centrului National de Transfuzie a S</a:t>
            </a:r>
            <a:r>
              <a:rPr lang="ro-MD" sz="5600" i="1" dirty="0"/>
              <a:t>â</a:t>
            </a:r>
            <a:r>
              <a:rPr lang="ro-MO" sz="5600" i="1" dirty="0"/>
              <a:t>ngelui și Comitetelor Transfuzionale din cadrul prestatorilor de servicii medicale spitalice</a:t>
            </a:r>
            <a:r>
              <a:rPr lang="ro-MD" sz="5600" i="1" dirty="0"/>
              <a:t>ș</a:t>
            </a:r>
            <a:r>
              <a:rPr lang="ro-MO" sz="5600" i="1" dirty="0"/>
              <a:t>ti, indiferent de statutul juridic al acestora (in continuare institute medico-sanitara). </a:t>
            </a:r>
            <a:endParaRPr lang="en-US" sz="5600" i="1" dirty="0"/>
          </a:p>
          <a:p>
            <a:pPr algn="ctr">
              <a:buFont typeface="Wingdings" pitchFamily="2" charset="2"/>
              <a:buChar char="Ø"/>
            </a:pPr>
            <a:endParaRPr lang="en-US" sz="5600" i="1" dirty="0"/>
          </a:p>
          <a:p>
            <a:pPr algn="ctr">
              <a:buFont typeface="Wingdings" pitchFamily="2" charset="2"/>
              <a:buChar char="Ø"/>
            </a:pPr>
            <a:r>
              <a:rPr lang="ro-MO" sz="5600" i="1" dirty="0">
                <a:solidFill>
                  <a:schemeClr val="accent6"/>
                </a:solidFill>
              </a:rPr>
              <a:t> Entit</a:t>
            </a:r>
            <a:r>
              <a:rPr lang="ro-MD" sz="5600" i="1" dirty="0">
                <a:solidFill>
                  <a:schemeClr val="accent6"/>
                </a:solidFill>
              </a:rPr>
              <a:t>ă</a:t>
            </a:r>
            <a:r>
              <a:rPr lang="ro-MO" sz="5600" i="1" dirty="0">
                <a:solidFill>
                  <a:schemeClr val="accent6"/>
                </a:solidFill>
              </a:rPr>
              <a:t>țile ce particip</a:t>
            </a:r>
            <a:r>
              <a:rPr lang="ro-MD" sz="5600" i="1" dirty="0">
                <a:solidFill>
                  <a:schemeClr val="accent6"/>
                </a:solidFill>
              </a:rPr>
              <a:t>ă</a:t>
            </a:r>
            <a:r>
              <a:rPr lang="ro-MO" sz="5600" i="1" dirty="0">
                <a:solidFill>
                  <a:schemeClr val="accent6"/>
                </a:solidFill>
              </a:rPr>
              <a:t> în organizarea sistemului de hemovigilen</a:t>
            </a:r>
            <a:r>
              <a:rPr lang="ro-MD" sz="5600" i="1" dirty="0">
                <a:solidFill>
                  <a:schemeClr val="accent6"/>
                </a:solidFill>
              </a:rPr>
              <a:t>ț</a:t>
            </a:r>
            <a:r>
              <a:rPr lang="ro-MO" sz="5600" i="1" dirty="0">
                <a:solidFill>
                  <a:schemeClr val="accent6"/>
                </a:solidFill>
              </a:rPr>
              <a:t>ă conlucreaza cu Comisiile de specialitate ale Ministerului Sanatajii, Muncii si Protectiei Sociale, Compania Na</a:t>
            </a:r>
            <a:r>
              <a:rPr lang="ro-MD" sz="5600" i="1" dirty="0">
                <a:solidFill>
                  <a:schemeClr val="accent6"/>
                </a:solidFill>
              </a:rPr>
              <a:t>ț</a:t>
            </a:r>
            <a:r>
              <a:rPr lang="ro-MO" sz="5600" i="1" dirty="0">
                <a:solidFill>
                  <a:schemeClr val="accent6"/>
                </a:solidFill>
              </a:rPr>
              <a:t>ional</a:t>
            </a:r>
            <a:r>
              <a:rPr lang="ro-MD" sz="5600" i="1" dirty="0">
                <a:solidFill>
                  <a:schemeClr val="accent6"/>
                </a:solidFill>
              </a:rPr>
              <a:t>ă</a:t>
            </a:r>
            <a:r>
              <a:rPr lang="ro-MO" sz="5600" i="1" dirty="0">
                <a:solidFill>
                  <a:schemeClr val="accent6"/>
                </a:solidFill>
              </a:rPr>
              <a:t> de Asigurari in Medicin</a:t>
            </a:r>
            <a:r>
              <a:rPr lang="ro-MD" sz="5600" i="1" dirty="0">
                <a:solidFill>
                  <a:schemeClr val="accent6"/>
                </a:solidFill>
              </a:rPr>
              <a:t>ă</a:t>
            </a:r>
            <a:r>
              <a:rPr lang="ro-MO" sz="5600" i="1" dirty="0">
                <a:solidFill>
                  <a:schemeClr val="accent6"/>
                </a:solidFill>
              </a:rPr>
              <a:t>, Universitatea de Stat de Medicin</a:t>
            </a:r>
            <a:r>
              <a:rPr lang="ro-MD" sz="5600" i="1" dirty="0">
                <a:solidFill>
                  <a:schemeClr val="accent6"/>
                </a:solidFill>
              </a:rPr>
              <a:t>ă</a:t>
            </a:r>
            <a:r>
              <a:rPr lang="ro-MO" sz="5600" i="1" dirty="0">
                <a:solidFill>
                  <a:schemeClr val="accent6"/>
                </a:solidFill>
              </a:rPr>
              <a:t> și Farmacie „Nicolae Testemi</a:t>
            </a:r>
            <a:r>
              <a:rPr lang="ro-MD" sz="5600" i="1" dirty="0">
                <a:solidFill>
                  <a:schemeClr val="accent6"/>
                </a:solidFill>
              </a:rPr>
              <a:t>țe</a:t>
            </a:r>
            <a:r>
              <a:rPr lang="ro-MO" sz="5600" i="1" dirty="0">
                <a:solidFill>
                  <a:schemeClr val="accent6"/>
                </a:solidFill>
              </a:rPr>
              <a:t>anu” </a:t>
            </a:r>
            <a:r>
              <a:rPr lang="ro-MD" sz="5600" i="1" dirty="0">
                <a:solidFill>
                  <a:schemeClr val="accent6"/>
                </a:solidFill>
              </a:rPr>
              <a:t>ș</a:t>
            </a:r>
            <a:r>
              <a:rPr lang="ro-MO" sz="5600" i="1" dirty="0">
                <a:solidFill>
                  <a:schemeClr val="accent6"/>
                </a:solidFill>
              </a:rPr>
              <a:t>i Asocia</a:t>
            </a:r>
            <a:r>
              <a:rPr lang="ro-MD" sz="5600" i="1" dirty="0">
                <a:solidFill>
                  <a:schemeClr val="accent6"/>
                </a:solidFill>
              </a:rPr>
              <a:t>ț</a:t>
            </a:r>
            <a:r>
              <a:rPr lang="ro-MO" sz="5600" i="1" dirty="0">
                <a:solidFill>
                  <a:schemeClr val="accent6"/>
                </a:solidFill>
              </a:rPr>
              <a:t>iile profesionale </a:t>
            </a:r>
            <a:r>
              <a:rPr lang="ro-MD" sz="5600" i="1" dirty="0">
                <a:solidFill>
                  <a:schemeClr val="accent6"/>
                </a:solidFill>
              </a:rPr>
              <a:t>î</a:t>
            </a:r>
            <a:r>
              <a:rPr lang="ro-MO" sz="5600" i="1" dirty="0">
                <a:solidFill>
                  <a:schemeClr val="accent6"/>
                </a:solidFill>
              </a:rPr>
              <a:t>n domeniu</a:t>
            </a:r>
            <a:r>
              <a:rPr lang="ro-MO" sz="4300" dirty="0">
                <a:solidFill>
                  <a:schemeClr val="accent6"/>
                </a:solidFill>
              </a:rPr>
              <a:t>.</a:t>
            </a: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b="38567"/>
          <a:stretch/>
        </p:blipFill>
        <p:spPr>
          <a:xfrm>
            <a:off x="911424" y="4383718"/>
            <a:ext cx="4752528" cy="2016224"/>
          </a:xfrm>
          <a:prstGeom prst="rect">
            <a:avLst/>
          </a:prstGeom>
          <a:ln>
            <a:noFill/>
          </a:ln>
          <a:effectLst>
            <a:softEdge rad="112500"/>
          </a:effectLst>
        </p:spPr>
      </p:pic>
      <p:pic>
        <p:nvPicPr>
          <p:cNvPr id="5" name="Рисунок 4">
            <a:extLst>
              <a:ext uri="{FF2B5EF4-FFF2-40B4-BE49-F238E27FC236}">
                <a16:creationId xmlns="" xmlns:a16="http://schemas.microsoft.com/office/drawing/2014/main" id="{9B95D00D-AD5D-4CA4-9A51-6DDD68A2F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50" y="4581129"/>
            <a:ext cx="4392486" cy="1800200"/>
          </a:xfrm>
          <a:prstGeom prst="rect">
            <a:avLst/>
          </a:prstGeom>
          <a:ln>
            <a:noFill/>
          </a:ln>
          <a:effectLst>
            <a:softEdge rad="112500"/>
          </a:effectLst>
        </p:spPr>
      </p:pic>
    </p:spTree>
    <p:extLst>
      <p:ext uri="{BB962C8B-B14F-4D97-AF65-F5344CB8AC3E}">
        <p14:creationId xmlns:p14="http://schemas.microsoft.com/office/powerpoint/2010/main" val="4035201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404665"/>
            <a:ext cx="10801200" cy="1039427"/>
          </a:xfrm>
          <a:solidFill>
            <a:schemeClr val="bg1">
              <a:lumMod val="75000"/>
            </a:schemeClr>
          </a:solidFill>
          <a:effectLst>
            <a:glow rad="101600">
              <a:schemeClr val="accent2">
                <a:satMod val="175000"/>
                <a:alpha val="40000"/>
              </a:schemeClr>
            </a:glow>
          </a:effectLst>
        </p:spPr>
        <p:txBody>
          <a:bodyPr/>
          <a:lstStyle/>
          <a:p>
            <a:r>
              <a:rPr lang="ro-MO" b="1" dirty="0">
                <a:solidFill>
                  <a:schemeClr val="tx1"/>
                </a:solidFill>
                <a:effectLst>
                  <a:outerShdw blurRad="38100" dist="38100" dir="2700000" algn="tl">
                    <a:srgbClr val="000000">
                      <a:alpha val="43137"/>
                    </a:srgbClr>
                  </a:outerShdw>
                </a:effectLst>
                <a:latin typeface="Book Antiqua" pitchFamily="18" charset="0"/>
              </a:rPr>
              <a:t>Ce scop are hemovigilența?</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674321548"/>
              </p:ext>
            </p:extLst>
          </p:nvPr>
        </p:nvGraphicFramePr>
        <p:xfrm>
          <a:off x="839416" y="1988840"/>
          <a:ext cx="10657184" cy="3744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65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332658"/>
            <a:ext cx="11233248" cy="1224136"/>
          </a:xfrm>
          <a:solidFill>
            <a:schemeClr val="bg1"/>
          </a:solidFill>
          <a:ln>
            <a:solidFill>
              <a:schemeClr val="bg1"/>
            </a:solidFill>
          </a:ln>
          <a:effectLst>
            <a:glow rad="139700">
              <a:schemeClr val="accent5">
                <a:satMod val="175000"/>
                <a:alpha val="40000"/>
              </a:schemeClr>
            </a:glow>
          </a:effectLst>
        </p:spPr>
        <p:txBody>
          <a:bodyPr>
            <a:noAutofit/>
          </a:bodyPr>
          <a:lstStyle/>
          <a:p>
            <a:r>
              <a:rPr lang="vi-VN" sz="1800" b="1" cap="none" dirty="0">
                <a:solidFill>
                  <a:srgbClr val="003399"/>
                </a:solidFill>
                <a:latin typeface="Calibri" pitchFamily="34" charset="0"/>
              </a:rPr>
              <a:t>MONITORIZAREA CALITĂȚII PRODUSELOR SANGUINE ȘI A PRACTICILOR DE TRANSFUZIE ESTE O PARTE CRUCIALĂ A ASIGURĂRII SIGURANȚEI ȘI EFICACITĂȚII TRANSFUZIILOR DE SÂNGE</a:t>
            </a:r>
            <a:endParaRPr lang="ro-MO" sz="1800" b="1" cap="none" dirty="0">
              <a:solidFill>
                <a:srgbClr val="003399"/>
              </a:solidFill>
              <a:latin typeface="Book Antiqua"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63486754"/>
              </p:ext>
            </p:extLst>
          </p:nvPr>
        </p:nvGraphicFramePr>
        <p:xfrm>
          <a:off x="695400" y="1700811"/>
          <a:ext cx="11017224" cy="4464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315946"/>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408375"/>
            <a:ext cx="10801200" cy="1024160"/>
          </a:xfrm>
          <a:solidFill>
            <a:schemeClr val="bg1"/>
          </a:solidFill>
          <a:ln>
            <a:solidFill>
              <a:schemeClr val="bg1"/>
            </a:solidFill>
          </a:ln>
        </p:spPr>
        <p:txBody>
          <a:bodyPr>
            <a:noAutofit/>
          </a:bodyPr>
          <a:lstStyle/>
          <a:p>
            <a:r>
              <a:rPr lang="en-US" sz="2800" b="1" i="1" dirty="0">
                <a:solidFill>
                  <a:schemeClr val="tx1"/>
                </a:solidFill>
                <a:latin typeface="Times New Roman" pitchFamily="18" charset="0"/>
                <a:cs typeface="Times New Roman" pitchFamily="18" charset="0"/>
              </a:rPr>
              <a:t/>
            </a:r>
            <a:br>
              <a:rPr lang="en-US" sz="2800" b="1" i="1" dirty="0">
                <a:solidFill>
                  <a:schemeClr val="tx1"/>
                </a:solidFill>
                <a:latin typeface="Times New Roman" pitchFamily="18" charset="0"/>
                <a:cs typeface="Times New Roman" pitchFamily="18" charset="0"/>
              </a:rPr>
            </a:br>
            <a:r>
              <a:rPr lang="ro-MO" sz="2800" b="1" dirty="0">
                <a:solidFill>
                  <a:schemeClr val="accent1">
                    <a:lumMod val="50000"/>
                  </a:schemeClr>
                </a:solidFill>
                <a:effectLst>
                  <a:outerShdw blurRad="38100" dist="38100" dir="2700000" algn="tl">
                    <a:srgbClr val="000000">
                      <a:alpha val="43137"/>
                    </a:srgbClr>
                  </a:outerShdw>
                </a:effectLst>
                <a:latin typeface="Book Antiqua" pitchFamily="18" charset="0"/>
                <a:cs typeface="Times New Roman" pitchFamily="18" charset="0"/>
              </a:rPr>
              <a:t>Asistența hemotransfuzională include</a:t>
            </a:r>
            <a:r>
              <a:rPr lang="ro-MO" sz="2800" b="1" dirty="0">
                <a:solidFill>
                  <a:schemeClr val="accent1">
                    <a:lumMod val="50000"/>
                  </a:schemeClr>
                </a:solidFill>
                <a:latin typeface="Book Antiqua" pitchFamily="18" charset="0"/>
                <a:cs typeface="Times New Roman" pitchFamily="18" charset="0"/>
              </a:rPr>
              <a:t> </a:t>
            </a:r>
            <a:r>
              <a:rPr lang="ro-MO" sz="2800" b="1" i="1" dirty="0">
                <a:solidFill>
                  <a:schemeClr val="tx1"/>
                </a:solidFill>
                <a:latin typeface="Times New Roman" pitchFamily="18" charset="0"/>
                <a:cs typeface="Times New Roman" pitchFamily="18" charset="0"/>
              </a:rPr>
              <a:t/>
            </a:r>
            <a:br>
              <a:rPr lang="ro-MO" sz="2800" b="1" i="1" dirty="0">
                <a:solidFill>
                  <a:schemeClr val="tx1"/>
                </a:solidFill>
                <a:latin typeface="Times New Roman" pitchFamily="18" charset="0"/>
                <a:cs typeface="Times New Roman" pitchFamily="18" charset="0"/>
              </a:rPr>
            </a:br>
            <a:endParaRPr lang="ro-MO" sz="2800" b="1" i="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95400" y="1556792"/>
            <a:ext cx="11161240" cy="4892829"/>
          </a:xfrm>
        </p:spPr>
        <p:txBody>
          <a:bodyPr>
            <a:normAutofit/>
          </a:bodyPr>
          <a:lstStyle/>
          <a:p>
            <a:pPr>
              <a:buFont typeface="Wingdings" pitchFamily="2" charset="2"/>
              <a:buChar char="ü"/>
            </a:pPr>
            <a:r>
              <a:rPr lang="en-US" sz="3600" u="sng" dirty="0">
                <a:solidFill>
                  <a:schemeClr val="tx1"/>
                </a:solidFill>
                <a:latin typeface="Times New Roman" pitchFamily="18" charset="0"/>
                <a:cs typeface="Times New Roman" pitchFamily="18" charset="0"/>
              </a:rPr>
              <a:t>  </a:t>
            </a:r>
            <a:r>
              <a:rPr lang="ro-MO" sz="3200" u="sng" dirty="0" smtClean="0">
                <a:solidFill>
                  <a:schemeClr val="tx1"/>
                </a:solidFill>
                <a:latin typeface="Calibri" pitchFamily="34" charset="0"/>
                <a:cs typeface="Times New Roman" pitchFamily="18" charset="0"/>
              </a:rPr>
              <a:t>Pretrasfuzională</a:t>
            </a:r>
            <a:r>
              <a:rPr lang="en-US" sz="3200" dirty="0">
                <a:solidFill>
                  <a:schemeClr val="tx1"/>
                </a:solidFill>
                <a:latin typeface="Calibri" pitchFamily="34" charset="0"/>
                <a:cs typeface="Times New Roman" pitchFamily="18" charset="0"/>
              </a:rPr>
              <a:t>;</a:t>
            </a:r>
            <a:r>
              <a:rPr lang="ro-MO" sz="3200" dirty="0">
                <a:solidFill>
                  <a:schemeClr val="tx1"/>
                </a:solidFill>
                <a:latin typeface="Calibri" pitchFamily="34" charset="0"/>
                <a:cs typeface="Times New Roman" pitchFamily="18" charset="0"/>
              </a:rPr>
              <a:t> </a:t>
            </a:r>
          </a:p>
          <a:p>
            <a:pPr algn="ctr">
              <a:buFont typeface="Wingdings" pitchFamily="2" charset="2"/>
              <a:buChar char="ü"/>
            </a:pPr>
            <a:r>
              <a:rPr lang="en-US" sz="3200" dirty="0">
                <a:solidFill>
                  <a:schemeClr val="tx1"/>
                </a:solidFill>
                <a:latin typeface="Calibri" pitchFamily="34" charset="0"/>
                <a:cs typeface="Times New Roman" pitchFamily="18" charset="0"/>
              </a:rPr>
              <a:t>  </a:t>
            </a:r>
            <a:r>
              <a:rPr lang="ro-MO" sz="3200" u="sng" dirty="0">
                <a:solidFill>
                  <a:schemeClr val="tx1"/>
                </a:solidFill>
                <a:latin typeface="Calibri" pitchFamily="34" charset="0"/>
                <a:cs typeface="Times New Roman" pitchFamily="18" charset="0"/>
              </a:rPr>
              <a:t>Transfuzională</a:t>
            </a:r>
            <a:r>
              <a:rPr lang="en-US" sz="3200" u="sng" dirty="0">
                <a:solidFill>
                  <a:schemeClr val="tx1"/>
                </a:solidFill>
                <a:latin typeface="Calibri" pitchFamily="34" charset="0"/>
                <a:cs typeface="Times New Roman" pitchFamily="18" charset="0"/>
              </a:rPr>
              <a:t>;</a:t>
            </a:r>
            <a:endParaRPr lang="ro-MO" sz="3200" u="sng" dirty="0">
              <a:solidFill>
                <a:schemeClr val="tx1"/>
              </a:solidFill>
              <a:latin typeface="Calibri" pitchFamily="34" charset="0"/>
              <a:cs typeface="Times New Roman" pitchFamily="18" charset="0"/>
            </a:endParaRPr>
          </a:p>
          <a:p>
            <a:pPr lvl="8" algn="r">
              <a:buClr>
                <a:schemeClr val="accent1"/>
              </a:buClr>
              <a:buFont typeface="Wingdings" pitchFamily="2" charset="2"/>
              <a:buChar char="ü"/>
            </a:pPr>
            <a:r>
              <a:rPr lang="en-US" sz="3200" u="sng" dirty="0">
                <a:solidFill>
                  <a:schemeClr val="tx1"/>
                </a:solidFill>
                <a:latin typeface="Calibri" pitchFamily="34" charset="0"/>
                <a:cs typeface="Times New Roman" pitchFamily="18" charset="0"/>
              </a:rPr>
              <a:t>  </a:t>
            </a:r>
            <a:r>
              <a:rPr lang="ro-MO" sz="3200" u="sng" dirty="0">
                <a:solidFill>
                  <a:schemeClr val="tx1"/>
                </a:solidFill>
                <a:latin typeface="Calibri" pitchFamily="34" charset="0"/>
                <a:cs typeface="Times New Roman" pitchFamily="18" charset="0"/>
              </a:rPr>
              <a:t>Posttransfuzională</a:t>
            </a:r>
            <a:r>
              <a:rPr lang="en-US" sz="2400" dirty="0">
                <a:solidFill>
                  <a:schemeClr val="tx1"/>
                </a:solidFill>
                <a:latin typeface="Calibri" pitchFamily="34" charset="0"/>
                <a:cs typeface="Times New Roman" pitchFamily="18" charset="0"/>
              </a:rPr>
              <a:t>.</a:t>
            </a:r>
            <a:endParaRPr lang="ro-MO" sz="2400" dirty="0">
              <a:solidFill>
                <a:schemeClr val="tx1"/>
              </a:solidFill>
              <a:latin typeface="Calibri" pitchFamily="34"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8" y="2780928"/>
            <a:ext cx="2808312" cy="329420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824" y="3429000"/>
            <a:ext cx="3528392" cy="273630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1764" y="3717032"/>
            <a:ext cx="3210859" cy="2608332"/>
          </a:xfrm>
          <a:prstGeom prst="rect">
            <a:avLst/>
          </a:prstGeom>
          <a:ln>
            <a:noFill/>
          </a:ln>
          <a:effectLst>
            <a:softEdge rad="112500"/>
          </a:effectLst>
        </p:spPr>
      </p:pic>
    </p:spTree>
    <p:extLst>
      <p:ext uri="{BB962C8B-B14F-4D97-AF65-F5344CB8AC3E}">
        <p14:creationId xmlns:p14="http://schemas.microsoft.com/office/powerpoint/2010/main" val="4273150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408374"/>
            <a:ext cx="10585176" cy="1004401"/>
          </a:xfrm>
          <a:ln>
            <a:solidFill>
              <a:schemeClr val="bg1">
                <a:lumMod val="65000"/>
              </a:schemeClr>
            </a:solidFill>
          </a:ln>
        </p:spPr>
        <p:txBody>
          <a:bodyPr>
            <a:normAutofit fontScale="90000"/>
          </a:bodyPr>
          <a:lstStyle/>
          <a:p>
            <a:r>
              <a:rPr lang="ro-MO" b="1" i="1" dirty="0">
                <a:effectLst>
                  <a:outerShdw blurRad="38100" dist="38100" dir="2700000" algn="tl">
                    <a:srgbClr val="000000">
                      <a:alpha val="43137"/>
                    </a:srgbClr>
                  </a:outerShdw>
                </a:effectLst>
              </a:rPr>
              <a:t> </a:t>
            </a:r>
            <a:br>
              <a:rPr lang="ro-MO" b="1" i="1" dirty="0">
                <a:effectLst>
                  <a:outerShdw blurRad="38100" dist="38100" dir="2700000" algn="tl">
                    <a:srgbClr val="000000">
                      <a:alpha val="43137"/>
                    </a:srgbClr>
                  </a:outerShdw>
                </a:effectLst>
              </a:rPr>
            </a:br>
            <a:r>
              <a:rPr lang="ro-MO" b="1" dirty="0">
                <a:effectLst>
                  <a:outerShdw blurRad="38100" dist="38100" dir="2700000" algn="tl">
                    <a:srgbClr val="000000">
                      <a:alpha val="43137"/>
                    </a:srgbClr>
                  </a:outerShdw>
                </a:effectLst>
                <a:latin typeface="Book Antiqua" pitchFamily="18" charset="0"/>
              </a:rPr>
              <a:t>Etapa Pretrasfuzională </a:t>
            </a:r>
            <a:r>
              <a:rPr lang="ro-MO" dirty="0">
                <a:latin typeface="Book Antiqua" pitchFamily="18" charset="0"/>
              </a:rPr>
              <a:t/>
            </a:r>
            <a:br>
              <a:rPr lang="ro-MO" dirty="0">
                <a:latin typeface="Book Antiqua" pitchFamily="18" charset="0"/>
              </a:rPr>
            </a:br>
            <a:endParaRPr lang="ro-MO" dirty="0">
              <a:latin typeface="Book Antiqua" pitchFamily="18" charset="0"/>
            </a:endParaRPr>
          </a:p>
        </p:txBody>
      </p:sp>
      <p:sp>
        <p:nvSpPr>
          <p:cNvPr id="3" name="Объект 2"/>
          <p:cNvSpPr>
            <a:spLocks noGrp="1"/>
          </p:cNvSpPr>
          <p:nvPr>
            <p:ph idx="1"/>
          </p:nvPr>
        </p:nvSpPr>
        <p:spPr>
          <a:xfrm>
            <a:off x="335360" y="1752600"/>
            <a:ext cx="6768752" cy="4484712"/>
          </a:xfrm>
        </p:spPr>
        <p:txBody>
          <a:bodyPr>
            <a:normAutofit/>
          </a:bodyPr>
          <a:lstStyle/>
          <a:p>
            <a:pPr>
              <a:buFont typeface="Wingdings" pitchFamily="2" charset="2"/>
              <a:buChar char="q"/>
            </a:pPr>
            <a:r>
              <a:rPr lang="ro-MO" sz="2000" dirty="0">
                <a:solidFill>
                  <a:schemeClr val="tx1"/>
                </a:solidFill>
                <a:latin typeface="Calibri" pitchFamily="34" charset="0"/>
                <a:cs typeface="Times New Roman" pitchFamily="18" charset="0"/>
              </a:rPr>
              <a:t>Argumentarea necesităților pentru transfuzia componentului sanguin</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 Ob</a:t>
            </a:r>
            <a:r>
              <a:rPr lang="ro-MD" sz="2000" dirty="0">
                <a:solidFill>
                  <a:schemeClr val="tx1"/>
                </a:solidFill>
                <a:latin typeface="Calibri" pitchFamily="34" charset="0"/>
                <a:cs typeface="Times New Roman" pitchFamily="18" charset="0"/>
              </a:rPr>
              <a:t>ț</a:t>
            </a:r>
            <a:r>
              <a:rPr lang="ro-MO" sz="2000" dirty="0">
                <a:solidFill>
                  <a:schemeClr val="tx1"/>
                </a:solidFill>
                <a:latin typeface="Calibri" pitchFamily="34" charset="0"/>
                <a:cs typeface="Times New Roman" pitchFamily="18" charset="0"/>
              </a:rPr>
              <a:t>inerea acordului informat</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 Apreciarea grupei sanguine</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 Completarea cererii pentru produsele sanguine</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Recoltarea probei de s</a:t>
            </a:r>
            <a:r>
              <a:rPr lang="ro-MD" sz="2000" dirty="0">
                <a:solidFill>
                  <a:schemeClr val="tx1"/>
                </a:solidFill>
                <a:latin typeface="Calibri" pitchFamily="34" charset="0"/>
                <a:cs typeface="Times New Roman" pitchFamily="18" charset="0"/>
              </a:rPr>
              <a:t>â</a:t>
            </a:r>
            <a:r>
              <a:rPr lang="ro-MO" sz="2000" dirty="0">
                <a:solidFill>
                  <a:schemeClr val="tx1"/>
                </a:solidFill>
                <a:latin typeface="Calibri" pitchFamily="34" charset="0"/>
                <a:cs typeface="Times New Roman" pitchFamily="18" charset="0"/>
              </a:rPr>
              <a:t>nge de la pacient</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 Prezentarea la Cabinetul de transfuzie a s</a:t>
            </a:r>
            <a:r>
              <a:rPr lang="ro-MD" sz="2000" dirty="0">
                <a:solidFill>
                  <a:schemeClr val="tx1"/>
                </a:solidFill>
                <a:latin typeface="Calibri" pitchFamily="34" charset="0"/>
                <a:cs typeface="Times New Roman" pitchFamily="18" charset="0"/>
              </a:rPr>
              <a:t>â</a:t>
            </a:r>
            <a:r>
              <a:rPr lang="ro-MO" sz="2000" dirty="0">
                <a:solidFill>
                  <a:schemeClr val="tx1"/>
                </a:solidFill>
                <a:latin typeface="Calibri" pitchFamily="34" charset="0"/>
                <a:cs typeface="Times New Roman" pitchFamily="18" charset="0"/>
              </a:rPr>
              <a:t>ngelui</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 Recep</a:t>
            </a:r>
            <a:r>
              <a:rPr lang="ro-MD" sz="2000" dirty="0">
                <a:solidFill>
                  <a:schemeClr val="tx1"/>
                </a:solidFill>
                <a:latin typeface="Calibri" pitchFamily="34" charset="0"/>
                <a:cs typeface="Times New Roman" pitchFamily="18" charset="0"/>
              </a:rPr>
              <a:t>ț</a:t>
            </a:r>
            <a:r>
              <a:rPr lang="ro-MO" sz="2000" dirty="0">
                <a:solidFill>
                  <a:schemeClr val="tx1"/>
                </a:solidFill>
                <a:latin typeface="Calibri" pitchFamily="34" charset="0"/>
                <a:cs typeface="Times New Roman" pitchFamily="18" charset="0"/>
              </a:rPr>
              <a:t>ionarea produselor sangune de la Cabinetul de transfuzie a s</a:t>
            </a:r>
            <a:r>
              <a:rPr lang="ro-MD" sz="2000" dirty="0">
                <a:solidFill>
                  <a:schemeClr val="tx1"/>
                </a:solidFill>
                <a:latin typeface="Calibri" pitchFamily="34" charset="0"/>
                <a:cs typeface="Times New Roman" pitchFamily="18" charset="0"/>
              </a:rPr>
              <a:t>â</a:t>
            </a:r>
            <a:r>
              <a:rPr lang="ro-MO" sz="2000" dirty="0">
                <a:solidFill>
                  <a:schemeClr val="tx1"/>
                </a:solidFill>
                <a:latin typeface="Calibri" pitchFamily="34" charset="0"/>
                <a:cs typeface="Times New Roman" pitchFamily="18" charset="0"/>
              </a:rPr>
              <a:t>ngelui</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P</a:t>
            </a:r>
            <a:r>
              <a:rPr lang="ro-MD" sz="2000" dirty="0">
                <a:solidFill>
                  <a:schemeClr val="tx1"/>
                </a:solidFill>
                <a:latin typeface="Calibri" pitchFamily="34" charset="0"/>
                <a:cs typeface="Times New Roman" pitchFamily="18" charset="0"/>
              </a:rPr>
              <a:t>ă</a:t>
            </a:r>
            <a:r>
              <a:rPr lang="ro-MO" sz="2000" dirty="0">
                <a:solidFill>
                  <a:schemeClr val="tx1"/>
                </a:solidFill>
                <a:latin typeface="Calibri" pitchFamily="34" charset="0"/>
                <a:cs typeface="Times New Roman" pitchFamily="18" charset="0"/>
              </a:rPr>
              <a:t>strarea produselor sanguine </a:t>
            </a:r>
            <a:r>
              <a:rPr lang="ro-MD" sz="2000" dirty="0">
                <a:solidFill>
                  <a:schemeClr val="tx1"/>
                </a:solidFill>
                <a:latin typeface="Calibri" pitchFamily="34" charset="0"/>
                <a:cs typeface="Times New Roman" pitchFamily="18" charset="0"/>
              </a:rPr>
              <a:t>î</a:t>
            </a:r>
            <a:r>
              <a:rPr lang="ro-MO" sz="2000" dirty="0">
                <a:solidFill>
                  <a:schemeClr val="tx1"/>
                </a:solidFill>
                <a:latin typeface="Calibri" pitchFamily="34" charset="0"/>
                <a:cs typeface="Times New Roman" pitchFamily="18" charset="0"/>
              </a:rPr>
              <a:t>n sec</a:t>
            </a:r>
            <a:r>
              <a:rPr lang="ro-MD" sz="2000" dirty="0">
                <a:solidFill>
                  <a:schemeClr val="tx1"/>
                </a:solidFill>
                <a:latin typeface="Calibri" pitchFamily="34" charset="0"/>
                <a:cs typeface="Times New Roman" pitchFamily="18" charset="0"/>
              </a:rPr>
              <a:t>ț</a:t>
            </a:r>
            <a:r>
              <a:rPr lang="ro-MO" sz="2000" dirty="0">
                <a:solidFill>
                  <a:schemeClr val="tx1"/>
                </a:solidFill>
                <a:latin typeface="Calibri" pitchFamily="34" charset="0"/>
                <a:cs typeface="Times New Roman" pitchFamily="18" charset="0"/>
              </a:rPr>
              <a:t>iile clinice</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a:buFont typeface="Wingdings" pitchFamily="2" charset="2"/>
              <a:buChar char="q"/>
            </a:pPr>
            <a:r>
              <a:rPr lang="ro-MO" sz="2000" dirty="0">
                <a:solidFill>
                  <a:schemeClr val="tx1"/>
                </a:solidFill>
                <a:latin typeface="Calibri" pitchFamily="34" charset="0"/>
                <a:cs typeface="Times New Roman" pitchFamily="18" charset="0"/>
              </a:rPr>
              <a:t> Verificarea datelor</a:t>
            </a:r>
            <a:r>
              <a:rPr lang="en-US" sz="2000" dirty="0">
                <a:solidFill>
                  <a:schemeClr val="tx1"/>
                </a:solidFill>
                <a:latin typeface="Calibri" pitchFamily="34" charset="0"/>
                <a:cs typeface="Times New Roman" pitchFamily="18" charset="0"/>
              </a:rPr>
              <a:t>.</a:t>
            </a:r>
            <a:endParaRPr lang="ro-MO" sz="2000" dirty="0">
              <a:solidFill>
                <a:schemeClr val="tx1"/>
              </a:solidFill>
              <a:latin typeface="Calibri" pitchFamily="34" charset="0"/>
              <a:cs typeface="Times New Roman" pitchFamily="18" charset="0"/>
            </a:endParaRPr>
          </a:p>
          <a:p>
            <a:pPr marL="114300" indent="0">
              <a:buNone/>
            </a:pPr>
            <a:endParaRPr lang="ro-MO"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1628800"/>
            <a:ext cx="4680520" cy="2160240"/>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096" y="4005064"/>
            <a:ext cx="4536504" cy="2210370"/>
          </a:xfrm>
          <a:prstGeom prst="rect">
            <a:avLst/>
          </a:prstGeom>
          <a:ln>
            <a:noFill/>
          </a:ln>
          <a:effectLst>
            <a:softEdge rad="112500"/>
          </a:effectLst>
        </p:spPr>
      </p:pic>
    </p:spTree>
    <p:extLst>
      <p:ext uri="{BB962C8B-B14F-4D97-AF65-F5344CB8AC3E}">
        <p14:creationId xmlns:p14="http://schemas.microsoft.com/office/powerpoint/2010/main" val="385820293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27716</TotalTime>
  <Words>2146</Words>
  <Application>Microsoft Office PowerPoint</Application>
  <PresentationFormat>Произвольный</PresentationFormat>
  <Paragraphs>128</Paragraphs>
  <Slides>22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Аптека</vt:lpstr>
      <vt:lpstr> Hemovigilența </vt:lpstr>
      <vt:lpstr>Ce este homovigilența?</vt:lpstr>
      <vt:lpstr>Importanța hemovigilenței în sistemul medical </vt:lpstr>
      <vt:lpstr>Evoluția conceptului de hemovigilență a fost marcată de o serie de schimbări și îmbunătățiri în ultimii ani</vt:lpstr>
      <vt:lpstr>Dispoziții generale</vt:lpstr>
      <vt:lpstr>Ce scop are hemovigilența?</vt:lpstr>
      <vt:lpstr>MONITORIZAREA CALITĂȚII PRODUSELOR SANGUINE ȘI A PRACTICILOR DE TRANSFUZIE ESTE O PARTE CRUCIALĂ A ASIGURĂRII SIGURANȚEI ȘI EFICACITĂȚII TRANSFUZIILOR DE SÂNGE</vt:lpstr>
      <vt:lpstr> Asistența hemotransfuzională include  </vt:lpstr>
      <vt:lpstr>  Etapa Pretrasfuzională  </vt:lpstr>
      <vt:lpstr>Etapa Transfuzională</vt:lpstr>
      <vt:lpstr> Indentificarea pacientului </vt:lpstr>
      <vt:lpstr> Efectuarea probei biologice </vt:lpstr>
      <vt:lpstr> Monitorizarea pacientului pe parcursul transfuziei </vt:lpstr>
      <vt:lpstr>Etapa posttransfuzională</vt:lpstr>
      <vt:lpstr>ERORI PRODUSE ÎN TIMPUL TRANSFUZIEI DE SÂNGE ȘI ADMINISTRAREA PRODUSELOR DE SÂNGE</vt:lpstr>
      <vt:lpstr>Clasificarea reacţiilor posttransfuzionale </vt:lpstr>
      <vt:lpstr>Презентация PowerPoint</vt:lpstr>
      <vt:lpstr>etapele procesului de raportare reacțiilor adverse</vt:lpstr>
      <vt:lpstr>raportarea  reactiei posttransfuzionale </vt:lpstr>
      <vt:lpstr>Презентация PowerPoint</vt:lpstr>
      <vt:lpstr>Concluzii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Erorile medicale hemovigilenta</dc:title>
  <dc:creator>User</dc:creator>
  <cp:lastModifiedBy>User</cp:lastModifiedBy>
  <cp:revision>101</cp:revision>
  <dcterms:created xsi:type="dcterms:W3CDTF">2024-03-20T11:04:16Z</dcterms:created>
  <dcterms:modified xsi:type="dcterms:W3CDTF">2024-04-17T10:01:40Z</dcterms:modified>
</cp:coreProperties>
</file>