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2" r:id="rId6"/>
    <p:sldId id="263" r:id="rId7"/>
    <p:sldId id="261" r:id="rId8"/>
    <p:sldId id="273" r:id="rId9"/>
    <p:sldId id="269" r:id="rId10"/>
    <p:sldId id="264" r:id="rId11"/>
    <p:sldId id="266" r:id="rId12"/>
    <p:sldId id="271" r:id="rId13"/>
    <p:sldId id="272" r:id="rId14"/>
    <p:sldId id="267"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p:cViewPr varScale="1">
        <p:scale>
          <a:sx n="64" d="100"/>
          <a:sy n="64" d="100"/>
        </p:scale>
        <p:origin x="-156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1536EE42-82C7-40B0-8903-23F6E5D0E8F4}" type="datetimeFigureOut">
              <a:rPr lang="ru-RU" smtClean="0"/>
              <a:pPr/>
              <a:t>04.04.2023</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5F6E5BC4-6A95-449F-AA75-A66101A0490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536EE42-82C7-40B0-8903-23F6E5D0E8F4}" type="datetimeFigureOut">
              <a:rPr lang="ru-RU" smtClean="0"/>
              <a:pPr/>
              <a:t>04.04.2023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F6E5BC4-6A95-449F-AA75-A66101A0490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536EE42-82C7-40B0-8903-23F6E5D0E8F4}" type="datetimeFigureOut">
              <a:rPr lang="ru-RU" smtClean="0"/>
              <a:pPr/>
              <a:t>04.04.2023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F6E5BC4-6A95-449F-AA75-A66101A0490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536EE42-82C7-40B0-8903-23F6E5D0E8F4}" type="datetimeFigureOut">
              <a:rPr lang="ru-RU" smtClean="0"/>
              <a:pPr/>
              <a:t>04.04.2023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F6E5BC4-6A95-449F-AA75-A66101A04906}"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1536EE42-82C7-40B0-8903-23F6E5D0E8F4}" type="datetimeFigureOut">
              <a:rPr lang="ru-RU" smtClean="0"/>
              <a:pPr/>
              <a:t>04.04.2023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F6E5BC4-6A95-449F-AA75-A66101A04906}"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1536EE42-82C7-40B0-8903-23F6E5D0E8F4}" type="datetimeFigureOut">
              <a:rPr lang="ru-RU" smtClean="0"/>
              <a:pPr/>
              <a:t>04.04.2023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5F6E5BC4-6A95-449F-AA75-A66101A04906}"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1536EE42-82C7-40B0-8903-23F6E5D0E8F4}" type="datetimeFigureOut">
              <a:rPr lang="ru-RU" smtClean="0"/>
              <a:pPr/>
              <a:t>04.04.2023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5F6E5BC4-6A95-449F-AA75-A66101A04906}"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1536EE42-82C7-40B0-8903-23F6E5D0E8F4}" type="datetimeFigureOut">
              <a:rPr lang="ru-RU" smtClean="0"/>
              <a:pPr/>
              <a:t>04.04.2023</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5F6E5BC4-6A95-449F-AA75-A66101A04906}"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1536EE42-82C7-40B0-8903-23F6E5D0E8F4}" type="datetimeFigureOut">
              <a:rPr lang="ru-RU" smtClean="0"/>
              <a:pPr/>
              <a:t>04.04.2023</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5F6E5BC4-6A95-449F-AA75-A66101A0490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1536EE42-82C7-40B0-8903-23F6E5D0E8F4}" type="datetimeFigureOut">
              <a:rPr lang="ru-RU" smtClean="0"/>
              <a:pPr/>
              <a:t>04.04.2023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5F6E5BC4-6A95-449F-AA75-A66101A04906}"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1536EE42-82C7-40B0-8903-23F6E5D0E8F4}" type="datetimeFigureOut">
              <a:rPr lang="ru-RU" smtClean="0"/>
              <a:pPr/>
              <a:t>04.04.2023</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5F6E5BC4-6A95-449F-AA75-A66101A04906}"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536EE42-82C7-40B0-8903-23F6E5D0E8F4}" type="datetimeFigureOut">
              <a:rPr lang="ru-RU" smtClean="0"/>
              <a:pPr/>
              <a:t>04.04.2023</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F6E5BC4-6A95-449F-AA75-A66101A0490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paginadenursing.ro/project/pozitii-ale-pacientului-in-pa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en-US" dirty="0" err="1" smtClean="0"/>
              <a:t>Managementul</a:t>
            </a:r>
            <a:r>
              <a:rPr lang="en-US" dirty="0" smtClean="0"/>
              <a:t> </a:t>
            </a:r>
            <a:r>
              <a:rPr lang="en-US" dirty="0" err="1" smtClean="0"/>
              <a:t>Hemoragiei</a:t>
            </a:r>
            <a:r>
              <a:rPr lang="en-US" dirty="0" smtClean="0"/>
              <a:t> digestive in </a:t>
            </a:r>
            <a:r>
              <a:rPr lang="en-US" dirty="0" err="1" smtClean="0"/>
              <a:t>activitatea</a:t>
            </a:r>
            <a:r>
              <a:rPr lang="en-US" dirty="0" smtClean="0"/>
              <a:t> </a:t>
            </a:r>
            <a:r>
              <a:rPr lang="en-US" dirty="0" err="1" smtClean="0"/>
              <a:t>asisten</a:t>
            </a:r>
            <a:r>
              <a:rPr lang="ro-RO" dirty="0" smtClean="0"/>
              <a:t>ț</a:t>
            </a:r>
            <a:r>
              <a:rPr lang="en-US" dirty="0" err="1" smtClean="0"/>
              <a:t>ilor</a:t>
            </a:r>
            <a:r>
              <a:rPr lang="en-US" dirty="0" smtClean="0"/>
              <a:t> </a:t>
            </a:r>
            <a:r>
              <a:rPr lang="en-US" dirty="0" err="1" smtClean="0"/>
              <a:t>medicali</a:t>
            </a:r>
            <a:endParaRPr lang="ru-RU" dirty="0"/>
          </a:p>
        </p:txBody>
      </p:sp>
      <p:sp>
        <p:nvSpPr>
          <p:cNvPr id="57346" name="AutoShape 2" descr="Hemoragia digestiva superioara - hematemez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57347" name="Picture 3" descr="C:\Users\User\Desktop\3715.jpg"/>
          <p:cNvPicPr>
            <a:picLocks noChangeAspect="1" noChangeArrowheads="1"/>
          </p:cNvPicPr>
          <p:nvPr/>
        </p:nvPicPr>
        <p:blipFill>
          <a:blip r:embed="rId2" cstate="print"/>
          <a:srcRect/>
          <a:stretch>
            <a:fillRect/>
          </a:stretch>
        </p:blipFill>
        <p:spPr bwMode="auto">
          <a:xfrm>
            <a:off x="0" y="3810000"/>
            <a:ext cx="2033016" cy="3048000"/>
          </a:xfrm>
          <a:prstGeom prst="rect">
            <a:avLst/>
          </a:prstGeom>
          <a:noFill/>
        </p:spPr>
      </p:pic>
      <p:pic>
        <p:nvPicPr>
          <p:cNvPr id="57348" name="Picture 4" descr="C:\Users\User\Desktop\ulcer-hemoragic.png"/>
          <p:cNvPicPr>
            <a:picLocks noChangeAspect="1" noChangeArrowheads="1"/>
          </p:cNvPicPr>
          <p:nvPr/>
        </p:nvPicPr>
        <p:blipFill>
          <a:blip r:embed="rId3" cstate="print"/>
          <a:srcRect/>
          <a:stretch>
            <a:fillRect/>
          </a:stretch>
        </p:blipFill>
        <p:spPr bwMode="auto">
          <a:xfrm>
            <a:off x="1979712" y="4280198"/>
            <a:ext cx="3168353" cy="2577802"/>
          </a:xfrm>
          <a:prstGeom prst="rect">
            <a:avLst/>
          </a:prstGeom>
          <a:noFill/>
        </p:spPr>
      </p:pic>
      <p:pic>
        <p:nvPicPr>
          <p:cNvPr id="57349" name="Picture 5" descr="C:\Users\User\Desktop\Без имени.jpg"/>
          <p:cNvPicPr>
            <a:picLocks noChangeAspect="1" noChangeArrowheads="1"/>
          </p:cNvPicPr>
          <p:nvPr/>
        </p:nvPicPr>
        <p:blipFill>
          <a:blip r:embed="rId4" cstate="print"/>
          <a:srcRect/>
          <a:stretch>
            <a:fillRect/>
          </a:stretch>
        </p:blipFill>
        <p:spPr bwMode="auto">
          <a:xfrm>
            <a:off x="3059832" y="0"/>
            <a:ext cx="3131840" cy="1556792"/>
          </a:xfrm>
          <a:prstGeom prst="rect">
            <a:avLst/>
          </a:prstGeom>
          <a:noFill/>
        </p:spPr>
      </p:pic>
      <p:pic>
        <p:nvPicPr>
          <p:cNvPr id="57350" name="Picture 6" descr="C:\Users\User\Desktop\4444.jpg"/>
          <p:cNvPicPr>
            <a:picLocks noChangeAspect="1" noChangeArrowheads="1"/>
          </p:cNvPicPr>
          <p:nvPr/>
        </p:nvPicPr>
        <p:blipFill>
          <a:blip r:embed="rId5" cstate="print"/>
          <a:srcRect/>
          <a:stretch>
            <a:fillRect/>
          </a:stretch>
        </p:blipFill>
        <p:spPr bwMode="auto">
          <a:xfrm>
            <a:off x="0" y="0"/>
            <a:ext cx="3059832" cy="1628800"/>
          </a:xfrm>
          <a:prstGeom prst="rect">
            <a:avLst/>
          </a:prstGeom>
          <a:noFill/>
        </p:spPr>
      </p:pic>
      <p:pic>
        <p:nvPicPr>
          <p:cNvPr id="57351" name="Picture 7" descr="C:\Users\User\Desktop\ulcer-hemoragic-tratament.png"/>
          <p:cNvPicPr>
            <a:picLocks noChangeAspect="1" noChangeArrowheads="1"/>
          </p:cNvPicPr>
          <p:nvPr/>
        </p:nvPicPr>
        <p:blipFill>
          <a:blip r:embed="rId6" cstate="print"/>
          <a:srcRect/>
          <a:stretch>
            <a:fillRect/>
          </a:stretch>
        </p:blipFill>
        <p:spPr bwMode="auto">
          <a:xfrm>
            <a:off x="5148065" y="4568229"/>
            <a:ext cx="3995936" cy="2289771"/>
          </a:xfrm>
          <a:prstGeom prst="rect">
            <a:avLst/>
          </a:prstGeom>
          <a:noFill/>
        </p:spPr>
      </p:pic>
      <p:pic>
        <p:nvPicPr>
          <p:cNvPr id="57352" name="Picture 8" descr="C:\Users\User\Desktop\images.jpg"/>
          <p:cNvPicPr>
            <a:picLocks noChangeAspect="1" noChangeArrowheads="1"/>
          </p:cNvPicPr>
          <p:nvPr/>
        </p:nvPicPr>
        <p:blipFill>
          <a:blip r:embed="rId7" cstate="print"/>
          <a:srcRect/>
          <a:stretch>
            <a:fillRect/>
          </a:stretch>
        </p:blipFill>
        <p:spPr bwMode="auto">
          <a:xfrm>
            <a:off x="0" y="2420888"/>
            <a:ext cx="2190750" cy="1476375"/>
          </a:xfrm>
          <a:prstGeom prst="rect">
            <a:avLst/>
          </a:prstGeom>
          <a:noFill/>
        </p:spPr>
      </p:pic>
      <p:pic>
        <p:nvPicPr>
          <p:cNvPr id="57353" name="Picture 9" descr="C:\Users\User\Desktop\Ulcerul gastroduodenal.jpeg"/>
          <p:cNvPicPr>
            <a:picLocks noChangeAspect="1" noChangeArrowheads="1"/>
          </p:cNvPicPr>
          <p:nvPr/>
        </p:nvPicPr>
        <p:blipFill>
          <a:blip r:embed="rId8" cstate="print"/>
          <a:srcRect/>
          <a:stretch>
            <a:fillRect/>
          </a:stretch>
        </p:blipFill>
        <p:spPr bwMode="auto">
          <a:xfrm>
            <a:off x="6300192" y="1"/>
            <a:ext cx="2843808" cy="155679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772816"/>
            <a:ext cx="8229600" cy="4234475"/>
          </a:xfrm>
        </p:spPr>
        <p:txBody>
          <a:bodyPr>
            <a:noAutofit/>
          </a:bodyPr>
          <a:lstStyle/>
          <a:p>
            <a:r>
              <a:rPr lang="vi-VN" sz="1800" dirty="0" smtClean="0">
                <a:latin typeface="Times New Roman" pitchFamily="18" charset="0"/>
                <a:cs typeface="Times New Roman" pitchFamily="18" charset="0"/>
              </a:rPr>
              <a:t>Oricare pacient somatic care prezintă semne de hemoragie, trebuie internat în staționar în vederea diagnosticării cauzei și sursei de hemoragie. </a:t>
            </a:r>
            <a:r>
              <a:rPr lang="en-US" sz="1800" dirty="0" smtClean="0">
                <a:latin typeface="Times New Roman" pitchFamily="18" charset="0"/>
                <a:cs typeface="Times New Roman" pitchFamily="18" charset="0"/>
              </a:rPr>
              <a:t>!!!</a:t>
            </a:r>
            <a:endParaRPr lang="vi-VN" sz="1800" dirty="0" smtClean="0">
              <a:latin typeface="Times New Roman" pitchFamily="18" charset="0"/>
              <a:cs typeface="Times New Roman" pitchFamily="18" charset="0"/>
            </a:endParaRPr>
          </a:p>
          <a:p>
            <a:pPr>
              <a:buNone/>
            </a:pPr>
            <a:endParaRPr lang="en-US" sz="1800" dirty="0" smtClean="0">
              <a:latin typeface="Times New Roman" pitchFamily="18" charset="0"/>
              <a:cs typeface="Times New Roman" pitchFamily="18" charset="0"/>
            </a:endParaRPr>
          </a:p>
          <a:p>
            <a:r>
              <a:rPr lang="en-US" sz="1800" dirty="0" smtClean="0">
                <a:latin typeface="Times New Roman" pitchFamily="18" charset="0"/>
                <a:ea typeface="Calibri"/>
                <a:cs typeface="Times New Roman" pitchFamily="18" charset="0"/>
              </a:rPr>
              <a:t> </a:t>
            </a:r>
            <a:r>
              <a:rPr lang="en-US" sz="1800" dirty="0" err="1" smtClean="0">
                <a:latin typeface="Times New Roman" pitchFamily="18" charset="0"/>
                <a:ea typeface="Calibri"/>
                <a:cs typeface="Times New Roman" pitchFamily="18" charset="0"/>
              </a:rPr>
              <a:t>Tratamentul</a:t>
            </a:r>
            <a:r>
              <a:rPr lang="en-US" sz="1800" dirty="0" smtClean="0">
                <a:latin typeface="Times New Roman" pitchFamily="18" charset="0"/>
                <a:ea typeface="Calibri"/>
                <a:cs typeface="Times New Roman" pitchFamily="18" charset="0"/>
              </a:rPr>
              <a:t> </a:t>
            </a:r>
            <a:r>
              <a:rPr lang="en-US" sz="1800" dirty="0" err="1" smtClean="0">
                <a:latin typeface="Times New Roman" pitchFamily="18" charset="0"/>
                <a:ea typeface="Calibri"/>
                <a:cs typeface="Times New Roman" pitchFamily="18" charset="0"/>
              </a:rPr>
              <a:t>trebuie</a:t>
            </a:r>
            <a:r>
              <a:rPr lang="en-US" sz="1800" dirty="0" smtClean="0">
                <a:latin typeface="Times New Roman" pitchFamily="18" charset="0"/>
                <a:ea typeface="Calibri"/>
                <a:cs typeface="Times New Roman" pitchFamily="18" charset="0"/>
              </a:rPr>
              <a:t> </a:t>
            </a:r>
            <a:r>
              <a:rPr lang="en-US" sz="1800" dirty="0" err="1" smtClean="0">
                <a:latin typeface="Times New Roman" pitchFamily="18" charset="0"/>
                <a:ea typeface="Calibri"/>
                <a:cs typeface="Times New Roman" pitchFamily="18" charset="0"/>
              </a:rPr>
              <a:t>instituit</a:t>
            </a:r>
            <a:r>
              <a:rPr lang="en-US" sz="1800" dirty="0" smtClean="0">
                <a:latin typeface="Times New Roman" pitchFamily="18" charset="0"/>
                <a:ea typeface="Calibri"/>
                <a:cs typeface="Times New Roman" pitchFamily="18" charset="0"/>
              </a:rPr>
              <a:t> rapid, </a:t>
            </a:r>
            <a:r>
              <a:rPr lang="en-US" sz="1800" dirty="0" err="1" smtClean="0">
                <a:latin typeface="Times New Roman" pitchFamily="18" charset="0"/>
                <a:ea typeface="Calibri"/>
                <a:cs typeface="Times New Roman" pitchFamily="18" charset="0"/>
              </a:rPr>
              <a:t>mai</a:t>
            </a:r>
            <a:r>
              <a:rPr lang="en-US" sz="1800" dirty="0" smtClean="0">
                <a:latin typeface="Times New Roman" pitchFamily="18" charset="0"/>
                <a:ea typeface="Calibri"/>
                <a:cs typeface="Times New Roman" pitchFamily="18" charset="0"/>
              </a:rPr>
              <a:t> ales la </a:t>
            </a:r>
            <a:r>
              <a:rPr lang="en-US" sz="1800" dirty="0" err="1" smtClean="0">
                <a:latin typeface="Times New Roman" pitchFamily="18" charset="0"/>
                <a:ea typeface="Calibri"/>
                <a:cs typeface="Times New Roman" pitchFamily="18" charset="0"/>
              </a:rPr>
              <a:t>pacienții</a:t>
            </a:r>
            <a:r>
              <a:rPr lang="en-US" sz="1800" dirty="0" smtClean="0">
                <a:latin typeface="Times New Roman" pitchFamily="18" charset="0"/>
                <a:ea typeface="Calibri"/>
                <a:cs typeface="Times New Roman" pitchFamily="18" charset="0"/>
              </a:rPr>
              <a:t> la care </a:t>
            </a:r>
            <a:r>
              <a:rPr lang="en-US" sz="1800" dirty="0" err="1" smtClean="0">
                <a:latin typeface="Times New Roman" pitchFamily="18" charset="0"/>
                <a:ea typeface="Calibri"/>
                <a:cs typeface="Times New Roman" pitchFamily="18" charset="0"/>
              </a:rPr>
              <a:t>hemoragia</a:t>
            </a:r>
            <a:r>
              <a:rPr lang="en-US" sz="1800" dirty="0" smtClean="0">
                <a:latin typeface="Times New Roman" pitchFamily="18" charset="0"/>
                <a:ea typeface="Calibri"/>
                <a:cs typeface="Times New Roman" pitchFamily="18" charset="0"/>
              </a:rPr>
              <a:t> </a:t>
            </a:r>
            <a:r>
              <a:rPr lang="en-US" sz="1800" dirty="0" err="1" smtClean="0">
                <a:latin typeface="Times New Roman" pitchFamily="18" charset="0"/>
                <a:ea typeface="Calibri"/>
                <a:cs typeface="Times New Roman" pitchFamily="18" charset="0"/>
              </a:rPr>
              <a:t>digestivǎ</a:t>
            </a:r>
            <a:r>
              <a:rPr lang="en-US" sz="1800" dirty="0" smtClean="0">
                <a:latin typeface="Times New Roman" pitchFamily="18" charset="0"/>
                <a:ea typeface="Calibri"/>
                <a:cs typeface="Times New Roman" pitchFamily="18" charset="0"/>
              </a:rPr>
              <a:t> are </a:t>
            </a:r>
            <a:r>
              <a:rPr lang="en-US" sz="1800" dirty="0" err="1" smtClean="0">
                <a:latin typeface="Times New Roman" pitchFamily="18" charset="0"/>
                <a:ea typeface="Calibri"/>
                <a:cs typeface="Times New Roman" pitchFamily="18" charset="0"/>
              </a:rPr>
              <a:t>rǎsunet</a:t>
            </a:r>
            <a:r>
              <a:rPr lang="en-US" sz="1800" dirty="0" smtClean="0">
                <a:latin typeface="Times New Roman" pitchFamily="18" charset="0"/>
                <a:ea typeface="Calibri"/>
                <a:cs typeface="Times New Roman" pitchFamily="18" charset="0"/>
              </a:rPr>
              <a:t> </a:t>
            </a:r>
            <a:r>
              <a:rPr lang="en-US" sz="1800" dirty="0" err="1" smtClean="0">
                <a:latin typeface="Times New Roman" pitchFamily="18" charset="0"/>
                <a:ea typeface="Calibri"/>
                <a:cs typeface="Times New Roman" pitchFamily="18" charset="0"/>
              </a:rPr>
              <a:t>hemodinamic</a:t>
            </a:r>
            <a:r>
              <a:rPr lang="en-US" sz="1800" dirty="0" smtClean="0">
                <a:latin typeface="Times New Roman" pitchFamily="18" charset="0"/>
                <a:ea typeface="Calibri"/>
                <a:cs typeface="Times New Roman" pitchFamily="18" charset="0"/>
              </a:rPr>
              <a:t>. Este de </a:t>
            </a:r>
            <a:r>
              <a:rPr lang="en-US" sz="1800" dirty="0" err="1" smtClean="0">
                <a:latin typeface="Times New Roman" pitchFamily="18" charset="0"/>
                <a:ea typeface="Calibri"/>
                <a:cs typeface="Times New Roman" pitchFamily="18" charset="0"/>
              </a:rPr>
              <a:t>preferat</a:t>
            </a:r>
            <a:r>
              <a:rPr lang="en-US" sz="1800" dirty="0" smtClean="0">
                <a:latin typeface="Times New Roman" pitchFamily="18" charset="0"/>
                <a:ea typeface="Calibri"/>
                <a:cs typeface="Times New Roman" pitchFamily="18" charset="0"/>
              </a:rPr>
              <a:t> </a:t>
            </a:r>
            <a:r>
              <a:rPr lang="en-US" sz="1800" dirty="0" err="1" smtClean="0">
                <a:latin typeface="Times New Roman" pitchFamily="18" charset="0"/>
                <a:ea typeface="Calibri"/>
                <a:cs typeface="Times New Roman" pitchFamily="18" charset="0"/>
              </a:rPr>
              <a:t>inițial</a:t>
            </a:r>
            <a:r>
              <a:rPr lang="en-US" sz="1800" dirty="0" smtClean="0">
                <a:latin typeface="Times New Roman" pitchFamily="18" charset="0"/>
                <a:ea typeface="Calibri"/>
                <a:cs typeface="Times New Roman" pitchFamily="18" charset="0"/>
              </a:rPr>
              <a:t> </a:t>
            </a:r>
            <a:r>
              <a:rPr lang="en-US" sz="1800" dirty="0" err="1" smtClean="0">
                <a:latin typeface="Times New Roman" pitchFamily="18" charset="0"/>
                <a:ea typeface="Calibri"/>
                <a:cs typeface="Times New Roman" pitchFamily="18" charset="0"/>
              </a:rPr>
              <a:t>reechilibrarea</a:t>
            </a:r>
            <a:r>
              <a:rPr lang="en-US" sz="1800" dirty="0" smtClean="0">
                <a:latin typeface="Times New Roman" pitchFamily="18" charset="0"/>
                <a:ea typeface="Calibri"/>
                <a:cs typeface="Times New Roman" pitchFamily="18" charset="0"/>
              </a:rPr>
              <a:t> </a:t>
            </a:r>
            <a:r>
              <a:rPr lang="en-US" sz="1800" dirty="0" err="1" smtClean="0">
                <a:latin typeface="Times New Roman" pitchFamily="18" charset="0"/>
                <a:ea typeface="Calibri"/>
                <a:cs typeface="Times New Roman" pitchFamily="18" charset="0"/>
              </a:rPr>
              <a:t>pacientului</a:t>
            </a:r>
            <a:r>
              <a:rPr lang="en-US" sz="1800" dirty="0" smtClean="0">
                <a:latin typeface="Times New Roman" pitchFamily="18" charset="0"/>
                <a:ea typeface="Calibri"/>
                <a:cs typeface="Times New Roman" pitchFamily="18" charset="0"/>
              </a:rPr>
              <a:t> </a:t>
            </a:r>
            <a:r>
              <a:rPr lang="en-US" sz="1800" dirty="0" err="1" smtClean="0">
                <a:latin typeface="Times New Roman" pitchFamily="18" charset="0"/>
                <a:ea typeface="Calibri"/>
                <a:cs typeface="Times New Roman" pitchFamily="18" charset="0"/>
              </a:rPr>
              <a:t>și</a:t>
            </a:r>
            <a:r>
              <a:rPr lang="en-US" sz="1800" dirty="0" smtClean="0">
                <a:latin typeface="Times New Roman" pitchFamily="18" charset="0"/>
                <a:ea typeface="Calibri"/>
                <a:cs typeface="Times New Roman" pitchFamily="18" charset="0"/>
              </a:rPr>
              <a:t> </a:t>
            </a:r>
            <a:r>
              <a:rPr lang="en-US" sz="1800" dirty="0" err="1" smtClean="0">
                <a:latin typeface="Times New Roman" pitchFamily="18" charset="0"/>
                <a:ea typeface="Calibri"/>
                <a:cs typeface="Times New Roman" pitchFamily="18" charset="0"/>
              </a:rPr>
              <a:t>stoparea</a:t>
            </a:r>
            <a:r>
              <a:rPr lang="en-US" sz="1800" dirty="0" smtClean="0">
                <a:latin typeface="Times New Roman" pitchFamily="18" charset="0"/>
                <a:ea typeface="Calibri"/>
                <a:cs typeface="Times New Roman" pitchFamily="18" charset="0"/>
              </a:rPr>
              <a:t> </a:t>
            </a:r>
            <a:r>
              <a:rPr lang="en-US" sz="1800" dirty="0" err="1" smtClean="0">
                <a:latin typeface="Times New Roman" pitchFamily="18" charset="0"/>
                <a:ea typeface="Calibri"/>
                <a:cs typeface="Times New Roman" pitchFamily="18" charset="0"/>
              </a:rPr>
              <a:t>hemoragiei</a:t>
            </a:r>
            <a:r>
              <a:rPr lang="en-US" sz="1800" dirty="0" smtClean="0">
                <a:latin typeface="Times New Roman" pitchFamily="18" charset="0"/>
                <a:ea typeface="Calibri"/>
                <a:cs typeface="Times New Roman" pitchFamily="18" charset="0"/>
              </a:rPr>
              <a:t> </a:t>
            </a:r>
            <a:r>
              <a:rPr lang="en-US" sz="1800" dirty="0" err="1" smtClean="0">
                <a:latin typeface="Times New Roman" pitchFamily="18" charset="0"/>
                <a:ea typeface="Calibri"/>
                <a:cs typeface="Times New Roman" pitchFamily="18" charset="0"/>
              </a:rPr>
              <a:t>prin</a:t>
            </a:r>
            <a:r>
              <a:rPr lang="en-US" sz="1800" dirty="0" smtClean="0">
                <a:latin typeface="Times New Roman" pitchFamily="18" charset="0"/>
                <a:ea typeface="Calibri"/>
                <a:cs typeface="Times New Roman" pitchFamily="18" charset="0"/>
              </a:rPr>
              <a:t> </a:t>
            </a:r>
            <a:r>
              <a:rPr lang="en-US" sz="1800" b="1" dirty="0" err="1" smtClean="0">
                <a:solidFill>
                  <a:srgbClr val="002060"/>
                </a:solidFill>
                <a:latin typeface="Times New Roman" pitchFamily="18" charset="0"/>
                <a:ea typeface="Calibri"/>
                <a:cs typeface="Times New Roman" pitchFamily="18" charset="0"/>
              </a:rPr>
              <a:t>mǎsuri</a:t>
            </a:r>
            <a:r>
              <a:rPr lang="en-US" sz="1800" b="1" dirty="0" smtClean="0">
                <a:solidFill>
                  <a:srgbClr val="002060"/>
                </a:solidFill>
                <a:latin typeface="Times New Roman" pitchFamily="18" charset="0"/>
                <a:ea typeface="Calibri"/>
                <a:cs typeface="Times New Roman" pitchFamily="18" charset="0"/>
              </a:rPr>
              <a:t> </a:t>
            </a:r>
            <a:r>
              <a:rPr lang="en-US" sz="1800" b="1" dirty="0" err="1" smtClean="0">
                <a:solidFill>
                  <a:srgbClr val="002060"/>
                </a:solidFill>
                <a:latin typeface="Times New Roman" pitchFamily="18" charset="0"/>
                <a:ea typeface="Calibri"/>
                <a:cs typeface="Times New Roman" pitchFamily="18" charset="0"/>
              </a:rPr>
              <a:t>medicale</a:t>
            </a:r>
            <a:r>
              <a:rPr lang="en-US" sz="1800" b="1" dirty="0" smtClean="0">
                <a:solidFill>
                  <a:srgbClr val="002060"/>
                </a:solidFill>
                <a:latin typeface="Times New Roman" pitchFamily="18" charset="0"/>
                <a:ea typeface="Calibri"/>
                <a:cs typeface="Times New Roman" pitchFamily="18" charset="0"/>
              </a:rPr>
              <a:t> </a:t>
            </a:r>
            <a:r>
              <a:rPr lang="en-US" sz="1800" dirty="0" smtClean="0">
                <a:latin typeface="Times New Roman" pitchFamily="18" charset="0"/>
                <a:ea typeface="Calibri"/>
                <a:cs typeface="Times New Roman" pitchFamily="18" charset="0"/>
              </a:rPr>
              <a:t>(</a:t>
            </a:r>
            <a:r>
              <a:rPr lang="en-US" sz="1800" dirty="0" err="1" smtClean="0">
                <a:latin typeface="Times New Roman" pitchFamily="18" charset="0"/>
                <a:ea typeface="Calibri"/>
                <a:cs typeface="Times New Roman" pitchFamily="18" charset="0"/>
              </a:rPr>
              <a:t>tratament</a:t>
            </a:r>
            <a:r>
              <a:rPr lang="en-US" sz="1800" dirty="0" smtClean="0">
                <a:latin typeface="Times New Roman" pitchFamily="18" charset="0"/>
                <a:ea typeface="Calibri"/>
                <a:cs typeface="Times New Roman" pitchFamily="18" charset="0"/>
              </a:rPr>
              <a:t> </a:t>
            </a:r>
            <a:r>
              <a:rPr lang="en-US" sz="1800" dirty="0" err="1" smtClean="0">
                <a:latin typeface="Times New Roman" pitchFamily="18" charset="0"/>
                <a:ea typeface="Calibri"/>
                <a:cs typeface="Times New Roman" pitchFamily="18" charset="0"/>
              </a:rPr>
              <a:t>farmacologic</a:t>
            </a:r>
            <a:r>
              <a:rPr lang="en-US" sz="1800" dirty="0" smtClean="0">
                <a:latin typeface="Times New Roman" pitchFamily="18" charset="0"/>
                <a:ea typeface="Calibri"/>
                <a:cs typeface="Times New Roman" pitchFamily="18" charset="0"/>
              </a:rPr>
              <a:t>). </a:t>
            </a:r>
            <a:r>
              <a:rPr lang="en-US" sz="1800" dirty="0" err="1" smtClean="0">
                <a:latin typeface="Times New Roman" pitchFamily="18" charset="0"/>
                <a:ea typeface="Calibri"/>
                <a:cs typeface="Times New Roman" pitchFamily="18" charset="0"/>
              </a:rPr>
              <a:t>Cȃnd</a:t>
            </a:r>
            <a:r>
              <a:rPr lang="en-US" sz="1800" dirty="0" smtClean="0">
                <a:latin typeface="Times New Roman" pitchFamily="18" charset="0"/>
                <a:ea typeface="Calibri"/>
                <a:cs typeface="Times New Roman" pitchFamily="18" charset="0"/>
              </a:rPr>
              <a:t>, cu </a:t>
            </a:r>
            <a:r>
              <a:rPr lang="en-US" sz="1800" dirty="0" err="1" smtClean="0">
                <a:latin typeface="Times New Roman" pitchFamily="18" charset="0"/>
                <a:ea typeface="Calibri"/>
                <a:cs typeface="Times New Roman" pitchFamily="18" charset="0"/>
              </a:rPr>
              <a:t>toate</a:t>
            </a:r>
            <a:r>
              <a:rPr lang="en-US" sz="1800" dirty="0" smtClean="0">
                <a:latin typeface="Times New Roman" pitchFamily="18" charset="0"/>
                <a:ea typeface="Calibri"/>
                <a:cs typeface="Times New Roman" pitchFamily="18" charset="0"/>
              </a:rPr>
              <a:t> </a:t>
            </a:r>
            <a:r>
              <a:rPr lang="en-US" sz="1800" dirty="0" err="1" smtClean="0">
                <a:latin typeface="Times New Roman" pitchFamily="18" charset="0"/>
                <a:ea typeface="Calibri"/>
                <a:cs typeface="Times New Roman" pitchFamily="18" charset="0"/>
              </a:rPr>
              <a:t>mǎsurile</a:t>
            </a:r>
            <a:r>
              <a:rPr lang="en-US" sz="1800" dirty="0" smtClean="0">
                <a:latin typeface="Times New Roman" pitchFamily="18" charset="0"/>
                <a:ea typeface="Calibri"/>
                <a:cs typeface="Times New Roman" pitchFamily="18" charset="0"/>
              </a:rPr>
              <a:t> de </a:t>
            </a:r>
            <a:r>
              <a:rPr lang="en-US" sz="1800" dirty="0" err="1" smtClean="0">
                <a:latin typeface="Times New Roman" pitchFamily="18" charset="0"/>
                <a:ea typeface="Calibri"/>
                <a:cs typeface="Times New Roman" pitchFamily="18" charset="0"/>
              </a:rPr>
              <a:t>terapie</a:t>
            </a:r>
            <a:r>
              <a:rPr lang="en-US" sz="1800" dirty="0" smtClean="0">
                <a:latin typeface="Times New Roman" pitchFamily="18" charset="0"/>
                <a:ea typeface="Calibri"/>
                <a:cs typeface="Times New Roman" pitchFamily="18" charset="0"/>
              </a:rPr>
              <a:t>, </a:t>
            </a:r>
            <a:r>
              <a:rPr lang="en-US" sz="1800" dirty="0" err="1" smtClean="0">
                <a:latin typeface="Times New Roman" pitchFamily="18" charset="0"/>
                <a:ea typeface="Calibri"/>
                <a:cs typeface="Times New Roman" pitchFamily="18" charset="0"/>
              </a:rPr>
              <a:t>hemoragia</a:t>
            </a:r>
            <a:r>
              <a:rPr lang="en-US" sz="1800" dirty="0" smtClean="0">
                <a:latin typeface="Times New Roman" pitchFamily="18" charset="0"/>
                <a:ea typeface="Calibri"/>
                <a:cs typeface="Times New Roman" pitchFamily="18" charset="0"/>
              </a:rPr>
              <a:t> </a:t>
            </a:r>
            <a:r>
              <a:rPr lang="en-US" sz="1800" dirty="0" err="1" smtClean="0">
                <a:latin typeface="Times New Roman" pitchFamily="18" charset="0"/>
                <a:ea typeface="Calibri"/>
                <a:cs typeface="Times New Roman" pitchFamily="18" charset="0"/>
              </a:rPr>
              <a:t>continuǎ</a:t>
            </a:r>
            <a:r>
              <a:rPr lang="en-US" sz="1800" dirty="0" smtClean="0">
                <a:latin typeface="Times New Roman" pitchFamily="18" charset="0"/>
                <a:ea typeface="Calibri"/>
                <a:cs typeface="Times New Roman" pitchFamily="18" charset="0"/>
              </a:rPr>
              <a:t> </a:t>
            </a:r>
            <a:r>
              <a:rPr lang="en-US" sz="1800" dirty="0" err="1" smtClean="0">
                <a:latin typeface="Times New Roman" pitchFamily="18" charset="0"/>
                <a:ea typeface="Calibri"/>
                <a:cs typeface="Times New Roman" pitchFamily="18" charset="0"/>
              </a:rPr>
              <a:t>și</a:t>
            </a:r>
            <a:r>
              <a:rPr lang="en-US" sz="1800" dirty="0" smtClean="0">
                <a:latin typeface="Times New Roman" pitchFamily="18" charset="0"/>
                <a:ea typeface="Calibri"/>
                <a:cs typeface="Times New Roman" pitchFamily="18" charset="0"/>
              </a:rPr>
              <a:t> </a:t>
            </a:r>
            <a:r>
              <a:rPr lang="en-US" sz="1800" dirty="0" err="1" smtClean="0">
                <a:latin typeface="Times New Roman" pitchFamily="18" charset="0"/>
                <a:ea typeface="Calibri"/>
                <a:cs typeface="Times New Roman" pitchFamily="18" charset="0"/>
              </a:rPr>
              <a:t>ȋn</a:t>
            </a:r>
            <a:r>
              <a:rPr lang="en-US" sz="1800" dirty="0" smtClean="0">
                <a:latin typeface="Times New Roman" pitchFamily="18" charset="0"/>
                <a:ea typeface="Calibri"/>
                <a:cs typeface="Times New Roman" pitchFamily="18" charset="0"/>
              </a:rPr>
              <a:t> </a:t>
            </a:r>
            <a:r>
              <a:rPr lang="en-US" sz="1800" dirty="0" err="1" smtClean="0">
                <a:latin typeface="Times New Roman" pitchFamily="18" charset="0"/>
                <a:ea typeface="Calibri"/>
                <a:cs typeface="Times New Roman" pitchFamily="18" charset="0"/>
              </a:rPr>
              <a:t>alte</a:t>
            </a:r>
            <a:r>
              <a:rPr lang="en-US" sz="1800" dirty="0" smtClean="0">
                <a:latin typeface="Times New Roman" pitchFamily="18" charset="0"/>
                <a:ea typeface="Calibri"/>
                <a:cs typeface="Times New Roman" pitchFamily="18" charset="0"/>
              </a:rPr>
              <a:t> </a:t>
            </a:r>
            <a:r>
              <a:rPr lang="en-US" sz="1800" dirty="0" err="1" smtClean="0">
                <a:latin typeface="Times New Roman" pitchFamily="18" charset="0"/>
                <a:ea typeface="Calibri"/>
                <a:cs typeface="Times New Roman" pitchFamily="18" charset="0"/>
              </a:rPr>
              <a:t>cȃteva</a:t>
            </a:r>
            <a:r>
              <a:rPr lang="en-US" sz="1800" dirty="0" smtClean="0">
                <a:latin typeface="Times New Roman" pitchFamily="18" charset="0"/>
                <a:ea typeface="Calibri"/>
                <a:cs typeface="Times New Roman" pitchFamily="18" charset="0"/>
              </a:rPr>
              <a:t> </a:t>
            </a:r>
            <a:r>
              <a:rPr lang="en-US" sz="1800" dirty="0" err="1" smtClean="0">
                <a:latin typeface="Times New Roman" pitchFamily="18" charset="0"/>
                <a:ea typeface="Calibri"/>
                <a:cs typeface="Times New Roman" pitchFamily="18" charset="0"/>
              </a:rPr>
              <a:t>situații</a:t>
            </a:r>
            <a:r>
              <a:rPr lang="en-US" sz="1800" dirty="0" smtClean="0">
                <a:latin typeface="Times New Roman" pitchFamily="18" charset="0"/>
                <a:ea typeface="Calibri"/>
                <a:cs typeface="Times New Roman" pitchFamily="18" charset="0"/>
              </a:rPr>
              <a:t> </a:t>
            </a:r>
            <a:r>
              <a:rPr lang="en-US" sz="1800" dirty="0" err="1" smtClean="0">
                <a:latin typeface="Times New Roman" pitchFamily="18" charset="0"/>
                <a:ea typeface="Calibri"/>
                <a:cs typeface="Times New Roman" pitchFamily="18" charset="0"/>
              </a:rPr>
              <a:t>particulare</a:t>
            </a:r>
            <a:r>
              <a:rPr lang="en-US" sz="1800" dirty="0" smtClean="0">
                <a:latin typeface="Times New Roman" pitchFamily="18" charset="0"/>
                <a:ea typeface="Calibri"/>
                <a:cs typeface="Times New Roman" pitchFamily="18" charset="0"/>
              </a:rPr>
              <a:t> </a:t>
            </a:r>
            <a:r>
              <a:rPr lang="en-US" sz="1800" dirty="0" err="1" smtClean="0">
                <a:latin typeface="Times New Roman" pitchFamily="18" charset="0"/>
                <a:ea typeface="Calibri"/>
                <a:cs typeface="Times New Roman" pitchFamily="18" charset="0"/>
              </a:rPr>
              <a:t>este</a:t>
            </a:r>
            <a:r>
              <a:rPr lang="en-US" sz="1800" dirty="0" smtClean="0">
                <a:latin typeface="Times New Roman" pitchFamily="18" charset="0"/>
                <a:ea typeface="Calibri"/>
                <a:cs typeface="Times New Roman" pitchFamily="18" charset="0"/>
              </a:rPr>
              <a:t> </a:t>
            </a:r>
            <a:r>
              <a:rPr lang="en-US" sz="1800" dirty="0" err="1" smtClean="0">
                <a:latin typeface="Times New Roman" pitchFamily="18" charset="0"/>
                <a:ea typeface="Calibri"/>
                <a:cs typeface="Times New Roman" pitchFamily="18" charset="0"/>
              </a:rPr>
              <a:t>necesar</a:t>
            </a:r>
            <a:r>
              <a:rPr lang="en-US" sz="1800" dirty="0" smtClean="0">
                <a:latin typeface="Times New Roman" pitchFamily="18" charset="0"/>
                <a:ea typeface="Calibri"/>
                <a:cs typeface="Times New Roman" pitchFamily="18" charset="0"/>
              </a:rPr>
              <a:t> </a:t>
            </a:r>
            <a:r>
              <a:rPr lang="en-US" sz="1800" dirty="0" err="1" smtClean="0">
                <a:latin typeface="Times New Roman" pitchFamily="18" charset="0"/>
                <a:ea typeface="Calibri"/>
                <a:cs typeface="Times New Roman" pitchFamily="18" charset="0"/>
              </a:rPr>
              <a:t>sǎ</a:t>
            </a:r>
            <a:r>
              <a:rPr lang="en-US" sz="1800" dirty="0" smtClean="0">
                <a:latin typeface="Times New Roman" pitchFamily="18" charset="0"/>
                <a:ea typeface="Calibri"/>
                <a:cs typeface="Times New Roman" pitchFamily="18" charset="0"/>
              </a:rPr>
              <a:t> se </a:t>
            </a:r>
            <a:r>
              <a:rPr lang="en-US" sz="1800" dirty="0" err="1" smtClean="0">
                <a:latin typeface="Times New Roman" pitchFamily="18" charset="0"/>
                <a:ea typeface="Calibri"/>
                <a:cs typeface="Times New Roman" pitchFamily="18" charset="0"/>
              </a:rPr>
              <a:t>apeleze</a:t>
            </a:r>
            <a:r>
              <a:rPr lang="en-US" sz="1800" dirty="0" smtClean="0">
                <a:latin typeface="Times New Roman" pitchFamily="18" charset="0"/>
                <a:ea typeface="Calibri"/>
                <a:cs typeface="Times New Roman" pitchFamily="18" charset="0"/>
              </a:rPr>
              <a:t> la </a:t>
            </a:r>
            <a:r>
              <a:rPr lang="en-US" sz="1800" b="1" dirty="0" err="1" smtClean="0">
                <a:solidFill>
                  <a:srgbClr val="002060"/>
                </a:solidFill>
                <a:latin typeface="Times New Roman" pitchFamily="18" charset="0"/>
                <a:ea typeface="Calibri"/>
                <a:cs typeface="Times New Roman" pitchFamily="18" charset="0"/>
              </a:rPr>
              <a:t>tratamentul</a:t>
            </a:r>
            <a:r>
              <a:rPr lang="en-US" sz="1800" b="1" dirty="0" smtClean="0">
                <a:solidFill>
                  <a:srgbClr val="002060"/>
                </a:solidFill>
                <a:latin typeface="Times New Roman" pitchFamily="18" charset="0"/>
                <a:ea typeface="Calibri"/>
                <a:cs typeface="Times New Roman" pitchFamily="18" charset="0"/>
              </a:rPr>
              <a:t> chirurgical</a:t>
            </a:r>
            <a:r>
              <a:rPr lang="en-US" sz="1800" dirty="0" smtClean="0">
                <a:latin typeface="Times New Roman" pitchFamily="18" charset="0"/>
                <a:ea typeface="Calibri"/>
                <a:cs typeface="Times New Roman" pitchFamily="18" charset="0"/>
              </a:rPr>
              <a:t>.</a:t>
            </a:r>
          </a:p>
          <a:p>
            <a:pPr>
              <a:buNone/>
            </a:pPr>
            <a:endParaRPr lang="en-US" sz="1400" dirty="0" smtClean="0">
              <a:latin typeface="Times New Roman" pitchFamily="18" charset="0"/>
              <a:cs typeface="Times New Roman" pitchFamily="18" charset="0"/>
            </a:endParaRPr>
          </a:p>
        </p:txBody>
      </p:sp>
      <p:sp>
        <p:nvSpPr>
          <p:cNvPr id="2" name="Заголовок 1"/>
          <p:cNvSpPr>
            <a:spLocks noGrp="1"/>
          </p:cNvSpPr>
          <p:nvPr>
            <p:ph type="title"/>
          </p:nvPr>
        </p:nvSpPr>
        <p:spPr>
          <a:xfrm>
            <a:off x="457200" y="274638"/>
            <a:ext cx="8229600" cy="850106"/>
          </a:xfrm>
        </p:spPr>
        <p:txBody>
          <a:bodyPr>
            <a:normAutofit/>
          </a:bodyPr>
          <a:lstStyle/>
          <a:p>
            <a:r>
              <a:rPr lang="en-US" sz="2800" dirty="0" err="1" smtClean="0">
                <a:latin typeface="Times New Roman" pitchFamily="18" charset="0"/>
                <a:cs typeface="Times New Roman" pitchFamily="18" charset="0"/>
              </a:rPr>
              <a:t>Managementul</a:t>
            </a:r>
            <a:r>
              <a:rPr lang="en-US" sz="2800" dirty="0" smtClean="0">
                <a:latin typeface="Times New Roman" pitchFamily="18" charset="0"/>
                <a:cs typeface="Times New Roman" pitchFamily="18" charset="0"/>
              </a:rPr>
              <a:t> de </a:t>
            </a:r>
            <a:r>
              <a:rPr lang="en-US" sz="2800" dirty="0" err="1" smtClean="0">
                <a:latin typeface="Times New Roman" pitchFamily="18" charset="0"/>
                <a:cs typeface="Times New Roman" pitchFamily="18" charset="0"/>
              </a:rPr>
              <a:t>urgenta</a:t>
            </a:r>
            <a:r>
              <a:rPr lang="en-US" sz="2800" dirty="0" smtClean="0">
                <a:latin typeface="Times New Roman" pitchFamily="18" charset="0"/>
                <a:cs typeface="Times New Roman" pitchFamily="18" charset="0"/>
              </a:rPr>
              <a:t> a </a:t>
            </a:r>
            <a:r>
              <a:rPr lang="en-US" sz="2800" dirty="0" err="1" smtClean="0">
                <a:latin typeface="Times New Roman" pitchFamily="18" charset="0"/>
                <a:cs typeface="Times New Roman" pitchFamily="18" charset="0"/>
              </a:rPr>
              <a:t>pacientului</a:t>
            </a:r>
            <a:r>
              <a:rPr lang="en-US" sz="2800" dirty="0" smtClean="0">
                <a:latin typeface="Times New Roman" pitchFamily="18" charset="0"/>
                <a:cs typeface="Times New Roman" pitchFamily="18" charset="0"/>
              </a:rPr>
              <a:t> cu HD</a:t>
            </a:r>
            <a:endParaRPr lang="ru-RU" sz="2800" dirty="0">
              <a:latin typeface="Times New Roman" pitchFamily="18" charset="0"/>
              <a:cs typeface="Times New Roman" pitchFamily="18" charset="0"/>
            </a:endParaRPr>
          </a:p>
        </p:txBody>
      </p:sp>
      <p:sp>
        <p:nvSpPr>
          <p:cNvPr id="4" name="Прямоугольник 3"/>
          <p:cNvSpPr/>
          <p:nvPr/>
        </p:nvSpPr>
        <p:spPr>
          <a:xfrm>
            <a:off x="683568" y="980728"/>
            <a:ext cx="8064896" cy="646331"/>
          </a:xfrm>
          <a:prstGeom prst="rect">
            <a:avLst/>
          </a:prstGeom>
        </p:spPr>
        <p:txBody>
          <a:bodyPr wrap="square">
            <a:spAutoFit/>
          </a:bodyPr>
          <a:lstStyle/>
          <a:p>
            <a:r>
              <a:rPr lang="en-US" dirty="0" smtClean="0">
                <a:effectLst/>
                <a:latin typeface="Times New Roman"/>
                <a:ea typeface="Calibri"/>
              </a:rPr>
              <a:t> </a:t>
            </a:r>
            <a:r>
              <a:rPr lang="en-US" b="1" dirty="0" err="1" smtClean="0">
                <a:effectLst/>
                <a:latin typeface="Times New Roman"/>
                <a:ea typeface="Calibri"/>
              </a:rPr>
              <a:t>Hemoragiile</a:t>
            </a:r>
            <a:r>
              <a:rPr lang="en-US" b="1" dirty="0" smtClean="0">
                <a:effectLst/>
                <a:latin typeface="Times New Roman"/>
                <a:ea typeface="Calibri"/>
              </a:rPr>
              <a:t> digestive </a:t>
            </a:r>
            <a:r>
              <a:rPr lang="en-US" b="1" dirty="0" err="1" smtClean="0">
                <a:effectLst/>
                <a:latin typeface="Times New Roman"/>
                <a:ea typeface="Calibri"/>
              </a:rPr>
              <a:t>superioare</a:t>
            </a:r>
            <a:r>
              <a:rPr lang="en-US" b="1" dirty="0" smtClean="0">
                <a:effectLst/>
                <a:latin typeface="Times New Roman"/>
                <a:ea typeface="Calibri"/>
              </a:rPr>
              <a:t> </a:t>
            </a:r>
            <a:r>
              <a:rPr lang="en-US" dirty="0" err="1" smtClean="0">
                <a:effectLst/>
                <a:latin typeface="Times New Roman"/>
                <a:ea typeface="Calibri"/>
              </a:rPr>
              <a:t>reprezintă</a:t>
            </a:r>
            <a:r>
              <a:rPr lang="en-US" dirty="0" smtClean="0">
                <a:effectLst/>
                <a:latin typeface="Times New Roman"/>
                <a:ea typeface="Calibri"/>
              </a:rPr>
              <a:t> o </a:t>
            </a:r>
            <a:r>
              <a:rPr lang="en-US" dirty="0" err="1" smtClean="0">
                <a:effectLst/>
                <a:latin typeface="Times New Roman"/>
                <a:ea typeface="Calibri"/>
              </a:rPr>
              <a:t>problemă</a:t>
            </a:r>
            <a:r>
              <a:rPr lang="en-US" dirty="0" smtClean="0">
                <a:effectLst/>
                <a:latin typeface="Times New Roman"/>
                <a:ea typeface="Calibri"/>
              </a:rPr>
              <a:t> </a:t>
            </a:r>
            <a:r>
              <a:rPr lang="en-US" dirty="0" err="1" smtClean="0">
                <a:effectLst/>
                <a:latin typeface="Times New Roman"/>
                <a:ea typeface="Calibri"/>
              </a:rPr>
              <a:t>majoră</a:t>
            </a:r>
            <a:r>
              <a:rPr lang="en-US" dirty="0" smtClean="0">
                <a:effectLst/>
                <a:latin typeface="Times New Roman"/>
                <a:ea typeface="Calibri"/>
              </a:rPr>
              <a:t> de </a:t>
            </a:r>
            <a:r>
              <a:rPr lang="en-US" dirty="0" err="1" smtClean="0">
                <a:effectLst/>
                <a:latin typeface="Times New Roman"/>
                <a:ea typeface="Calibri"/>
              </a:rPr>
              <a:t>sănătate</a:t>
            </a:r>
            <a:r>
              <a:rPr lang="en-US" dirty="0" smtClean="0">
                <a:effectLst/>
                <a:latin typeface="Times New Roman"/>
                <a:ea typeface="Calibri"/>
              </a:rPr>
              <a:t> </a:t>
            </a:r>
            <a:r>
              <a:rPr lang="en-US" dirty="0" err="1" smtClean="0">
                <a:effectLst/>
                <a:latin typeface="Times New Roman"/>
                <a:ea typeface="Calibri"/>
              </a:rPr>
              <a:t>publică</a:t>
            </a:r>
            <a:r>
              <a:rPr lang="en-US" dirty="0" smtClean="0">
                <a:effectLst/>
                <a:latin typeface="Times New Roman"/>
                <a:ea typeface="Calibri"/>
              </a:rPr>
              <a:t> </a:t>
            </a:r>
            <a:r>
              <a:rPr lang="en-US" dirty="0" err="1" smtClean="0">
                <a:effectLst/>
                <a:latin typeface="Times New Roman"/>
                <a:ea typeface="Calibri"/>
              </a:rPr>
              <a:t>şi</a:t>
            </a:r>
            <a:r>
              <a:rPr lang="en-US" dirty="0" smtClean="0">
                <a:effectLst/>
                <a:latin typeface="Times New Roman"/>
                <a:ea typeface="Calibri"/>
              </a:rPr>
              <a:t> o </a:t>
            </a:r>
            <a:r>
              <a:rPr lang="en-US" dirty="0" err="1" smtClean="0">
                <a:effectLst/>
                <a:latin typeface="Times New Roman"/>
                <a:ea typeface="Calibri"/>
              </a:rPr>
              <a:t>cauză</a:t>
            </a:r>
            <a:r>
              <a:rPr lang="en-US" dirty="0" smtClean="0">
                <a:effectLst/>
                <a:latin typeface="Times New Roman"/>
                <a:ea typeface="Calibri"/>
              </a:rPr>
              <a:t> </a:t>
            </a:r>
            <a:r>
              <a:rPr lang="en-US" dirty="0" err="1" smtClean="0">
                <a:effectLst/>
                <a:latin typeface="Times New Roman"/>
                <a:ea typeface="Calibri"/>
              </a:rPr>
              <a:t>importantă</a:t>
            </a:r>
            <a:r>
              <a:rPr lang="en-US" dirty="0" smtClean="0">
                <a:effectLst/>
                <a:latin typeface="Times New Roman"/>
                <a:ea typeface="Calibri"/>
              </a:rPr>
              <a:t> de </a:t>
            </a:r>
            <a:r>
              <a:rPr lang="en-US" dirty="0" err="1" smtClean="0">
                <a:effectLst/>
                <a:latin typeface="Times New Roman"/>
                <a:ea typeface="Calibri"/>
              </a:rPr>
              <a:t>morbiditate</a:t>
            </a:r>
            <a:r>
              <a:rPr lang="en-US" dirty="0" smtClean="0">
                <a:effectLst/>
                <a:latin typeface="Times New Roman"/>
                <a:ea typeface="Calibri"/>
              </a:rPr>
              <a:t> </a:t>
            </a:r>
            <a:r>
              <a:rPr lang="en-US" dirty="0" err="1" smtClean="0">
                <a:effectLst/>
                <a:latin typeface="Times New Roman"/>
                <a:ea typeface="Calibri"/>
              </a:rPr>
              <a:t>şi</a:t>
            </a:r>
            <a:r>
              <a:rPr lang="en-US" dirty="0" smtClean="0">
                <a:effectLst/>
                <a:latin typeface="Times New Roman"/>
                <a:ea typeface="Calibri"/>
              </a:rPr>
              <a:t> </a:t>
            </a:r>
            <a:r>
              <a:rPr lang="en-US" dirty="0" err="1" smtClean="0">
                <a:effectLst/>
                <a:latin typeface="Times New Roman"/>
                <a:ea typeface="Calibri"/>
              </a:rPr>
              <a:t>mortalitate</a:t>
            </a:r>
            <a:r>
              <a:rPr lang="en-US" dirty="0" smtClean="0">
                <a:effectLst/>
                <a:latin typeface="Times New Roman"/>
                <a:ea typeface="Calibri"/>
              </a:rPr>
              <a:t>. </a:t>
            </a: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836712"/>
            <a:ext cx="8229600" cy="5170579"/>
          </a:xfrm>
        </p:spPr>
        <p:txBody>
          <a:bodyPr>
            <a:noAutofit/>
          </a:bodyPr>
          <a:lstStyle/>
          <a:p>
            <a:r>
              <a:rPr lang="vi-VN" sz="1800" dirty="0" smtClean="0">
                <a:latin typeface="Times New Roman" pitchFamily="18" charset="0"/>
                <a:cs typeface="Times New Roman" pitchFamily="18" charset="0"/>
              </a:rPr>
              <a:t>A</a:t>
            </a:r>
            <a:r>
              <a:rPr lang="en-US" sz="1800" dirty="0" smtClean="0">
                <a:latin typeface="Times New Roman" pitchFamily="18" charset="0"/>
                <a:cs typeface="Times New Roman" pitchFamily="18" charset="0"/>
              </a:rPr>
              <a:t>/</a:t>
            </a:r>
            <a:r>
              <a:rPr lang="vi-VN" sz="1800" dirty="0" smtClean="0">
                <a:latin typeface="Times New Roman" pitchFamily="18" charset="0"/>
                <a:cs typeface="Times New Roman" pitchFamily="18" charset="0"/>
              </a:rPr>
              <a:t>medical face evaluarea clinică rapidă a parametrilor hemodinamici (</a:t>
            </a:r>
            <a:r>
              <a:rPr lang="vi-VN" sz="1600" dirty="0" smtClean="0">
                <a:latin typeface="Times New Roman" pitchFamily="18" charset="0"/>
                <a:cs typeface="Times New Roman" pitchFamily="18" charset="0"/>
              </a:rPr>
              <a:t>se vor determina frecvența </a:t>
            </a:r>
            <a:r>
              <a:rPr lang="en-US" sz="1600" dirty="0" smtClean="0">
                <a:latin typeface="Times New Roman" pitchFamily="18" charset="0"/>
                <a:cs typeface="Times New Roman" pitchFamily="18" charset="0"/>
              </a:rPr>
              <a:t>Ps</a:t>
            </a:r>
            <a:r>
              <a:rPr lang="vi-VN"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TA,</a:t>
            </a:r>
            <a:r>
              <a:rPr lang="vi-VN" sz="1600" dirty="0" smtClean="0">
                <a:latin typeface="Times New Roman" pitchFamily="18" charset="0"/>
                <a:cs typeface="Times New Roman" pitchFamily="18" charset="0"/>
              </a:rPr>
              <a:t> se vor inspecta atent tegumentele şi mucoasele pentru depistarea semnelor de şoc</a:t>
            </a:r>
            <a:r>
              <a:rPr lang="vi-VN" sz="1800" dirty="0" smtClean="0">
                <a:latin typeface="Times New Roman" pitchFamily="18" charset="0"/>
                <a:cs typeface="Times New Roman" pitchFamily="18" charset="0"/>
              </a:rPr>
              <a:t>)</a:t>
            </a:r>
            <a:r>
              <a:rPr lang="en-US" sz="1800" dirty="0" smtClean="0">
                <a:latin typeface="Times New Roman" pitchFamily="18" charset="0"/>
                <a:ea typeface="Calibri"/>
                <a:cs typeface="Times New Roman" pitchFamily="18" charset="0"/>
              </a:rPr>
              <a:t> </a:t>
            </a:r>
            <a:r>
              <a:rPr lang="ro-RO" sz="1800" dirty="0" smtClean="0">
                <a:latin typeface="Times New Roman" pitchFamily="18" charset="0"/>
                <a:ea typeface="Calibri"/>
                <a:cs typeface="Times New Roman" pitchFamily="18" charset="0"/>
              </a:rPr>
              <a:t>,cit si </a:t>
            </a:r>
            <a:r>
              <a:rPr lang="en-US" sz="1800" dirty="0" smtClean="0">
                <a:latin typeface="Times New Roman" pitchFamily="18" charset="0"/>
                <a:ea typeface="Calibri"/>
                <a:cs typeface="Times New Roman" pitchFamily="18" charset="0"/>
              </a:rPr>
              <a:t>BLS </a:t>
            </a:r>
            <a:r>
              <a:rPr lang="en-US" sz="1800" dirty="0" smtClean="0">
                <a:latin typeface="Times New Roman" pitchFamily="18" charset="0"/>
                <a:ea typeface="Calibri"/>
                <a:cs typeface="Times New Roman" pitchFamily="18" charset="0"/>
              </a:rPr>
              <a:t>– basic life </a:t>
            </a:r>
            <a:r>
              <a:rPr lang="en-US" sz="1800" dirty="0" smtClean="0">
                <a:latin typeface="Times New Roman" pitchFamily="18" charset="0"/>
                <a:ea typeface="Calibri"/>
                <a:cs typeface="Times New Roman" pitchFamily="18" charset="0"/>
              </a:rPr>
              <a:t>support</a:t>
            </a:r>
            <a:r>
              <a:rPr lang="vi-VN" sz="1800" dirty="0" smtClean="0">
                <a:latin typeface="Times New Roman" pitchFamily="18" charset="0"/>
                <a:cs typeface="Times New Roman" pitchFamily="18" charset="0"/>
              </a:rPr>
              <a:t>;</a:t>
            </a:r>
            <a:endParaRPr lang="vi-VN" sz="1800" dirty="0" smtClean="0">
              <a:latin typeface="Times New Roman" pitchFamily="18" charset="0"/>
              <a:cs typeface="Times New Roman" pitchFamily="18" charset="0"/>
            </a:endParaRPr>
          </a:p>
          <a:p>
            <a:r>
              <a:rPr lang="en-US" sz="1800" u="sng" dirty="0" smtClean="0">
                <a:latin typeface="Times New Roman" pitchFamily="18" charset="0"/>
                <a:cs typeface="Times New Roman" pitchFamily="18" charset="0"/>
              </a:rPr>
              <a:t>A</a:t>
            </a:r>
            <a:r>
              <a:rPr lang="vi-VN" sz="1800" u="sng" dirty="0" smtClean="0">
                <a:latin typeface="Times New Roman" pitchFamily="18" charset="0"/>
                <a:cs typeface="Times New Roman" pitchFamily="18" charset="0"/>
              </a:rPr>
              <a:t>dministrează medicația prescrisă de </a:t>
            </a:r>
            <a:r>
              <a:rPr lang="vi-VN" sz="1800" u="sng" dirty="0" smtClean="0">
                <a:latin typeface="Times New Roman" pitchFamily="18" charset="0"/>
                <a:cs typeface="Times New Roman" pitchFamily="18" charset="0"/>
              </a:rPr>
              <a:t>medic</a:t>
            </a:r>
            <a:r>
              <a:rPr lang="ro-RO" sz="1800" u="sng" dirty="0" smtClean="0">
                <a:latin typeface="Times New Roman" pitchFamily="18" charset="0"/>
                <a:cs typeface="Times New Roman" pitchFamily="18" charset="0"/>
              </a:rPr>
              <a:t>!!!</a:t>
            </a:r>
            <a:r>
              <a:rPr lang="vi-VN" sz="1800" dirty="0" smtClean="0">
                <a:latin typeface="Times New Roman" pitchFamily="18" charset="0"/>
                <a:cs typeface="Times New Roman" pitchFamily="18" charset="0"/>
              </a:rPr>
              <a:t>;</a:t>
            </a:r>
            <a:endParaRPr lang="vi-VN" sz="1800" dirty="0" smtClean="0">
              <a:latin typeface="Times New Roman" pitchFamily="18" charset="0"/>
              <a:cs typeface="Times New Roman" pitchFamily="18" charset="0"/>
            </a:endParaRPr>
          </a:p>
          <a:p>
            <a:pPr marL="365760" lvl="1" indent="-256032">
              <a:spcBef>
                <a:spcPts val="400"/>
              </a:spcBef>
              <a:buSzPct val="68000"/>
              <a:buFont typeface="Wingdings 3"/>
              <a:buChar char=""/>
            </a:pPr>
            <a:r>
              <a:rPr lang="en-US" sz="1800" dirty="0" err="1" smtClean="0">
                <a:latin typeface="Times New Roman" pitchFamily="18" charset="0"/>
                <a:cs typeface="Times New Roman" pitchFamily="18" charset="0"/>
              </a:rPr>
              <a:t>Chiar</a:t>
            </a:r>
            <a:r>
              <a:rPr lang="en-US" sz="1800" dirty="0" smtClean="0">
                <a:latin typeface="Times New Roman" pitchFamily="18" charset="0"/>
                <a:cs typeface="Times New Roman" pitchFamily="18" charset="0"/>
              </a:rPr>
              <a:t> d</a:t>
            </a:r>
            <a:r>
              <a:rPr lang="vi-VN" sz="1800" dirty="0" smtClean="0">
                <a:latin typeface="Times New Roman" pitchFamily="18" charset="0"/>
                <a:cs typeface="Times New Roman" pitchFamily="18" charset="0"/>
              </a:rPr>
              <a:t>acă starea </a:t>
            </a:r>
            <a:r>
              <a:rPr lang="en-US" sz="1800" dirty="0" err="1" smtClean="0">
                <a:latin typeface="Times New Roman" pitchFamily="18" charset="0"/>
                <a:cs typeface="Times New Roman" pitchFamily="18" charset="0"/>
              </a:rPr>
              <a:t>pacientului</a:t>
            </a:r>
            <a:r>
              <a:rPr lang="en-US" sz="1800" dirty="0" smtClean="0">
                <a:latin typeface="Times New Roman" pitchFamily="18" charset="0"/>
                <a:cs typeface="Times New Roman" pitchFamily="18" charset="0"/>
              </a:rPr>
              <a:t> </a:t>
            </a:r>
            <a:r>
              <a:rPr lang="vi-VN" sz="1800" dirty="0" smtClean="0">
                <a:latin typeface="Times New Roman" pitchFamily="18" charset="0"/>
                <a:cs typeface="Times New Roman" pitchFamily="18" charset="0"/>
              </a:rPr>
              <a:t>este stabilizată,</a:t>
            </a:r>
            <a:r>
              <a:rPr lang="en-US" sz="1800" dirty="0" smtClean="0">
                <a:latin typeface="Times New Roman" pitchFamily="18" charset="0"/>
                <a:cs typeface="Times New Roman" pitchFamily="18" charset="0"/>
              </a:rPr>
              <a:t>a/m</a:t>
            </a:r>
            <a:r>
              <a:rPr lang="vi-VN" sz="1800" dirty="0" smtClean="0">
                <a:latin typeface="Times New Roman" pitchFamily="18" charset="0"/>
                <a:cs typeface="Times New Roman" pitchFamily="18" charset="0"/>
              </a:rPr>
              <a:t> supraveghează permanent funcțiile vitale, diureza și bilanțul pierderilor sanguine</a:t>
            </a:r>
            <a:r>
              <a:rPr lang="vi-VN" sz="1800" dirty="0" smtClean="0">
                <a:latin typeface="Times New Roman" pitchFamily="18" charset="0"/>
                <a:cs typeface="Times New Roman" pitchFamily="18" charset="0"/>
              </a:rPr>
              <a:t>;</a:t>
            </a:r>
            <a:r>
              <a:rPr lang="en-US" sz="1800" dirty="0" smtClean="0">
                <a:latin typeface="Times New Roman"/>
                <a:ea typeface="Calibri"/>
                <a:cs typeface="Times New Roman"/>
              </a:rPr>
              <a:t> </a:t>
            </a:r>
            <a:r>
              <a:rPr lang="en-US" sz="1800" dirty="0" err="1" smtClean="0">
                <a:latin typeface="Times New Roman"/>
                <a:ea typeface="Calibri"/>
                <a:cs typeface="Times New Roman"/>
              </a:rPr>
              <a:t>Oxigenoterapie</a:t>
            </a:r>
            <a:r>
              <a:rPr lang="en-US" sz="1800" dirty="0" smtClean="0">
                <a:latin typeface="Times New Roman"/>
                <a:ea typeface="Calibri"/>
                <a:cs typeface="Times New Roman"/>
              </a:rPr>
              <a:t>; </a:t>
            </a:r>
            <a:endParaRPr lang="vi-VN" sz="1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A/</a:t>
            </a:r>
            <a:r>
              <a:rPr lang="vi-VN" sz="1800" dirty="0" smtClean="0">
                <a:latin typeface="Times New Roman" pitchFamily="18" charset="0"/>
                <a:cs typeface="Times New Roman" pitchFamily="18" charset="0"/>
              </a:rPr>
              <a:t>medical trebuie să cunoască cum a debutat hemoragia și să observe </a:t>
            </a:r>
            <a:r>
              <a:rPr lang="en-US" sz="1800" dirty="0" err="1" smtClean="0">
                <a:latin typeface="Times New Roman" pitchFamily="18" charset="0"/>
                <a:cs typeface="Times New Roman" pitchFamily="18" charset="0"/>
              </a:rPr>
              <a:t>statutul</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obiectiv</a:t>
            </a:r>
            <a:r>
              <a:rPr lang="en-US" sz="1800" dirty="0" smtClean="0">
                <a:latin typeface="Times New Roman" pitchFamily="18" charset="0"/>
                <a:cs typeface="Times New Roman" pitchFamily="18" charset="0"/>
              </a:rPr>
              <a:t> a </a:t>
            </a:r>
            <a:r>
              <a:rPr lang="en-US" sz="1800" dirty="0" err="1" smtClean="0">
                <a:latin typeface="Times New Roman" pitchFamily="18" charset="0"/>
                <a:cs typeface="Times New Roman" pitchFamily="18" charset="0"/>
              </a:rPr>
              <a:t>pacientului</a:t>
            </a:r>
            <a:r>
              <a:rPr lang="en-US" sz="1800" dirty="0" smtClean="0">
                <a:latin typeface="Times New Roman" pitchFamily="18" charset="0"/>
                <a:cs typeface="Times New Roman" pitchFamily="18" charset="0"/>
              </a:rPr>
              <a:t> cu HDS</a:t>
            </a:r>
            <a:r>
              <a:rPr lang="vi-VN" sz="1800" dirty="0" smtClean="0">
                <a:latin typeface="Times New Roman" pitchFamily="18" charset="0"/>
                <a:cs typeface="Times New Roman" pitchFamily="18" charset="0"/>
              </a:rPr>
              <a:t>  (paloare, extremități reci, cearcăne, transpirații reci, puls accelerat, agitație, anxietate, sete);</a:t>
            </a:r>
          </a:p>
          <a:p>
            <a:r>
              <a:rPr lang="en-US" sz="1800" dirty="0" smtClean="0">
                <a:latin typeface="Times New Roman" pitchFamily="18" charset="0"/>
                <a:cs typeface="Times New Roman" pitchFamily="18" charset="0"/>
              </a:rPr>
              <a:t>A/ </a:t>
            </a:r>
            <a:r>
              <a:rPr lang="vi-VN" sz="1800" dirty="0" smtClean="0">
                <a:latin typeface="Times New Roman" pitchFamily="18" charset="0"/>
                <a:cs typeface="Times New Roman" pitchFamily="18" charset="0"/>
              </a:rPr>
              <a:t>medical trebuie să diferențieze și să identifice epistaxisul și hemoptizia (sânge roșu, aerat, spumos), față de hematemeză (precedată de greață, pacient cu antecedente de afecțiuni digestive, cu sânge alterat, digerat, negru, amestecat cu resturi alimentare);</a:t>
            </a:r>
          </a:p>
          <a:p>
            <a:r>
              <a:rPr lang="en-US" sz="1800" dirty="0" smtClean="0">
                <a:latin typeface="Times New Roman" pitchFamily="18" charset="0"/>
                <a:cs typeface="Times New Roman" pitchFamily="18" charset="0"/>
              </a:rPr>
              <a:t>Sa </a:t>
            </a:r>
            <a:r>
              <a:rPr lang="vi-VN" sz="1800" dirty="0" smtClean="0">
                <a:latin typeface="Times New Roman" pitchFamily="18" charset="0"/>
                <a:cs typeface="Times New Roman" pitchFamily="18" charset="0"/>
              </a:rPr>
              <a:t>recolteaz</a:t>
            </a:r>
            <a:r>
              <a:rPr lang="en-US" sz="1800" dirty="0" smtClean="0">
                <a:latin typeface="Times New Roman" pitchFamily="18" charset="0"/>
                <a:cs typeface="Times New Roman" pitchFamily="18" charset="0"/>
              </a:rPr>
              <a:t>e</a:t>
            </a:r>
            <a:r>
              <a:rPr lang="vi-VN" sz="1800" dirty="0" smtClean="0">
                <a:latin typeface="Times New Roman" pitchFamily="18" charset="0"/>
                <a:cs typeface="Times New Roman" pitchFamily="18" charset="0"/>
              </a:rPr>
              <a:t> sânge pentru hematocrit, număr de trombocite, indicii de coagulare, uree, grup sanguin, Rh;</a:t>
            </a:r>
          </a:p>
          <a:p>
            <a:r>
              <a:rPr lang="en-US" sz="1800" dirty="0" smtClean="0">
                <a:latin typeface="Times New Roman" pitchFamily="18" charset="0"/>
                <a:cs typeface="Times New Roman" pitchFamily="18" charset="0"/>
              </a:rPr>
              <a:t>Sa </a:t>
            </a:r>
            <a:r>
              <a:rPr lang="vi-VN" sz="1800" dirty="0" smtClean="0">
                <a:latin typeface="Times New Roman" pitchFamily="18" charset="0"/>
                <a:cs typeface="Times New Roman" pitchFamily="18" charset="0"/>
              </a:rPr>
              <a:t>aşez</a:t>
            </a:r>
            <a:r>
              <a:rPr lang="en-US" sz="1800" dirty="0" smtClean="0">
                <a:latin typeface="Times New Roman" pitchFamily="18" charset="0"/>
                <a:cs typeface="Times New Roman" pitchFamily="18" charset="0"/>
              </a:rPr>
              <a:t>e </a:t>
            </a:r>
            <a:r>
              <a:rPr lang="en-US" sz="1800" dirty="0" err="1" smtClean="0">
                <a:latin typeface="Times New Roman" pitchFamily="18" charset="0"/>
                <a:cs typeface="Times New Roman" pitchFamily="18" charset="0"/>
              </a:rPr>
              <a:t>pacientul</a:t>
            </a:r>
            <a:r>
              <a:rPr lang="vi-VN" sz="1800" dirty="0" smtClean="0">
                <a:latin typeface="Times New Roman" pitchFamily="18" charset="0"/>
                <a:cs typeface="Times New Roman" pitchFamily="18" charset="0"/>
              </a:rPr>
              <a:t> în poziţie </a:t>
            </a:r>
            <a:r>
              <a:rPr lang="vi-VN" sz="1800" dirty="0" smtClean="0">
                <a:latin typeface="Times New Roman" pitchFamily="18" charset="0"/>
                <a:cs typeface="Times New Roman" pitchFamily="18" charset="0"/>
                <a:hlinkClick r:id="rId2"/>
              </a:rPr>
              <a:t>Trendelenburg</a:t>
            </a:r>
            <a:r>
              <a:rPr lang="vi-VN" sz="1800" dirty="0" smtClean="0">
                <a:latin typeface="Times New Roman" pitchFamily="18" charset="0"/>
                <a:cs typeface="Times New Roman" pitchFamily="18" charset="0"/>
              </a:rPr>
              <a:t> pentru ameliorarea irigaţiei cerebrale, asigurând protecţia împotriva pericolului de aspiraţie a refluxului conţinutului gastric hemoragic mai ales la pacienţii cu conștienta alterată şi reflexele diminuate;</a:t>
            </a:r>
          </a:p>
        </p:txBody>
      </p:sp>
      <p:sp>
        <p:nvSpPr>
          <p:cNvPr id="3" name="Заголовок 2"/>
          <p:cNvSpPr>
            <a:spLocks noGrp="1"/>
          </p:cNvSpPr>
          <p:nvPr>
            <p:ph type="title"/>
          </p:nvPr>
        </p:nvSpPr>
        <p:spPr>
          <a:xfrm>
            <a:off x="457200" y="274638"/>
            <a:ext cx="8229600" cy="562074"/>
          </a:xfrm>
        </p:spPr>
        <p:txBody>
          <a:bodyPr>
            <a:noAutofit/>
          </a:bodyPr>
          <a:lstStyle/>
          <a:p>
            <a:r>
              <a:rPr lang="vi-VN" sz="1800" dirty="0" smtClean="0">
                <a:latin typeface="Times New Roman" pitchFamily="18" charset="0"/>
                <a:cs typeface="Times New Roman" pitchFamily="18" charset="0"/>
              </a:rPr>
              <a:t>Intervenţiile asistentului medical în cazul unui pacient cu hemoragie digestivă superioară</a:t>
            </a:r>
            <a:br>
              <a:rPr lang="vi-VN" sz="1800" dirty="0" smtClean="0">
                <a:latin typeface="Times New Roman" pitchFamily="18" charset="0"/>
                <a:cs typeface="Times New Roman" pitchFamily="18" charset="0"/>
              </a:rPr>
            </a:br>
            <a:endParaRPr lang="ru-RU" sz="1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85000" lnSpcReduction="20000"/>
          </a:bodyPr>
          <a:lstStyle/>
          <a:p>
            <a:r>
              <a:rPr lang="en-US" sz="1900" dirty="0" smtClean="0">
                <a:latin typeface="Times New Roman" pitchFamily="18" charset="0"/>
                <a:cs typeface="Times New Roman" pitchFamily="18" charset="0"/>
              </a:rPr>
              <a:t>Sa</a:t>
            </a:r>
            <a:r>
              <a:rPr lang="vi-VN" sz="1900" dirty="0" smtClean="0">
                <a:latin typeface="Times New Roman" pitchFamily="18" charset="0"/>
                <a:cs typeface="Times New Roman" pitchFamily="18" charset="0"/>
              </a:rPr>
              <a:t> pregăte</a:t>
            </a:r>
            <a:r>
              <a:rPr lang="en-US" sz="1900" dirty="0" smtClean="0">
                <a:latin typeface="Times New Roman" pitchFamily="18" charset="0"/>
                <a:cs typeface="Times New Roman" pitchFamily="18" charset="0"/>
              </a:rPr>
              <a:t>a</a:t>
            </a:r>
            <a:r>
              <a:rPr lang="vi-VN" sz="1900" dirty="0" smtClean="0">
                <a:latin typeface="Times New Roman" pitchFamily="18" charset="0"/>
                <a:cs typeface="Times New Roman" pitchFamily="18" charset="0"/>
              </a:rPr>
              <a:t>sc</a:t>
            </a:r>
            <a:r>
              <a:rPr lang="en-US" sz="1900" dirty="0" smtClean="0">
                <a:latin typeface="Times New Roman" pitchFamily="18" charset="0"/>
                <a:cs typeface="Times New Roman" pitchFamily="18" charset="0"/>
              </a:rPr>
              <a:t>a</a:t>
            </a:r>
            <a:r>
              <a:rPr lang="vi-VN" sz="1900" dirty="0" smtClean="0">
                <a:latin typeface="Times New Roman" pitchFamily="18" charset="0"/>
                <a:cs typeface="Times New Roman" pitchFamily="18" charset="0"/>
              </a:rPr>
              <a:t> două căi venoase periferice sigure </a:t>
            </a:r>
            <a:r>
              <a:rPr lang="vi-VN" sz="1900" dirty="0" smtClean="0">
                <a:latin typeface="Times New Roman" pitchFamily="18" charset="0"/>
                <a:cs typeface="Times New Roman" pitchFamily="18" charset="0"/>
              </a:rPr>
              <a:t>(</a:t>
            </a:r>
            <a:r>
              <a:rPr lang="it-IT" sz="2000" dirty="0" smtClean="0">
                <a:latin typeface="Times New Roman" pitchFamily="18" charset="0"/>
                <a:cs typeface="Times New Roman" pitchFamily="18" charset="0"/>
              </a:rPr>
              <a:t>branula </a:t>
            </a:r>
            <a:r>
              <a:rPr lang="it-IT" sz="2000" dirty="0" smtClean="0">
                <a:latin typeface="Times New Roman" pitchFamily="18" charset="0"/>
                <a:cs typeface="Times New Roman" pitchFamily="18" charset="0"/>
              </a:rPr>
              <a:t>de diametru mare 14-18G); </a:t>
            </a:r>
            <a:r>
              <a:rPr lang="vi-VN" sz="1900" dirty="0" smtClean="0">
                <a:latin typeface="Times New Roman" pitchFamily="18" charset="0"/>
                <a:cs typeface="Times New Roman" pitchFamily="18" charset="0"/>
              </a:rPr>
              <a:t>) </a:t>
            </a:r>
            <a:r>
              <a:rPr lang="vi-VN" sz="1900" dirty="0" smtClean="0">
                <a:latin typeface="Times New Roman" pitchFamily="18" charset="0"/>
                <a:cs typeface="Times New Roman" pitchFamily="18" charset="0"/>
              </a:rPr>
              <a:t>şi se instituie perfuzia cu soluţii cristaloide (ser fiziologic, soluţie Ringer) la recomandarea medicului;</a:t>
            </a:r>
          </a:p>
          <a:p>
            <a:r>
              <a:rPr lang="en-US" sz="1900" dirty="0" smtClean="0">
                <a:latin typeface="Times New Roman" pitchFamily="18" charset="0"/>
                <a:cs typeface="Times New Roman" pitchFamily="18" charset="0"/>
              </a:rPr>
              <a:t>M</a:t>
            </a:r>
            <a:r>
              <a:rPr lang="vi-VN" sz="1900" dirty="0" smtClean="0">
                <a:latin typeface="Times New Roman" pitchFamily="18" charset="0"/>
                <a:cs typeface="Times New Roman" pitchFamily="18" charset="0"/>
              </a:rPr>
              <a:t>ontarea unei sonde de aspiraţie; </a:t>
            </a:r>
          </a:p>
          <a:p>
            <a:r>
              <a:rPr lang="en-US" sz="1900" dirty="0" smtClean="0">
                <a:latin typeface="Times New Roman" pitchFamily="18" charset="0"/>
                <a:cs typeface="Times New Roman" pitchFamily="18" charset="0"/>
              </a:rPr>
              <a:t>I</a:t>
            </a:r>
            <a:r>
              <a:rPr lang="vi-VN" sz="1900" dirty="0" smtClean="0">
                <a:latin typeface="Times New Roman" pitchFamily="18" charset="0"/>
                <a:cs typeface="Times New Roman" pitchFamily="18" charset="0"/>
              </a:rPr>
              <a:t>n formele ușoare, asigură alimentația cu regim hidric în prima zi, apoi sunt permise brânză dulce, smântână, unt, ouă, carne slabă;</a:t>
            </a:r>
          </a:p>
          <a:p>
            <a:r>
              <a:rPr lang="en-US" sz="1900" dirty="0" smtClean="0">
                <a:latin typeface="Times New Roman" pitchFamily="18" charset="0"/>
                <a:cs typeface="Times New Roman" pitchFamily="18" charset="0"/>
              </a:rPr>
              <a:t>I</a:t>
            </a:r>
            <a:r>
              <a:rPr lang="vi-VN" sz="1900" dirty="0" smtClean="0">
                <a:latin typeface="Times New Roman" pitchFamily="18" charset="0"/>
                <a:cs typeface="Times New Roman" pitchFamily="18" charset="0"/>
              </a:rPr>
              <a:t>n afară de măsurile igienico-dietetice riguroase, asistentul medical are intervenții autonome și la indicația medicului pentru: combaterea grețurilor, efectuarea bilanțului hidroelectrolitic, combaterea stării de anxietate;</a:t>
            </a:r>
          </a:p>
          <a:p>
            <a:pPr lvl="0"/>
            <a:r>
              <a:rPr lang="en-US" sz="2800" b="1" i="1" dirty="0" err="1" smtClean="0">
                <a:solidFill>
                  <a:srgbClr val="C00000"/>
                </a:solidFill>
                <a:latin typeface="Times New Roman"/>
                <a:ea typeface="Calibri"/>
                <a:cs typeface="Times New Roman"/>
              </a:rPr>
              <a:t>Acțiuni</a:t>
            </a:r>
            <a:r>
              <a:rPr lang="en-US" sz="2800" b="1" i="1" dirty="0" smtClean="0">
                <a:solidFill>
                  <a:srgbClr val="C00000"/>
                </a:solidFill>
                <a:latin typeface="Times New Roman"/>
                <a:ea typeface="Calibri"/>
                <a:cs typeface="Times New Roman"/>
              </a:rPr>
              <a:t> </a:t>
            </a:r>
            <a:r>
              <a:rPr lang="en-US" sz="2800" b="1" i="1" dirty="0" err="1" smtClean="0">
                <a:solidFill>
                  <a:srgbClr val="C00000"/>
                </a:solidFill>
                <a:latin typeface="Times New Roman"/>
                <a:ea typeface="Calibri"/>
                <a:cs typeface="Times New Roman"/>
              </a:rPr>
              <a:t>clasice</a:t>
            </a:r>
            <a:r>
              <a:rPr lang="en-US" sz="2800" b="1" i="1" dirty="0" smtClean="0">
                <a:solidFill>
                  <a:srgbClr val="C00000"/>
                </a:solidFill>
                <a:latin typeface="Times New Roman"/>
                <a:ea typeface="Calibri"/>
                <a:cs typeface="Times New Roman"/>
              </a:rPr>
              <a:t> cu </a:t>
            </a:r>
            <a:r>
              <a:rPr lang="en-US" sz="2800" b="1" i="1" dirty="0" err="1" smtClean="0">
                <a:solidFill>
                  <a:srgbClr val="C00000"/>
                </a:solidFill>
                <a:latin typeface="Times New Roman"/>
                <a:ea typeface="Calibri"/>
                <a:cs typeface="Times New Roman"/>
              </a:rPr>
              <a:t>efect</a:t>
            </a:r>
            <a:r>
              <a:rPr lang="en-US" sz="2800" b="1" i="1" dirty="0" smtClean="0">
                <a:solidFill>
                  <a:srgbClr val="C00000"/>
                </a:solidFill>
                <a:latin typeface="Times New Roman"/>
                <a:ea typeface="Calibri"/>
                <a:cs typeface="Times New Roman"/>
              </a:rPr>
              <a:t>  </a:t>
            </a:r>
            <a:r>
              <a:rPr lang="en-US" sz="2800" b="1" i="1" dirty="0" err="1" smtClean="0">
                <a:solidFill>
                  <a:srgbClr val="C00000"/>
                </a:solidFill>
                <a:latin typeface="Times New Roman"/>
                <a:ea typeface="Calibri"/>
                <a:cs typeface="Times New Roman"/>
              </a:rPr>
              <a:t>hemostatic</a:t>
            </a:r>
            <a:r>
              <a:rPr lang="en-US" sz="2800" dirty="0" smtClean="0">
                <a:solidFill>
                  <a:srgbClr val="C00000"/>
                </a:solidFill>
                <a:latin typeface="Times New Roman"/>
                <a:ea typeface="Calibri"/>
                <a:cs typeface="Times New Roman"/>
              </a:rPr>
              <a:t>: </a:t>
            </a:r>
            <a:endParaRPr lang="en-US" sz="2400" dirty="0" smtClean="0">
              <a:solidFill>
                <a:srgbClr val="C00000"/>
              </a:solidFill>
              <a:latin typeface="Calibri"/>
              <a:ea typeface="Calibri"/>
              <a:cs typeface="Times New Roman"/>
            </a:endParaRPr>
          </a:p>
          <a:p>
            <a:pPr marL="342900" indent="-342900" algn="just">
              <a:lnSpc>
                <a:spcPct val="115000"/>
              </a:lnSpc>
              <a:buAutoNum type="alphaLcParenR"/>
            </a:pPr>
            <a:r>
              <a:rPr lang="en-US" sz="2800" dirty="0" err="1" smtClean="0">
                <a:latin typeface="Times New Roman"/>
                <a:ea typeface="Calibri"/>
                <a:cs typeface="Times New Roman"/>
              </a:rPr>
              <a:t>pungǎ</a:t>
            </a:r>
            <a:r>
              <a:rPr lang="en-US" sz="2800" dirty="0" smtClean="0">
                <a:latin typeface="Times New Roman"/>
                <a:ea typeface="Calibri"/>
                <a:cs typeface="Times New Roman"/>
              </a:rPr>
              <a:t> cu </a:t>
            </a:r>
            <a:r>
              <a:rPr lang="en-US" sz="2800" dirty="0" err="1" smtClean="0">
                <a:latin typeface="Times New Roman"/>
                <a:ea typeface="Calibri"/>
                <a:cs typeface="Times New Roman"/>
              </a:rPr>
              <a:t>gheațǎ</a:t>
            </a:r>
            <a:r>
              <a:rPr lang="en-US" sz="2800" dirty="0" smtClean="0">
                <a:latin typeface="Times New Roman"/>
                <a:ea typeface="Calibri"/>
                <a:cs typeface="Times New Roman"/>
              </a:rPr>
              <a:t> </a:t>
            </a:r>
            <a:r>
              <a:rPr lang="en-US" sz="2800" dirty="0" err="1" smtClean="0">
                <a:latin typeface="Times New Roman"/>
                <a:ea typeface="Calibri"/>
                <a:cs typeface="Times New Roman"/>
              </a:rPr>
              <a:t>pe</a:t>
            </a:r>
            <a:r>
              <a:rPr lang="en-US" sz="2800" dirty="0" smtClean="0">
                <a:latin typeface="Times New Roman"/>
                <a:ea typeface="Calibri"/>
                <a:cs typeface="Times New Roman"/>
              </a:rPr>
              <a:t> abdomen (</a:t>
            </a:r>
            <a:r>
              <a:rPr lang="en-US" sz="2800" dirty="0" err="1" smtClean="0">
                <a:latin typeface="Times New Roman"/>
                <a:ea typeface="Calibri"/>
                <a:cs typeface="Times New Roman"/>
              </a:rPr>
              <a:t>epigastru</a:t>
            </a:r>
            <a:r>
              <a:rPr lang="en-US" sz="2800" dirty="0" smtClean="0">
                <a:latin typeface="Times New Roman"/>
                <a:ea typeface="Calibri"/>
                <a:cs typeface="Times New Roman"/>
              </a:rPr>
              <a:t>); </a:t>
            </a:r>
          </a:p>
          <a:p>
            <a:pPr marL="342900" indent="-342900" algn="just">
              <a:lnSpc>
                <a:spcPct val="115000"/>
              </a:lnSpc>
              <a:buAutoNum type="alphaLcParenR"/>
            </a:pPr>
            <a:r>
              <a:rPr lang="pt-BR" sz="2800" dirty="0" smtClean="0">
                <a:latin typeface="Times New Roman" panose="02020603050405020304" pitchFamily="18" charset="0"/>
                <a:ea typeface="Calibri"/>
                <a:cs typeface="Times New Roman" panose="02020603050405020304" pitchFamily="18" charset="0"/>
              </a:rPr>
              <a:t>substanțe injectabile cu acțiune hemostatic</a:t>
            </a:r>
            <a:r>
              <a:rPr lang="pt-BR" sz="2800" dirty="0" smtClean="0">
                <a:latin typeface="Times New Roman"/>
                <a:ea typeface="Calibri"/>
                <a:cs typeface="Times New Roman"/>
              </a:rPr>
              <a:t>ǎ</a:t>
            </a:r>
            <a:r>
              <a:rPr lang="pt-BR" sz="2800" dirty="0" smtClean="0">
                <a:latin typeface="Times New Roman" panose="02020603050405020304" pitchFamily="18" charset="0"/>
                <a:ea typeface="Calibri"/>
                <a:cs typeface="Times New Roman" panose="02020603050405020304" pitchFamily="18" charset="0"/>
              </a:rPr>
              <a:t>:</a:t>
            </a:r>
            <a:endParaRPr lang="en-US" sz="2800" dirty="0" smtClean="0">
              <a:latin typeface="Times New Roman" panose="02020603050405020304" pitchFamily="18" charset="0"/>
              <a:ea typeface="Calibri"/>
              <a:cs typeface="Times New Roman" panose="02020603050405020304" pitchFamily="18" charset="0"/>
            </a:endParaRPr>
          </a:p>
          <a:p>
            <a:pPr marL="598932" lvl="1" indent="-342900" algn="just">
              <a:lnSpc>
                <a:spcPct val="115000"/>
              </a:lnSpc>
              <a:spcBef>
                <a:spcPts val="0"/>
              </a:spcBef>
              <a:buFont typeface="Courier New"/>
              <a:buChar char="o"/>
            </a:pPr>
            <a:r>
              <a:rPr lang="en-US" sz="2400" dirty="0" err="1" smtClean="0">
                <a:latin typeface="Times New Roman"/>
                <a:ea typeface="Calibri"/>
                <a:cs typeface="Times New Roman"/>
              </a:rPr>
              <a:t>gluconatul</a:t>
            </a:r>
            <a:r>
              <a:rPr lang="en-US" sz="2400" dirty="0" smtClean="0">
                <a:latin typeface="Times New Roman"/>
                <a:ea typeface="Calibri"/>
                <a:cs typeface="Times New Roman"/>
              </a:rPr>
              <a:t> </a:t>
            </a:r>
            <a:r>
              <a:rPr lang="en-US" sz="2400" dirty="0" err="1" smtClean="0">
                <a:latin typeface="Times New Roman"/>
                <a:ea typeface="Calibri"/>
                <a:cs typeface="Times New Roman"/>
              </a:rPr>
              <a:t>sau</a:t>
            </a:r>
            <a:r>
              <a:rPr lang="en-US" sz="2400" dirty="0" smtClean="0">
                <a:latin typeface="Times New Roman"/>
                <a:ea typeface="Calibri"/>
                <a:cs typeface="Times New Roman"/>
              </a:rPr>
              <a:t> </a:t>
            </a:r>
            <a:r>
              <a:rPr lang="en-US" sz="2400" dirty="0" err="1" smtClean="0">
                <a:latin typeface="Times New Roman"/>
                <a:ea typeface="Calibri"/>
                <a:cs typeface="Times New Roman"/>
              </a:rPr>
              <a:t>clorura</a:t>
            </a:r>
            <a:r>
              <a:rPr lang="en-US" sz="2400" dirty="0" smtClean="0">
                <a:latin typeface="Times New Roman"/>
                <a:ea typeface="Calibri"/>
                <a:cs typeface="Times New Roman"/>
              </a:rPr>
              <a:t> de </a:t>
            </a:r>
            <a:r>
              <a:rPr lang="en-US" sz="2400" dirty="0" err="1" smtClean="0">
                <a:latin typeface="Times New Roman"/>
                <a:ea typeface="Calibri"/>
                <a:cs typeface="Times New Roman"/>
              </a:rPr>
              <a:t>calciu</a:t>
            </a:r>
            <a:r>
              <a:rPr lang="en-US" sz="2400" dirty="0" smtClean="0">
                <a:latin typeface="Times New Roman"/>
                <a:ea typeface="Calibri"/>
                <a:cs typeface="Times New Roman"/>
              </a:rPr>
              <a:t> (</a:t>
            </a:r>
            <a:r>
              <a:rPr lang="en-US" sz="2400" dirty="0" err="1" smtClean="0">
                <a:latin typeface="Times New Roman"/>
                <a:ea typeface="Calibri"/>
                <a:cs typeface="Times New Roman"/>
              </a:rPr>
              <a:t>i.m</a:t>
            </a:r>
            <a:r>
              <a:rPr lang="en-US" sz="2400" dirty="0" smtClean="0">
                <a:latin typeface="Times New Roman"/>
                <a:ea typeface="Calibri"/>
                <a:cs typeface="Times New Roman"/>
              </a:rPr>
              <a:t>. </a:t>
            </a:r>
            <a:r>
              <a:rPr lang="en-US" sz="2400" dirty="0" err="1" smtClean="0">
                <a:latin typeface="Times New Roman"/>
                <a:ea typeface="Calibri"/>
                <a:cs typeface="Times New Roman"/>
              </a:rPr>
              <a:t>sau</a:t>
            </a:r>
            <a:r>
              <a:rPr lang="en-US" sz="2400" dirty="0" smtClean="0">
                <a:latin typeface="Times New Roman"/>
                <a:ea typeface="Calibri"/>
                <a:cs typeface="Times New Roman"/>
              </a:rPr>
              <a:t> </a:t>
            </a:r>
            <a:r>
              <a:rPr lang="en-US" sz="2400" dirty="0" err="1" smtClean="0">
                <a:latin typeface="Times New Roman"/>
                <a:ea typeface="Calibri"/>
                <a:cs typeface="Times New Roman"/>
              </a:rPr>
              <a:t>i.v</a:t>
            </a:r>
            <a:r>
              <a:rPr lang="en-US" sz="2400" dirty="0" smtClean="0">
                <a:latin typeface="Times New Roman"/>
                <a:ea typeface="Calibri"/>
                <a:cs typeface="Times New Roman"/>
              </a:rPr>
              <a:t>.); </a:t>
            </a:r>
            <a:endParaRPr lang="en-US" sz="2000" dirty="0" smtClean="0">
              <a:latin typeface="Calibri"/>
              <a:ea typeface="Calibri"/>
              <a:cs typeface="Times New Roman"/>
            </a:endParaRPr>
          </a:p>
          <a:p>
            <a:pPr marL="598932" lvl="1" indent="-342900" algn="just">
              <a:lnSpc>
                <a:spcPct val="115000"/>
              </a:lnSpc>
              <a:spcBef>
                <a:spcPts val="0"/>
              </a:spcBef>
              <a:buFont typeface="Courier New"/>
              <a:buChar char="o"/>
            </a:pPr>
            <a:r>
              <a:rPr lang="en-US" sz="2400" dirty="0" err="1" smtClean="0">
                <a:latin typeface="Times New Roman"/>
                <a:ea typeface="Calibri"/>
                <a:cs typeface="Times New Roman"/>
              </a:rPr>
              <a:t>Vit</a:t>
            </a:r>
            <a:r>
              <a:rPr lang="en-US" sz="2400" dirty="0" smtClean="0">
                <a:latin typeface="Times New Roman"/>
                <a:ea typeface="Calibri"/>
                <a:cs typeface="Times New Roman"/>
              </a:rPr>
              <a:t>. C (</a:t>
            </a:r>
            <a:r>
              <a:rPr lang="en-US" sz="2400" dirty="0" err="1" smtClean="0">
                <a:latin typeface="Times New Roman"/>
                <a:ea typeface="Calibri"/>
                <a:cs typeface="Times New Roman"/>
              </a:rPr>
              <a:t>i.m</a:t>
            </a:r>
            <a:r>
              <a:rPr lang="en-US" sz="2400" dirty="0" smtClean="0">
                <a:latin typeface="Times New Roman"/>
                <a:ea typeface="Calibri"/>
                <a:cs typeface="Times New Roman"/>
              </a:rPr>
              <a:t>. </a:t>
            </a:r>
            <a:r>
              <a:rPr lang="en-US" sz="2400" dirty="0" err="1" smtClean="0">
                <a:latin typeface="Times New Roman"/>
                <a:ea typeface="Calibri"/>
                <a:cs typeface="Times New Roman"/>
              </a:rPr>
              <a:t>sau</a:t>
            </a:r>
            <a:r>
              <a:rPr lang="en-US" sz="2400" dirty="0" smtClean="0">
                <a:latin typeface="Times New Roman"/>
                <a:ea typeface="Calibri"/>
                <a:cs typeface="Times New Roman"/>
              </a:rPr>
              <a:t> </a:t>
            </a:r>
            <a:r>
              <a:rPr lang="en-US" sz="2400" dirty="0" err="1" smtClean="0">
                <a:latin typeface="Times New Roman"/>
                <a:ea typeface="Calibri"/>
                <a:cs typeface="Times New Roman"/>
              </a:rPr>
              <a:t>i.v</a:t>
            </a:r>
            <a:r>
              <a:rPr lang="en-US" sz="2400" dirty="0" smtClean="0">
                <a:latin typeface="Times New Roman"/>
                <a:ea typeface="Calibri"/>
                <a:cs typeface="Times New Roman"/>
              </a:rPr>
              <a:t>.); </a:t>
            </a:r>
            <a:endParaRPr lang="en-US" sz="2000" dirty="0" smtClean="0">
              <a:latin typeface="Calibri"/>
              <a:ea typeface="Calibri"/>
              <a:cs typeface="Times New Roman"/>
            </a:endParaRPr>
          </a:p>
          <a:p>
            <a:pPr marL="598932" lvl="1" indent="-342900" algn="just">
              <a:lnSpc>
                <a:spcPct val="115000"/>
              </a:lnSpc>
              <a:spcBef>
                <a:spcPts val="0"/>
              </a:spcBef>
              <a:buFont typeface="Courier New"/>
              <a:buChar char="o"/>
            </a:pPr>
            <a:r>
              <a:rPr lang="en-US" sz="2400" dirty="0" smtClean="0">
                <a:latin typeface="Times New Roman"/>
                <a:ea typeface="Calibri"/>
                <a:cs typeface="Times New Roman"/>
              </a:rPr>
              <a:t> </a:t>
            </a:r>
            <a:r>
              <a:rPr lang="en-US" sz="2400" dirty="0" err="1" smtClean="0">
                <a:latin typeface="Times New Roman"/>
                <a:ea typeface="Calibri"/>
                <a:cs typeface="Times New Roman"/>
              </a:rPr>
              <a:t>vit</a:t>
            </a:r>
            <a:r>
              <a:rPr lang="en-US" sz="2400" dirty="0" smtClean="0">
                <a:latin typeface="Times New Roman"/>
                <a:ea typeface="Calibri"/>
                <a:cs typeface="Times New Roman"/>
              </a:rPr>
              <a:t>. K, (</a:t>
            </a:r>
            <a:r>
              <a:rPr lang="en-US" sz="2400" dirty="0" err="1" smtClean="0">
                <a:latin typeface="Times New Roman"/>
                <a:ea typeface="Calibri"/>
                <a:cs typeface="Times New Roman"/>
              </a:rPr>
              <a:t>fitomenadiona</a:t>
            </a:r>
            <a:r>
              <a:rPr lang="en-US" sz="2400" dirty="0" smtClean="0">
                <a:latin typeface="Times New Roman"/>
                <a:ea typeface="Calibri"/>
                <a:cs typeface="Times New Roman"/>
              </a:rPr>
              <a:t>, </a:t>
            </a:r>
            <a:r>
              <a:rPr lang="en-US" sz="2400" dirty="0" err="1" smtClean="0">
                <a:latin typeface="Times New Roman"/>
                <a:ea typeface="Calibri"/>
                <a:cs typeface="Times New Roman"/>
              </a:rPr>
              <a:t>i.v</a:t>
            </a:r>
            <a:r>
              <a:rPr lang="en-US" sz="2400" dirty="0" smtClean="0">
                <a:latin typeface="Times New Roman"/>
                <a:ea typeface="Calibri"/>
                <a:cs typeface="Times New Roman"/>
              </a:rPr>
              <a:t>.); </a:t>
            </a:r>
            <a:endParaRPr lang="en-US" sz="2000" dirty="0" smtClean="0">
              <a:latin typeface="Calibri"/>
              <a:ea typeface="Calibri"/>
              <a:cs typeface="Times New Roman"/>
            </a:endParaRPr>
          </a:p>
          <a:p>
            <a:pPr marL="598932" lvl="1" indent="-342900" algn="just">
              <a:lnSpc>
                <a:spcPct val="115000"/>
              </a:lnSpc>
              <a:spcBef>
                <a:spcPts val="0"/>
              </a:spcBef>
              <a:buFont typeface="Courier New"/>
              <a:buChar char="o"/>
            </a:pPr>
            <a:r>
              <a:rPr lang="en-US" sz="2400" dirty="0" smtClean="0">
                <a:latin typeface="Times New Roman"/>
                <a:ea typeface="Calibri"/>
                <a:cs typeface="Times New Roman"/>
              </a:rPr>
              <a:t>Ac .</a:t>
            </a:r>
            <a:r>
              <a:rPr lang="en-US" sz="2400" dirty="0" err="1" smtClean="0">
                <a:latin typeface="Times New Roman"/>
                <a:ea typeface="Calibri"/>
                <a:cs typeface="Times New Roman"/>
              </a:rPr>
              <a:t>aminocapronic</a:t>
            </a:r>
            <a:r>
              <a:rPr lang="en-US" sz="2400" dirty="0" smtClean="0">
                <a:latin typeface="Times New Roman"/>
                <a:ea typeface="Calibri"/>
                <a:cs typeface="Times New Roman"/>
              </a:rPr>
              <a:t>(</a:t>
            </a:r>
            <a:r>
              <a:rPr lang="en-US" sz="2400" dirty="0" err="1" smtClean="0">
                <a:latin typeface="Times New Roman"/>
                <a:ea typeface="Calibri"/>
                <a:cs typeface="Times New Roman"/>
              </a:rPr>
              <a:t>i.v</a:t>
            </a:r>
            <a:r>
              <a:rPr lang="en-US" sz="2400" dirty="0" smtClean="0">
                <a:latin typeface="Times New Roman"/>
                <a:ea typeface="Calibri"/>
                <a:cs typeface="Times New Roman"/>
              </a:rPr>
              <a:t>)</a:t>
            </a:r>
            <a:endParaRPr lang="en-US" sz="2000" dirty="0" smtClean="0">
              <a:latin typeface="Calibri"/>
              <a:ea typeface="Calibri"/>
              <a:cs typeface="Times New Roman"/>
            </a:endParaRPr>
          </a:p>
          <a:p>
            <a:endParaRPr lang="ru-RU" sz="2800" dirty="0" smtClean="0"/>
          </a:p>
          <a:p>
            <a:endParaRPr lang="ru-RU" dirty="0"/>
          </a:p>
        </p:txBody>
      </p:sp>
      <p:sp>
        <p:nvSpPr>
          <p:cNvPr id="3" name="Заголовок 2"/>
          <p:cNvSpPr>
            <a:spLocks noGrp="1"/>
          </p:cNvSpPr>
          <p:nvPr>
            <p:ph type="title"/>
          </p:nvPr>
        </p:nvSpPr>
        <p:spPr/>
        <p:txBody>
          <a:bodyPr>
            <a:normAutofit fontScale="90000"/>
          </a:bodyPr>
          <a:lstStyle/>
          <a:p>
            <a:r>
              <a:rPr lang="vi-VN" sz="2000" dirty="0" smtClean="0">
                <a:latin typeface="Times New Roman" pitchFamily="18" charset="0"/>
                <a:cs typeface="Times New Roman" pitchFamily="18" charset="0"/>
              </a:rPr>
              <a:t>Intervenţiile asistentului medical în cazul unui pacient cu hemoragie digestivă superioară</a:t>
            </a:r>
            <a:r>
              <a:rPr lang="vi-VN" sz="4400" dirty="0" smtClean="0">
                <a:latin typeface="Times New Roman" pitchFamily="18" charset="0"/>
                <a:cs typeface="Times New Roman" pitchFamily="18" charset="0"/>
              </a:rPr>
              <a:t/>
            </a:r>
            <a:br>
              <a:rPr lang="vi-VN" sz="4400" dirty="0" smtClean="0">
                <a:latin typeface="Times New Roman" pitchFamily="18" charset="0"/>
                <a:cs typeface="Times New Roman" pitchFamily="18" charset="0"/>
              </a:rPr>
            </a:b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r>
              <a:rPr lang="vi-VN" dirty="0" smtClean="0">
                <a:latin typeface="Times New Roman" pitchFamily="18" charset="0"/>
                <a:cs typeface="Times New Roman" pitchFamily="18" charset="0"/>
              </a:rPr>
              <a:t>Asistența de urgență în hemoragiile</a:t>
            </a:r>
            <a:r>
              <a:rPr lang="en-US" dirty="0" smtClean="0">
                <a:latin typeface="Times New Roman" pitchFamily="18" charset="0"/>
                <a:cs typeface="Times New Roman" pitchFamily="18" charset="0"/>
              </a:rPr>
              <a:t> digestive</a:t>
            </a:r>
            <a:r>
              <a:rPr lang="vi-VN" dirty="0" smtClean="0">
                <a:latin typeface="Times New Roman" pitchFamily="18" charset="0"/>
                <a:cs typeface="Times New Roman" pitchFamily="18" charset="0"/>
              </a:rPr>
              <a:t>  trebuie să fie una multidisciplinară, care să includă în sine un specialist cu experiență în medicina de urgență, un medic specialist în terapie intensivă, un gastroenterolog, un intervenționist, un endoscopist, un medic anesteziolog, un chirurg și un medic imagist-intervenționist. </a:t>
            </a:r>
            <a:endParaRPr lang="ru-RU" dirty="0" smtClean="0">
              <a:latin typeface="Times New Roman" pitchFamily="18" charset="0"/>
              <a:cs typeface="Times New Roman" pitchFamily="18" charset="0"/>
            </a:endParaRPr>
          </a:p>
          <a:p>
            <a:endParaRPr lang="ru-RU" dirty="0"/>
          </a:p>
        </p:txBody>
      </p:sp>
      <p:sp>
        <p:nvSpPr>
          <p:cNvPr id="3" name="Заголовок 2"/>
          <p:cNvSpPr>
            <a:spLocks noGrp="1"/>
          </p:cNvSpPr>
          <p:nvPr>
            <p:ph type="title"/>
          </p:nvPr>
        </p:nvSpPr>
        <p:spPr/>
        <p:txBody>
          <a:bodyPr/>
          <a:lstStyle/>
          <a:p>
            <a:r>
              <a:rPr lang="en-US" dirty="0" smtClean="0"/>
              <a:t>NB!!!</a:t>
            </a: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dirty="0"/>
          </a:p>
        </p:txBody>
      </p:sp>
      <p:sp>
        <p:nvSpPr>
          <p:cNvPr id="5" name="Содержимое 4"/>
          <p:cNvSpPr>
            <a:spLocks noGrp="1"/>
          </p:cNvSpPr>
          <p:nvPr>
            <p:ph idx="1"/>
          </p:nvPr>
        </p:nvSpPr>
        <p:spPr/>
        <p:txBody>
          <a:bodyPr>
            <a:normAutofit/>
          </a:bodyPr>
          <a:lstStyle/>
          <a:p>
            <a:pPr>
              <a:buNone/>
            </a:pPr>
            <a:r>
              <a:rPr lang="ro-RO" sz="5400" dirty="0" smtClean="0">
                <a:latin typeface="Times New Roman" pitchFamily="18" charset="0"/>
                <a:cs typeface="Times New Roman" pitchFamily="18" charset="0"/>
              </a:rPr>
              <a:t>   </a:t>
            </a:r>
          </a:p>
          <a:p>
            <a:pPr>
              <a:buNone/>
            </a:pPr>
            <a:r>
              <a:rPr lang="ro-RO" sz="5400" dirty="0" smtClean="0">
                <a:latin typeface="Times New Roman" pitchFamily="18" charset="0"/>
                <a:cs typeface="Times New Roman" pitchFamily="18" charset="0"/>
              </a:rPr>
              <a:t> </a:t>
            </a:r>
            <a:r>
              <a:rPr lang="ro-RO" sz="5400" dirty="0" smtClean="0">
                <a:latin typeface="Times New Roman" pitchFamily="18" charset="0"/>
                <a:cs typeface="Times New Roman" pitchFamily="18" charset="0"/>
              </a:rPr>
              <a:t>  </a:t>
            </a:r>
            <a:r>
              <a:rPr lang="ro-RO" sz="5400" dirty="0" smtClean="0">
                <a:latin typeface="Times New Roman" pitchFamily="18" charset="0"/>
                <a:cs typeface="Times New Roman" pitchFamily="18" charset="0"/>
              </a:rPr>
              <a:t>Multumesc pentru atenție</a:t>
            </a:r>
            <a:endParaRPr lang="ru-RU" sz="5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r>
              <a:rPr lang="en-US" u="sng" dirty="0" smtClean="0">
                <a:latin typeface="Times New Roman" pitchFamily="18" charset="0"/>
                <a:cs typeface="Times New Roman" pitchFamily="18" charset="0"/>
              </a:rPr>
              <a:t>HD-e</a:t>
            </a:r>
            <a:r>
              <a:rPr lang="vi-VN" u="sng" dirty="0" smtClean="0">
                <a:latin typeface="Times New Roman" pitchFamily="18" charset="0"/>
                <a:cs typeface="Times New Roman" pitchFamily="18" charset="0"/>
              </a:rPr>
              <a:t>xtravazarea sângelui în lumenul</a:t>
            </a:r>
            <a:r>
              <a:rPr lang="en-US" u="sng" dirty="0" smtClean="0">
                <a:latin typeface="Times New Roman" pitchFamily="18" charset="0"/>
                <a:cs typeface="Times New Roman" pitchFamily="18" charset="0"/>
              </a:rPr>
              <a:t> </a:t>
            </a:r>
            <a:r>
              <a:rPr lang="vi-VN" u="sng" dirty="0" smtClean="0">
                <a:latin typeface="Times New Roman" pitchFamily="18" charset="0"/>
                <a:cs typeface="Times New Roman" pitchFamily="18" charset="0"/>
              </a:rPr>
              <a:t>tractului digestiv</a:t>
            </a:r>
            <a:endParaRPr lang="en-US" u="sng" dirty="0" smtClean="0">
              <a:latin typeface="Times New Roman" pitchFamily="18" charset="0"/>
              <a:cs typeface="Times New Roman" pitchFamily="18" charset="0"/>
            </a:endParaRPr>
          </a:p>
          <a:p>
            <a:r>
              <a:rPr lang="en-US" sz="1800" dirty="0" err="1" smtClean="0">
                <a:solidFill>
                  <a:srgbClr val="000000"/>
                </a:solidFill>
                <a:latin typeface="Times New Roman"/>
                <a:ea typeface="Calibri"/>
              </a:rPr>
              <a:t>Hemoragia</a:t>
            </a:r>
            <a:r>
              <a:rPr lang="en-US" sz="1800" dirty="0" smtClean="0">
                <a:solidFill>
                  <a:srgbClr val="000000"/>
                </a:solidFill>
                <a:latin typeface="Times New Roman"/>
                <a:ea typeface="Calibri"/>
              </a:rPr>
              <a:t> </a:t>
            </a:r>
            <a:r>
              <a:rPr lang="en-US" sz="1800" dirty="0" err="1" smtClean="0">
                <a:solidFill>
                  <a:srgbClr val="000000"/>
                </a:solidFill>
                <a:latin typeface="Times New Roman"/>
                <a:ea typeface="Calibri"/>
              </a:rPr>
              <a:t>digestivă</a:t>
            </a:r>
            <a:r>
              <a:rPr lang="en-US" sz="1800" dirty="0" smtClean="0">
                <a:solidFill>
                  <a:srgbClr val="000000"/>
                </a:solidFill>
                <a:latin typeface="Times New Roman"/>
                <a:ea typeface="Calibri"/>
              </a:rPr>
              <a:t> </a:t>
            </a:r>
            <a:r>
              <a:rPr lang="en-US" sz="1800" dirty="0" err="1" smtClean="0">
                <a:latin typeface="Times New Roman"/>
                <a:ea typeface="Calibri"/>
              </a:rPr>
              <a:t>poate</a:t>
            </a:r>
            <a:r>
              <a:rPr lang="en-US" sz="1800" dirty="0" smtClean="0">
                <a:latin typeface="Times New Roman"/>
                <a:ea typeface="Calibri"/>
              </a:rPr>
              <a:t> </a:t>
            </a:r>
            <a:r>
              <a:rPr lang="en-US" sz="1800" dirty="0" err="1" smtClean="0">
                <a:latin typeface="Times New Roman"/>
                <a:ea typeface="Calibri"/>
              </a:rPr>
              <a:t>să</a:t>
            </a:r>
            <a:r>
              <a:rPr lang="en-US" sz="1800" dirty="0" smtClean="0">
                <a:latin typeface="Times New Roman"/>
                <a:ea typeface="Calibri"/>
              </a:rPr>
              <a:t> </a:t>
            </a:r>
            <a:r>
              <a:rPr lang="en-US" sz="1800" dirty="0" err="1" smtClean="0">
                <a:latin typeface="Times New Roman"/>
                <a:ea typeface="Calibri"/>
              </a:rPr>
              <a:t>survină</a:t>
            </a:r>
            <a:r>
              <a:rPr lang="en-US" sz="1800" dirty="0" smtClean="0">
                <a:latin typeface="Times New Roman"/>
                <a:ea typeface="Calibri"/>
              </a:rPr>
              <a:t> de la </a:t>
            </a:r>
            <a:r>
              <a:rPr lang="en-US" sz="1800" dirty="0" err="1" smtClean="0">
                <a:latin typeface="Times New Roman"/>
                <a:ea typeface="Calibri"/>
              </a:rPr>
              <a:t>orice</a:t>
            </a:r>
            <a:r>
              <a:rPr lang="en-US" sz="1800" dirty="0" smtClean="0">
                <a:latin typeface="Times New Roman"/>
                <a:ea typeface="Calibri"/>
              </a:rPr>
              <a:t> </a:t>
            </a:r>
            <a:r>
              <a:rPr lang="en-US" sz="1800" dirty="0" err="1" smtClean="0">
                <a:latin typeface="Times New Roman"/>
                <a:ea typeface="Calibri"/>
              </a:rPr>
              <a:t>nivel</a:t>
            </a:r>
            <a:r>
              <a:rPr lang="en-US" sz="1800" dirty="0" smtClean="0">
                <a:latin typeface="Times New Roman"/>
                <a:ea typeface="Calibri"/>
              </a:rPr>
              <a:t> al </a:t>
            </a:r>
            <a:r>
              <a:rPr lang="en-US" sz="1800" dirty="0" err="1" smtClean="0">
                <a:latin typeface="Times New Roman"/>
                <a:ea typeface="Calibri"/>
              </a:rPr>
              <a:t>tractului</a:t>
            </a:r>
            <a:r>
              <a:rPr lang="en-US" sz="1800" dirty="0" smtClean="0">
                <a:latin typeface="Times New Roman"/>
                <a:ea typeface="Calibri"/>
              </a:rPr>
              <a:t> </a:t>
            </a:r>
            <a:r>
              <a:rPr lang="en-US" sz="1800" dirty="0" err="1" smtClean="0">
                <a:latin typeface="Times New Roman"/>
                <a:ea typeface="Calibri"/>
              </a:rPr>
              <a:t>digestiv</a:t>
            </a:r>
            <a:r>
              <a:rPr lang="en-US" sz="1800" dirty="0" smtClean="0">
                <a:latin typeface="Times New Roman"/>
                <a:ea typeface="Calibri"/>
              </a:rPr>
              <a:t>, de la </a:t>
            </a:r>
            <a:r>
              <a:rPr lang="en-US" sz="1800" dirty="0" err="1" smtClean="0">
                <a:latin typeface="Times New Roman"/>
                <a:ea typeface="Calibri"/>
              </a:rPr>
              <a:t>orofaringe</a:t>
            </a:r>
            <a:r>
              <a:rPr lang="en-US" sz="1800" dirty="0" smtClean="0">
                <a:latin typeface="Times New Roman"/>
                <a:ea typeface="Calibri"/>
              </a:rPr>
              <a:t> </a:t>
            </a:r>
            <a:r>
              <a:rPr lang="en-US" sz="1800" dirty="0" err="1" smtClean="0">
                <a:latin typeface="Times New Roman"/>
                <a:ea typeface="Calibri"/>
              </a:rPr>
              <a:t>până</a:t>
            </a:r>
            <a:r>
              <a:rPr lang="en-US" sz="1800" dirty="0" smtClean="0">
                <a:latin typeface="Times New Roman"/>
                <a:ea typeface="Calibri"/>
              </a:rPr>
              <a:t> la anus. </a:t>
            </a:r>
            <a:r>
              <a:rPr lang="en-US" sz="1800" dirty="0" err="1" smtClean="0">
                <a:latin typeface="Times New Roman"/>
                <a:ea typeface="Calibri"/>
              </a:rPr>
              <a:t>Poate</a:t>
            </a:r>
            <a:r>
              <a:rPr lang="en-US" sz="1800" dirty="0" smtClean="0">
                <a:latin typeface="Times New Roman"/>
                <a:ea typeface="Calibri"/>
              </a:rPr>
              <a:t> </a:t>
            </a:r>
            <a:r>
              <a:rPr lang="en-US" sz="1800" dirty="0" err="1" smtClean="0">
                <a:latin typeface="Times New Roman"/>
                <a:ea typeface="Calibri"/>
              </a:rPr>
              <a:t>fi</a:t>
            </a:r>
            <a:r>
              <a:rPr lang="en-US" sz="1800" dirty="0" smtClean="0">
                <a:latin typeface="Times New Roman"/>
                <a:ea typeface="Calibri"/>
              </a:rPr>
              <a:t> </a:t>
            </a:r>
            <a:r>
              <a:rPr lang="en-US" sz="1800" dirty="0" err="1" smtClean="0">
                <a:latin typeface="Times New Roman"/>
                <a:ea typeface="Calibri"/>
              </a:rPr>
              <a:t>ocultă</a:t>
            </a:r>
            <a:r>
              <a:rPr lang="en-US" sz="1800" dirty="0" smtClean="0">
                <a:latin typeface="Times New Roman"/>
                <a:ea typeface="Calibri"/>
              </a:rPr>
              <a:t>, </a:t>
            </a:r>
            <a:r>
              <a:rPr lang="en-US" sz="1800" dirty="0" err="1" smtClean="0">
                <a:latin typeface="Times New Roman"/>
                <a:ea typeface="Calibri"/>
              </a:rPr>
              <a:t>manifestându</a:t>
            </a:r>
            <a:r>
              <a:rPr lang="en-US" sz="1800" dirty="0" smtClean="0">
                <a:latin typeface="Times New Roman"/>
                <a:ea typeface="Calibri"/>
              </a:rPr>
              <a:t>-se </a:t>
            </a:r>
            <a:r>
              <a:rPr lang="en-US" sz="1800" dirty="0" err="1" smtClean="0">
                <a:latin typeface="Times New Roman"/>
                <a:ea typeface="Calibri"/>
              </a:rPr>
              <a:t>prin</a:t>
            </a:r>
            <a:r>
              <a:rPr lang="en-US" sz="1800" dirty="0" smtClean="0">
                <a:latin typeface="Times New Roman"/>
                <a:ea typeface="Calibri"/>
              </a:rPr>
              <a:t> </a:t>
            </a:r>
            <a:r>
              <a:rPr lang="en-US" sz="1800" dirty="0" err="1" smtClean="0">
                <a:latin typeface="Times New Roman"/>
                <a:ea typeface="Calibri"/>
              </a:rPr>
              <a:t>slãbiciune</a:t>
            </a:r>
            <a:r>
              <a:rPr lang="en-US" sz="1800" dirty="0" smtClean="0">
                <a:latin typeface="Times New Roman"/>
                <a:ea typeface="Calibri"/>
              </a:rPr>
              <a:t>, </a:t>
            </a:r>
            <a:r>
              <a:rPr lang="en-US" sz="1800" dirty="0" err="1" smtClean="0">
                <a:latin typeface="Times New Roman"/>
                <a:ea typeface="Calibri"/>
              </a:rPr>
              <a:t>anemie</a:t>
            </a:r>
            <a:r>
              <a:rPr lang="en-US" sz="1800" dirty="0" smtClean="0">
                <a:latin typeface="Times New Roman"/>
                <a:ea typeface="Calibri"/>
              </a:rPr>
              <a:t>, </a:t>
            </a:r>
            <a:r>
              <a:rPr lang="en-US" sz="1800" dirty="0" err="1" smtClean="0">
                <a:latin typeface="Times New Roman"/>
                <a:ea typeface="Calibri"/>
              </a:rPr>
              <a:t>hipotensiune</a:t>
            </a:r>
            <a:r>
              <a:rPr lang="en-US" sz="1800" dirty="0" smtClean="0">
                <a:latin typeface="Times New Roman"/>
                <a:ea typeface="Calibri"/>
              </a:rPr>
              <a:t> </a:t>
            </a:r>
            <a:r>
              <a:rPr lang="en-US" sz="1800" dirty="0" err="1" smtClean="0">
                <a:latin typeface="Times New Roman"/>
                <a:ea typeface="Calibri"/>
              </a:rPr>
              <a:t>ortostatică</a:t>
            </a:r>
            <a:r>
              <a:rPr lang="en-US" sz="1800" dirty="0" smtClean="0">
                <a:latin typeface="Times New Roman"/>
                <a:ea typeface="Calibri"/>
              </a:rPr>
              <a:t> </a:t>
            </a:r>
            <a:r>
              <a:rPr lang="en-US" sz="1800" dirty="0" err="1" smtClean="0">
                <a:latin typeface="Times New Roman"/>
                <a:ea typeface="Calibri"/>
              </a:rPr>
              <a:t>sau</a:t>
            </a:r>
            <a:r>
              <a:rPr lang="en-US" sz="1800" dirty="0" smtClean="0">
                <a:latin typeface="Times New Roman"/>
                <a:ea typeface="Calibri"/>
              </a:rPr>
              <a:t> </a:t>
            </a:r>
            <a:r>
              <a:rPr lang="en-US" sz="1800" dirty="0" err="1" smtClean="0">
                <a:latin typeface="Times New Roman"/>
                <a:ea typeface="Calibri"/>
              </a:rPr>
              <a:t>poate</a:t>
            </a:r>
            <a:r>
              <a:rPr lang="en-US" sz="1800" dirty="0" smtClean="0">
                <a:latin typeface="Times New Roman"/>
                <a:ea typeface="Calibri"/>
              </a:rPr>
              <a:t> </a:t>
            </a:r>
            <a:r>
              <a:rPr lang="en-US" sz="1800" dirty="0" err="1" smtClean="0">
                <a:latin typeface="Times New Roman"/>
                <a:ea typeface="Calibri"/>
              </a:rPr>
              <a:t>fi</a:t>
            </a:r>
            <a:r>
              <a:rPr lang="en-US" sz="1800" dirty="0" smtClean="0">
                <a:latin typeface="Times New Roman"/>
                <a:ea typeface="Calibri"/>
              </a:rPr>
              <a:t> </a:t>
            </a:r>
            <a:r>
              <a:rPr lang="en-US" sz="1800" dirty="0" err="1" smtClean="0">
                <a:latin typeface="Times New Roman"/>
                <a:ea typeface="Calibri"/>
              </a:rPr>
              <a:t>masivă</a:t>
            </a:r>
            <a:r>
              <a:rPr lang="en-US" sz="1800" dirty="0" smtClean="0">
                <a:latin typeface="Times New Roman"/>
                <a:ea typeface="Calibri"/>
              </a:rPr>
              <a:t>, </a:t>
            </a:r>
            <a:r>
              <a:rPr lang="en-US" sz="1800" dirty="0" err="1" smtClean="0">
                <a:latin typeface="Times New Roman"/>
                <a:ea typeface="Calibri"/>
              </a:rPr>
              <a:t>instalându</a:t>
            </a:r>
            <a:r>
              <a:rPr lang="en-US" sz="1800" dirty="0" smtClean="0">
                <a:latin typeface="Times New Roman"/>
                <a:ea typeface="Calibri"/>
              </a:rPr>
              <a:t>-se rapid, cu </a:t>
            </a:r>
            <a:r>
              <a:rPr lang="en-US" sz="1800" dirty="0" err="1" smtClean="0">
                <a:latin typeface="Times New Roman"/>
                <a:ea typeface="Calibri"/>
              </a:rPr>
              <a:t>pierderi</a:t>
            </a:r>
            <a:r>
              <a:rPr lang="en-US" sz="1800" dirty="0" smtClean="0">
                <a:latin typeface="Times New Roman"/>
                <a:ea typeface="Calibri"/>
              </a:rPr>
              <a:t> </a:t>
            </a:r>
            <a:r>
              <a:rPr lang="en-US" sz="1800" dirty="0" err="1" smtClean="0">
                <a:latin typeface="Times New Roman"/>
                <a:ea typeface="Calibri"/>
              </a:rPr>
              <a:t>mari</a:t>
            </a:r>
            <a:r>
              <a:rPr lang="en-US" sz="1800" dirty="0" smtClean="0">
                <a:latin typeface="Times New Roman"/>
                <a:ea typeface="Calibri"/>
              </a:rPr>
              <a:t> de </a:t>
            </a:r>
            <a:r>
              <a:rPr lang="en-US" sz="1800" dirty="0" err="1" smtClean="0">
                <a:latin typeface="Times New Roman"/>
                <a:ea typeface="Calibri"/>
              </a:rPr>
              <a:t>sânge</a:t>
            </a:r>
            <a:r>
              <a:rPr lang="en-US" sz="1800" dirty="0" smtClean="0">
                <a:latin typeface="Times New Roman"/>
                <a:ea typeface="Calibri"/>
              </a:rPr>
              <a:t>.</a:t>
            </a:r>
            <a:endParaRPr lang="en-US" sz="1800" u="sng" dirty="0" smtClean="0">
              <a:latin typeface="Times New Roman" pitchFamily="18" charset="0"/>
              <a:cs typeface="Times New Roman" pitchFamily="18" charset="0"/>
            </a:endParaRPr>
          </a:p>
          <a:p>
            <a:r>
              <a:rPr lang="vi-VN" sz="1800" dirty="0" smtClean="0">
                <a:latin typeface="Times New Roman" pitchFamily="18" charset="0"/>
                <a:cs typeface="Times New Roman" pitchFamily="18" charset="0"/>
              </a:rPr>
              <a:t>Hemoragia este una dintre cele mai mari provocări pentru fiecare lucrător medical, cât și pentru pacient. </a:t>
            </a:r>
            <a:r>
              <a:rPr lang="en-US" sz="1800" dirty="0" err="1" smtClean="0">
                <a:latin typeface="Times New Roman" pitchFamily="18" charset="0"/>
                <a:cs typeface="Times New Roman" pitchFamily="18" charset="0"/>
              </a:rPr>
              <a:t>Desi</a:t>
            </a:r>
            <a:r>
              <a:rPr lang="en-US" sz="1800" dirty="0" smtClean="0">
                <a:latin typeface="Times New Roman" pitchFamily="18" charset="0"/>
                <a:cs typeface="Times New Roman" pitchFamily="18" charset="0"/>
              </a:rPr>
              <a:t> </a:t>
            </a:r>
            <a:r>
              <a:rPr lang="vi-VN" sz="1800" dirty="0" smtClean="0">
                <a:latin typeface="Times New Roman" pitchFamily="18" charset="0"/>
                <a:cs typeface="Times New Roman" pitchFamily="18" charset="0"/>
              </a:rPr>
              <a:t>medicina a cunoscut progrese în diverse domenii, se întâmplă să ne confruntăm cu hemoragii masive necontrolate care spulberă vieț</a:t>
            </a:r>
            <a:r>
              <a:rPr lang="en-US" sz="1800" dirty="0" err="1" smtClean="0">
                <a:latin typeface="Times New Roman" pitchFamily="18" charset="0"/>
                <a:cs typeface="Times New Roman" pitchFamily="18" charset="0"/>
              </a:rPr>
              <a:t>ile</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omenesti</a:t>
            </a:r>
            <a:r>
              <a:rPr lang="vi-VN" sz="1800" dirty="0" smtClean="0">
                <a:latin typeface="Times New Roman" pitchFamily="18" charset="0"/>
                <a:cs typeface="Times New Roman" pitchFamily="18" charset="0"/>
              </a:rPr>
              <a:t>. </a:t>
            </a:r>
            <a:endParaRPr lang="en-US" sz="1800" dirty="0" smtClean="0">
              <a:latin typeface="Times New Roman" pitchFamily="18" charset="0"/>
              <a:cs typeface="Times New Roman" pitchFamily="18" charset="0"/>
            </a:endParaRPr>
          </a:p>
        </p:txBody>
      </p:sp>
      <p:sp>
        <p:nvSpPr>
          <p:cNvPr id="2" name="Заголовок 1"/>
          <p:cNvSpPr>
            <a:spLocks noGrp="1"/>
          </p:cNvSpPr>
          <p:nvPr>
            <p:ph type="title"/>
          </p:nvPr>
        </p:nvSpPr>
        <p:spPr/>
        <p:txBody>
          <a:bodyPr/>
          <a:lstStyle/>
          <a:p>
            <a:r>
              <a:rPr lang="en-US" dirty="0" err="1" smtClean="0"/>
              <a:t>Definitie</a:t>
            </a:r>
            <a:r>
              <a:rPr lang="en-US" dirty="0" smtClean="0"/>
              <a:t>:</a:t>
            </a:r>
            <a:endParaRPr lang="ru-RU" dirty="0"/>
          </a:p>
        </p:txBody>
      </p:sp>
      <p:pic>
        <p:nvPicPr>
          <p:cNvPr id="4"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5013176"/>
            <a:ext cx="3923928" cy="1844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5297" name="Picture 1" descr="C:\Users\User\Desktop\19235.jpg"/>
          <p:cNvPicPr>
            <a:picLocks noChangeAspect="1" noChangeArrowheads="1"/>
          </p:cNvPicPr>
          <p:nvPr/>
        </p:nvPicPr>
        <p:blipFill>
          <a:blip r:embed="rId3" cstate="print"/>
          <a:srcRect/>
          <a:stretch>
            <a:fillRect/>
          </a:stretch>
        </p:blipFill>
        <p:spPr bwMode="auto">
          <a:xfrm>
            <a:off x="4064000" y="5013176"/>
            <a:ext cx="5080000" cy="184482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r>
              <a:rPr lang="en-US" dirty="0" smtClean="0">
                <a:latin typeface="Times New Roman" pitchFamily="18" charset="0"/>
                <a:cs typeface="Times New Roman" pitchFamily="18" charset="0"/>
              </a:rPr>
              <a:t>HD pot </a:t>
            </a:r>
            <a:r>
              <a:rPr lang="en-US" dirty="0" err="1" smtClean="0">
                <a:latin typeface="Times New Roman" pitchFamily="18" charset="0"/>
                <a:cs typeface="Times New Roman" pitchFamily="18" charset="0"/>
              </a:rPr>
              <a:t>fi</a:t>
            </a:r>
            <a:r>
              <a:rPr lang="en-US" dirty="0" smtClean="0">
                <a:latin typeface="Times New Roman" pitchFamily="18" charset="0"/>
                <a:cs typeface="Times New Roman" pitchFamily="18" charset="0"/>
              </a:rPr>
              <a:t>:</a:t>
            </a:r>
          </a:p>
          <a:p>
            <a:pPr lvl="1"/>
            <a:r>
              <a:rPr lang="vi-VN" u="sng" dirty="0" smtClean="0">
                <a:latin typeface="Times New Roman" pitchFamily="18" charset="0"/>
                <a:cs typeface="Times New Roman" pitchFamily="18" charset="0"/>
              </a:rPr>
              <a:t>Superioară</a:t>
            </a:r>
            <a:r>
              <a:rPr lang="vi-VN" dirty="0" smtClean="0">
                <a:latin typeface="Times New Roman" pitchFamily="18" charset="0"/>
                <a:cs typeface="Times New Roman" pitchFamily="18" charset="0"/>
              </a:rPr>
              <a:t> – cea care are drept sursă leziunea localizată proximal de ligamentul Treitz. HDS în funcție de sursa hemoragică se divide în non-variceală și variceală. </a:t>
            </a:r>
            <a:endParaRPr lang="en-US" dirty="0" smtClean="0">
              <a:latin typeface="Times New Roman" pitchFamily="18" charset="0"/>
              <a:cs typeface="Times New Roman" pitchFamily="18" charset="0"/>
            </a:endParaRPr>
          </a:p>
          <a:p>
            <a:pPr lvl="1"/>
            <a:r>
              <a:rPr lang="pt-BR" u="sng" dirty="0" smtClean="0">
                <a:latin typeface="Times New Roman" pitchFamily="18" charset="0"/>
                <a:cs typeface="Times New Roman" pitchFamily="18" charset="0"/>
              </a:rPr>
              <a:t>Inferioară</a:t>
            </a:r>
            <a:r>
              <a:rPr lang="pt-BR" dirty="0" smtClean="0">
                <a:latin typeface="Times New Roman" pitchFamily="18" charset="0"/>
                <a:cs typeface="Times New Roman" pitchFamily="18" charset="0"/>
              </a:rPr>
              <a:t> – </a:t>
            </a:r>
            <a:r>
              <a:rPr lang="vi-VN" dirty="0" smtClean="0">
                <a:latin typeface="Times New Roman" pitchFamily="18" charset="0"/>
                <a:cs typeface="Times New Roman" pitchFamily="18" charset="0"/>
              </a:rPr>
              <a:t>hemoragie a cărei sursă este localizată distal de ligamentul Treitz. </a:t>
            </a:r>
            <a:endParaRPr lang="en-US" dirty="0" smtClean="0">
              <a:latin typeface="Times New Roman" pitchFamily="18" charset="0"/>
              <a:cs typeface="Times New Roman" pitchFamily="18" charset="0"/>
            </a:endParaRPr>
          </a:p>
          <a:p>
            <a:endParaRPr lang="ru-RU" dirty="0"/>
          </a:p>
        </p:txBody>
      </p:sp>
      <p:sp>
        <p:nvSpPr>
          <p:cNvPr id="2" name="Заголовок 1"/>
          <p:cNvSpPr>
            <a:spLocks noGrp="1"/>
          </p:cNvSpPr>
          <p:nvPr>
            <p:ph type="title"/>
          </p:nvPr>
        </p:nvSpPr>
        <p:spPr/>
        <p:txBody>
          <a:bodyPr/>
          <a:lstStyle/>
          <a:p>
            <a:r>
              <a:rPr lang="en-US" dirty="0" err="1" smtClean="0"/>
              <a:t>Clasificare</a:t>
            </a:r>
            <a:r>
              <a:rPr lang="en-US" dirty="0" smtClean="0"/>
              <a:t>:</a:t>
            </a:r>
            <a:endParaRPr lang="ru-RU" dirty="0"/>
          </a:p>
        </p:txBody>
      </p:sp>
      <p:pic>
        <p:nvPicPr>
          <p:cNvPr id="5" name="Picture 1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228185" y="4293096"/>
            <a:ext cx="2915816" cy="2564904"/>
          </a:xfrm>
          <a:prstGeom prst="rect">
            <a:avLst/>
          </a:prstGeom>
          <a:noFill/>
          <a:ln>
            <a:noFill/>
          </a:ln>
          <a:effectLst/>
          <a:scene3d>
            <a:camera prst="orthographicFront"/>
            <a:lightRig rig="threePt" dir="t"/>
          </a:scene3d>
          <a:sp3d>
            <a:bevelT/>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800" dirty="0" err="1" smtClean="0"/>
              <a:t>Incidenta</a:t>
            </a:r>
            <a:r>
              <a:rPr lang="en-US" sz="2800" dirty="0" smtClean="0"/>
              <a:t> </a:t>
            </a:r>
            <a:r>
              <a:rPr lang="en-US" sz="2800" dirty="0" err="1" smtClean="0"/>
              <a:t>si</a:t>
            </a:r>
            <a:r>
              <a:rPr lang="en-US" sz="2800" dirty="0" smtClean="0"/>
              <a:t> </a:t>
            </a:r>
            <a:r>
              <a:rPr lang="en-US" sz="2800" dirty="0" err="1" smtClean="0"/>
              <a:t>Etiologia</a:t>
            </a:r>
            <a:r>
              <a:rPr lang="en-US" sz="2800" dirty="0" smtClean="0"/>
              <a:t> HDS</a:t>
            </a:r>
            <a:endParaRPr lang="ru-RU" sz="2800" dirty="0"/>
          </a:p>
        </p:txBody>
      </p:sp>
      <p:pic>
        <p:nvPicPr>
          <p:cNvPr id="53249" name="Picture 1"/>
          <p:cNvPicPr>
            <a:picLocks noGrp="1" noChangeAspect="1" noChangeArrowheads="1"/>
          </p:cNvPicPr>
          <p:nvPr>
            <p:ph idx="1"/>
          </p:nvPr>
        </p:nvPicPr>
        <p:blipFill>
          <a:blip r:embed="rId2" cstate="print"/>
          <a:srcRect/>
          <a:stretch>
            <a:fillRect/>
          </a:stretch>
        </p:blipFill>
        <p:spPr bwMode="auto">
          <a:xfrm>
            <a:off x="359532" y="2132856"/>
            <a:ext cx="8532948" cy="3168352"/>
          </a:xfrm>
          <a:prstGeom prst="rect">
            <a:avLst/>
          </a:prstGeom>
          <a:noFill/>
          <a:ln w="9525">
            <a:noFill/>
            <a:miter lim="800000"/>
            <a:headEnd/>
            <a:tailEnd/>
          </a:ln>
        </p:spPr>
      </p:pic>
      <p:sp>
        <p:nvSpPr>
          <p:cNvPr id="6" name="Прямоугольник 5"/>
          <p:cNvSpPr/>
          <p:nvPr/>
        </p:nvSpPr>
        <p:spPr>
          <a:xfrm>
            <a:off x="395536" y="1124744"/>
            <a:ext cx="7848872" cy="1477328"/>
          </a:xfrm>
          <a:prstGeom prst="rect">
            <a:avLst/>
          </a:prstGeom>
        </p:spPr>
        <p:txBody>
          <a:bodyPr wrap="square">
            <a:spAutoFit/>
          </a:bodyPr>
          <a:lstStyle/>
          <a:p>
            <a:pPr lvl="1">
              <a:buFont typeface="Arial" pitchFamily="34" charset="0"/>
              <a:buChar char="•"/>
            </a:pPr>
            <a:r>
              <a:rPr lang="it-IT" dirty="0" smtClean="0">
                <a:latin typeface="Times New Roman" pitchFamily="18" charset="0"/>
                <a:cs typeface="Times New Roman" pitchFamily="18" charset="0"/>
              </a:rPr>
              <a:t> Incidența hemoragiei digestive superioare variază de la 50 la 150 cazuri la 100 000 adulți/an.</a:t>
            </a:r>
          </a:p>
          <a:p>
            <a:pPr lvl="1"/>
            <a:r>
              <a:rPr lang="it-IT" dirty="0" smtClean="0">
                <a:latin typeface="Times New Roman" pitchFamily="18" charset="0"/>
                <a:cs typeface="Times New Roman" pitchFamily="18" charset="0"/>
              </a:rPr>
              <a:t>Etiologia:</a:t>
            </a:r>
          </a:p>
          <a:p>
            <a:pPr lvl="1"/>
            <a:endParaRPr lang="it-IT" dirty="0">
              <a:latin typeface="Times New Roman" pitchFamily="18" charset="0"/>
              <a:cs typeface="Times New Roman" pitchFamily="18" charset="0"/>
            </a:endParaRPr>
          </a:p>
          <a:p>
            <a:pPr lvl="1"/>
            <a:r>
              <a:rPr lang="it-IT"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p:txBody>
      </p:sp>
      <p:pic>
        <p:nvPicPr>
          <p:cNvPr id="8" name="Picture 2"/>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732240" y="5157192"/>
            <a:ext cx="2411760" cy="1700808"/>
          </a:xfrm>
          <a:prstGeom prst="rect">
            <a:avLst/>
          </a:prstGeom>
          <a:noFill/>
          <a:scene3d>
            <a:camera prst="orthographicFront"/>
            <a:lightRig rig="threePt" dir="t"/>
          </a:scene3d>
          <a:sp3d>
            <a:bevelT/>
          </a:sp3d>
        </p:spPr>
      </p:pic>
      <p:pic>
        <p:nvPicPr>
          <p:cNvPr id="9"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5229200"/>
            <a:ext cx="2336642" cy="1628800"/>
          </a:xfrm>
          <a:prstGeom prst="rect">
            <a:avLst/>
          </a:prstGeom>
          <a:noFill/>
          <a:ln>
            <a:noFill/>
          </a:ln>
          <a:effectLst/>
          <a:scene3d>
            <a:camera prst="orthographicFront"/>
            <a:lightRig rig="threePt" dir="t"/>
          </a:scene3d>
          <a:sp3d>
            <a:bevelT/>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indent="457200" algn="just">
              <a:lnSpc>
                <a:spcPct val="115000"/>
              </a:lnSpc>
            </a:pPr>
            <a:r>
              <a:rPr lang="en-US" dirty="0" smtClean="0">
                <a:latin typeface="Times New Roman"/>
                <a:ea typeface="Calibri"/>
                <a:cs typeface="Times New Roman"/>
              </a:rPr>
              <a:t>Cu </a:t>
            </a:r>
            <a:r>
              <a:rPr lang="en-US" dirty="0" err="1" smtClean="0">
                <a:latin typeface="Times New Roman"/>
                <a:ea typeface="Calibri"/>
                <a:cs typeface="Times New Roman"/>
              </a:rPr>
              <a:t>caracter</a:t>
            </a:r>
            <a:r>
              <a:rPr lang="en-US" dirty="0" smtClean="0">
                <a:latin typeface="Times New Roman"/>
                <a:ea typeface="Calibri"/>
                <a:cs typeface="Times New Roman"/>
              </a:rPr>
              <a:t> </a:t>
            </a:r>
            <a:r>
              <a:rPr lang="en-US" dirty="0" err="1" smtClean="0">
                <a:latin typeface="Times New Roman"/>
                <a:ea typeface="Calibri"/>
                <a:cs typeface="Times New Roman"/>
              </a:rPr>
              <a:t>terapeutic</a:t>
            </a:r>
            <a:r>
              <a:rPr lang="en-US" dirty="0" smtClean="0">
                <a:latin typeface="Times New Roman"/>
                <a:ea typeface="Calibri"/>
                <a:cs typeface="Times New Roman"/>
              </a:rPr>
              <a:t> HDS se pot </a:t>
            </a:r>
            <a:r>
              <a:rPr lang="en-US" dirty="0" err="1" smtClean="0">
                <a:latin typeface="Times New Roman"/>
                <a:ea typeface="Calibri"/>
                <a:cs typeface="Times New Roman"/>
              </a:rPr>
              <a:t>ȋmpǎrți</a:t>
            </a:r>
            <a:r>
              <a:rPr lang="en-US" dirty="0" smtClean="0">
                <a:latin typeface="Times New Roman"/>
                <a:ea typeface="Calibri"/>
                <a:cs typeface="Times New Roman"/>
              </a:rPr>
              <a:t> </a:t>
            </a:r>
            <a:r>
              <a:rPr lang="en-US" dirty="0" err="1" smtClean="0">
                <a:latin typeface="Times New Roman"/>
                <a:ea typeface="Calibri"/>
                <a:cs typeface="Times New Roman"/>
              </a:rPr>
              <a:t>ȋn</a:t>
            </a:r>
            <a:r>
              <a:rPr lang="en-US" dirty="0" smtClean="0">
                <a:latin typeface="Times New Roman"/>
                <a:ea typeface="Calibri"/>
                <a:cs typeface="Times New Roman"/>
              </a:rPr>
              <a:t>: </a:t>
            </a:r>
            <a:endParaRPr lang="en-US" sz="2400" dirty="0" smtClean="0">
              <a:latin typeface="Calibri"/>
              <a:ea typeface="Calibri"/>
              <a:cs typeface="Times New Roman"/>
            </a:endParaRPr>
          </a:p>
          <a:p>
            <a:pPr algn="just">
              <a:lnSpc>
                <a:spcPct val="115000"/>
              </a:lnSpc>
              <a:buNone/>
            </a:pPr>
            <a:r>
              <a:rPr lang="en-US" b="1" i="1" dirty="0" smtClean="0">
                <a:solidFill>
                  <a:srgbClr val="002060"/>
                </a:solidFill>
                <a:latin typeface="Times New Roman"/>
                <a:ea typeface="Calibri"/>
                <a:cs typeface="Times New Roman"/>
              </a:rPr>
              <a:t> 1) HDS </a:t>
            </a:r>
            <a:r>
              <a:rPr lang="en-US" b="1" i="1" dirty="0" err="1" smtClean="0">
                <a:solidFill>
                  <a:srgbClr val="002060"/>
                </a:solidFill>
                <a:latin typeface="Times New Roman"/>
                <a:ea typeface="Calibri"/>
                <a:cs typeface="Times New Roman"/>
              </a:rPr>
              <a:t>ușoare</a:t>
            </a:r>
            <a:r>
              <a:rPr lang="en-US" b="1" i="1" dirty="0" smtClean="0">
                <a:solidFill>
                  <a:srgbClr val="002060"/>
                </a:solidFill>
                <a:latin typeface="Times New Roman"/>
                <a:ea typeface="Calibri"/>
                <a:cs typeface="Times New Roman"/>
              </a:rPr>
              <a:t> </a:t>
            </a:r>
            <a:r>
              <a:rPr lang="en-US" dirty="0" smtClean="0">
                <a:latin typeface="Times New Roman"/>
                <a:ea typeface="Calibri"/>
                <a:cs typeface="Times New Roman"/>
              </a:rPr>
              <a:t>(</a:t>
            </a:r>
            <a:r>
              <a:rPr lang="en-US" dirty="0" err="1" smtClean="0">
                <a:latin typeface="Times New Roman"/>
                <a:ea typeface="Calibri"/>
                <a:cs typeface="Times New Roman"/>
              </a:rPr>
              <a:t>Hb</a:t>
            </a:r>
            <a:r>
              <a:rPr lang="en-US" dirty="0" smtClean="0">
                <a:latin typeface="Times New Roman"/>
                <a:ea typeface="Calibri"/>
                <a:cs typeface="Times New Roman"/>
              </a:rPr>
              <a:t> 10</a:t>
            </a:r>
            <a:r>
              <a:rPr lang="en-US" dirty="0" smtClean="0">
                <a:latin typeface="Tahoma"/>
                <a:ea typeface="Calibri"/>
                <a:cs typeface="Times New Roman"/>
              </a:rPr>
              <a:t>-</a:t>
            </a:r>
            <a:r>
              <a:rPr lang="en-US" dirty="0" smtClean="0">
                <a:latin typeface="Times New Roman"/>
                <a:ea typeface="Calibri"/>
                <a:cs typeface="Times New Roman"/>
              </a:rPr>
              <a:t>12 g/l; Ht 35%; </a:t>
            </a:r>
            <a:r>
              <a:rPr lang="en-US" dirty="0" err="1" smtClean="0">
                <a:latin typeface="Times New Roman"/>
                <a:ea typeface="Calibri"/>
                <a:cs typeface="Times New Roman"/>
              </a:rPr>
              <a:t>pierdere</a:t>
            </a:r>
            <a:r>
              <a:rPr lang="en-US" dirty="0" smtClean="0">
                <a:latin typeface="Times New Roman"/>
                <a:ea typeface="Calibri"/>
                <a:cs typeface="Times New Roman"/>
              </a:rPr>
              <a:t> </a:t>
            </a:r>
            <a:r>
              <a:rPr lang="en-US" dirty="0" err="1" smtClean="0">
                <a:latin typeface="Times New Roman"/>
                <a:ea typeface="Calibri"/>
                <a:cs typeface="Times New Roman"/>
              </a:rPr>
              <a:t>volemicǎ</a:t>
            </a:r>
            <a:r>
              <a:rPr lang="en-US" dirty="0" smtClean="0">
                <a:latin typeface="Times New Roman"/>
                <a:ea typeface="Calibri"/>
                <a:cs typeface="Times New Roman"/>
              </a:rPr>
              <a:t> sub 10%). </a:t>
            </a:r>
            <a:endParaRPr lang="en-US" sz="2400" dirty="0" smtClean="0">
              <a:latin typeface="Calibri"/>
              <a:ea typeface="Calibri"/>
              <a:cs typeface="Times New Roman"/>
            </a:endParaRPr>
          </a:p>
          <a:p>
            <a:pPr algn="just">
              <a:lnSpc>
                <a:spcPct val="115000"/>
              </a:lnSpc>
              <a:buNone/>
            </a:pPr>
            <a:r>
              <a:rPr lang="en-US" dirty="0" smtClean="0">
                <a:latin typeface="Times New Roman"/>
                <a:ea typeface="Calibri"/>
                <a:cs typeface="Times New Roman"/>
              </a:rPr>
              <a:t> </a:t>
            </a:r>
            <a:r>
              <a:rPr lang="en-US" b="1" i="1" dirty="0" smtClean="0">
                <a:solidFill>
                  <a:srgbClr val="002060"/>
                </a:solidFill>
                <a:latin typeface="Times New Roman"/>
                <a:ea typeface="Calibri"/>
                <a:cs typeface="Times New Roman"/>
              </a:rPr>
              <a:t>2) HDS </a:t>
            </a:r>
            <a:r>
              <a:rPr lang="en-US" b="1" i="1" dirty="0" err="1" smtClean="0">
                <a:solidFill>
                  <a:srgbClr val="002060"/>
                </a:solidFill>
                <a:latin typeface="Times New Roman"/>
                <a:ea typeface="Calibri"/>
                <a:cs typeface="Times New Roman"/>
              </a:rPr>
              <a:t>medii</a:t>
            </a:r>
            <a:r>
              <a:rPr lang="en-US" b="1" i="1" dirty="0" smtClean="0">
                <a:solidFill>
                  <a:srgbClr val="002060"/>
                </a:solidFill>
                <a:latin typeface="Times New Roman"/>
                <a:ea typeface="Calibri"/>
                <a:cs typeface="Times New Roman"/>
              </a:rPr>
              <a:t> </a:t>
            </a:r>
            <a:r>
              <a:rPr lang="en-US" dirty="0" smtClean="0">
                <a:latin typeface="Times New Roman"/>
                <a:ea typeface="Calibri"/>
                <a:cs typeface="Times New Roman"/>
              </a:rPr>
              <a:t>(</a:t>
            </a:r>
            <a:r>
              <a:rPr lang="en-US" dirty="0" err="1" smtClean="0">
                <a:latin typeface="Times New Roman"/>
                <a:ea typeface="Calibri"/>
                <a:cs typeface="Times New Roman"/>
              </a:rPr>
              <a:t>Hb</a:t>
            </a:r>
            <a:r>
              <a:rPr lang="en-US" dirty="0" smtClean="0">
                <a:latin typeface="Times New Roman"/>
                <a:ea typeface="Calibri"/>
                <a:cs typeface="Times New Roman"/>
              </a:rPr>
              <a:t> 10</a:t>
            </a:r>
            <a:r>
              <a:rPr lang="en-US" dirty="0" smtClean="0">
                <a:latin typeface="Tahoma"/>
                <a:ea typeface="Calibri"/>
                <a:cs typeface="Times New Roman"/>
              </a:rPr>
              <a:t>-</a:t>
            </a:r>
            <a:r>
              <a:rPr lang="en-US" dirty="0" smtClean="0">
                <a:latin typeface="Times New Roman"/>
                <a:ea typeface="Calibri"/>
                <a:cs typeface="Times New Roman"/>
              </a:rPr>
              <a:t>8g/l; Ht 35</a:t>
            </a:r>
            <a:r>
              <a:rPr lang="en-US" dirty="0" smtClean="0">
                <a:latin typeface="Tahoma"/>
                <a:ea typeface="Calibri"/>
                <a:cs typeface="Times New Roman"/>
              </a:rPr>
              <a:t>-</a:t>
            </a:r>
            <a:r>
              <a:rPr lang="en-US" dirty="0" smtClean="0">
                <a:latin typeface="Times New Roman"/>
                <a:ea typeface="Calibri"/>
                <a:cs typeface="Times New Roman"/>
              </a:rPr>
              <a:t>25%; </a:t>
            </a:r>
            <a:r>
              <a:rPr lang="en-US" dirty="0" err="1" smtClean="0">
                <a:latin typeface="Times New Roman"/>
                <a:ea typeface="Calibri"/>
                <a:cs typeface="Times New Roman"/>
              </a:rPr>
              <a:t>pierdere</a:t>
            </a:r>
            <a:r>
              <a:rPr lang="en-US" dirty="0" smtClean="0">
                <a:latin typeface="Times New Roman"/>
                <a:ea typeface="Calibri"/>
                <a:cs typeface="Times New Roman"/>
              </a:rPr>
              <a:t> </a:t>
            </a:r>
            <a:r>
              <a:rPr lang="en-US" dirty="0" err="1" smtClean="0">
                <a:latin typeface="Times New Roman"/>
                <a:ea typeface="Calibri"/>
                <a:cs typeface="Times New Roman"/>
              </a:rPr>
              <a:t>volemicǎ</a:t>
            </a:r>
            <a:r>
              <a:rPr lang="en-US" dirty="0" smtClean="0">
                <a:latin typeface="Times New Roman"/>
                <a:ea typeface="Calibri"/>
                <a:cs typeface="Times New Roman"/>
              </a:rPr>
              <a:t> 25%). </a:t>
            </a:r>
            <a:endParaRPr lang="en-US" sz="2400" dirty="0" smtClean="0">
              <a:latin typeface="Calibri"/>
              <a:ea typeface="Calibri"/>
              <a:cs typeface="Times New Roman"/>
            </a:endParaRPr>
          </a:p>
          <a:p>
            <a:pPr algn="just">
              <a:lnSpc>
                <a:spcPct val="115000"/>
              </a:lnSpc>
              <a:buNone/>
            </a:pPr>
            <a:r>
              <a:rPr lang="en-US" dirty="0" smtClean="0">
                <a:latin typeface="Times New Roman"/>
                <a:ea typeface="Calibri"/>
                <a:cs typeface="Times New Roman"/>
              </a:rPr>
              <a:t> </a:t>
            </a:r>
            <a:r>
              <a:rPr lang="en-US" b="1" i="1" dirty="0" smtClean="0">
                <a:solidFill>
                  <a:srgbClr val="002060"/>
                </a:solidFill>
                <a:latin typeface="Times New Roman"/>
                <a:ea typeface="Calibri"/>
                <a:cs typeface="Times New Roman"/>
              </a:rPr>
              <a:t>3) HDS grave </a:t>
            </a:r>
            <a:r>
              <a:rPr lang="en-US" dirty="0" smtClean="0">
                <a:latin typeface="Times New Roman"/>
                <a:ea typeface="Calibri"/>
                <a:cs typeface="Times New Roman"/>
              </a:rPr>
              <a:t>(</a:t>
            </a:r>
            <a:r>
              <a:rPr lang="en-US" dirty="0" err="1" smtClean="0">
                <a:latin typeface="Times New Roman"/>
                <a:ea typeface="Calibri"/>
                <a:cs typeface="Times New Roman"/>
              </a:rPr>
              <a:t>Hb</a:t>
            </a:r>
            <a:r>
              <a:rPr lang="en-US" dirty="0" smtClean="0">
                <a:latin typeface="Times New Roman"/>
                <a:ea typeface="Calibri"/>
                <a:cs typeface="Times New Roman"/>
              </a:rPr>
              <a:t> 8</a:t>
            </a:r>
            <a:r>
              <a:rPr lang="en-US" dirty="0" smtClean="0">
                <a:latin typeface="Tahoma"/>
                <a:ea typeface="Calibri"/>
                <a:cs typeface="Times New Roman"/>
              </a:rPr>
              <a:t>-</a:t>
            </a:r>
            <a:r>
              <a:rPr lang="en-US" dirty="0" smtClean="0">
                <a:latin typeface="Times New Roman"/>
                <a:ea typeface="Calibri"/>
                <a:cs typeface="Times New Roman"/>
              </a:rPr>
              <a:t>5g/l; Ht sub 25%; </a:t>
            </a:r>
            <a:r>
              <a:rPr lang="en-US" dirty="0" err="1" smtClean="0">
                <a:latin typeface="Times New Roman"/>
                <a:ea typeface="Calibri"/>
                <a:cs typeface="Times New Roman"/>
              </a:rPr>
              <a:t>pierdere</a:t>
            </a:r>
            <a:r>
              <a:rPr lang="en-US" dirty="0" smtClean="0">
                <a:latin typeface="Times New Roman"/>
                <a:ea typeface="Calibri"/>
                <a:cs typeface="Times New Roman"/>
              </a:rPr>
              <a:t> </a:t>
            </a:r>
            <a:r>
              <a:rPr lang="en-US" dirty="0" err="1" smtClean="0">
                <a:latin typeface="Times New Roman"/>
                <a:ea typeface="Calibri"/>
                <a:cs typeface="Times New Roman"/>
              </a:rPr>
              <a:t>volemicǎ</a:t>
            </a:r>
            <a:r>
              <a:rPr lang="en-US" dirty="0" smtClean="0">
                <a:latin typeface="Times New Roman"/>
                <a:ea typeface="Calibri"/>
                <a:cs typeface="Times New Roman"/>
              </a:rPr>
              <a:t> </a:t>
            </a:r>
            <a:r>
              <a:rPr lang="en-US" dirty="0" err="1" smtClean="0">
                <a:latin typeface="Times New Roman"/>
                <a:ea typeface="Calibri"/>
                <a:cs typeface="Times New Roman"/>
              </a:rPr>
              <a:t>peste</a:t>
            </a:r>
            <a:r>
              <a:rPr lang="en-US" dirty="0" smtClean="0">
                <a:latin typeface="Times New Roman"/>
                <a:ea typeface="Calibri"/>
                <a:cs typeface="Times New Roman"/>
              </a:rPr>
              <a:t> 25%). </a:t>
            </a:r>
            <a:endParaRPr lang="en-US" sz="2400" dirty="0" smtClean="0">
              <a:latin typeface="Calibri"/>
              <a:ea typeface="Calibri"/>
              <a:cs typeface="Times New Roman"/>
            </a:endParaRPr>
          </a:p>
          <a:p>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1124744"/>
            <a:ext cx="8229600" cy="1875664"/>
          </a:xfrm>
        </p:spPr>
        <p:txBody>
          <a:bodyPr>
            <a:normAutofit fontScale="77500" lnSpcReduction="20000"/>
          </a:bodyPr>
          <a:lstStyle/>
          <a:p>
            <a:r>
              <a:rPr lang="en-US" dirty="0" err="1" smtClean="0">
                <a:latin typeface="Times New Roman"/>
                <a:ea typeface="Calibri"/>
                <a:cs typeface="Times New Roman"/>
              </a:rPr>
              <a:t>Bolnavul</a:t>
            </a:r>
            <a:r>
              <a:rPr lang="en-US" dirty="0" smtClean="0">
                <a:latin typeface="Times New Roman"/>
                <a:ea typeface="Calibri"/>
                <a:cs typeface="Times New Roman"/>
              </a:rPr>
              <a:t> cu H.D.S. </a:t>
            </a:r>
            <a:r>
              <a:rPr lang="en-US" dirty="0" err="1" smtClean="0">
                <a:latin typeface="Times New Roman"/>
                <a:ea typeface="Calibri"/>
                <a:cs typeface="Times New Roman"/>
              </a:rPr>
              <a:t>exteriorizatǎ</a:t>
            </a:r>
            <a:r>
              <a:rPr lang="en-US" dirty="0" smtClean="0">
                <a:latin typeface="Times New Roman"/>
                <a:ea typeface="Calibri"/>
                <a:cs typeface="Times New Roman"/>
              </a:rPr>
              <a:t> </a:t>
            </a:r>
            <a:r>
              <a:rPr lang="en-US" dirty="0" err="1" smtClean="0">
                <a:latin typeface="Times New Roman"/>
                <a:ea typeface="Calibri"/>
                <a:cs typeface="Times New Roman"/>
              </a:rPr>
              <a:t>sau</a:t>
            </a:r>
            <a:r>
              <a:rPr lang="en-US" dirty="0" smtClean="0">
                <a:latin typeface="Times New Roman"/>
                <a:ea typeface="Calibri"/>
                <a:cs typeface="Times New Roman"/>
              </a:rPr>
              <a:t> nu, </a:t>
            </a:r>
            <a:r>
              <a:rPr lang="en-US" dirty="0" err="1" smtClean="0">
                <a:latin typeface="Times New Roman"/>
                <a:ea typeface="Calibri"/>
                <a:cs typeface="Times New Roman"/>
              </a:rPr>
              <a:t>prezintǎ</a:t>
            </a:r>
            <a:r>
              <a:rPr lang="en-US" dirty="0" smtClean="0">
                <a:latin typeface="Times New Roman"/>
                <a:ea typeface="Calibri"/>
                <a:cs typeface="Times New Roman"/>
              </a:rPr>
              <a:t>:</a:t>
            </a:r>
            <a:endParaRPr lang="en-US" sz="2400" dirty="0" smtClean="0">
              <a:latin typeface="Calibri"/>
              <a:ea typeface="Calibri"/>
              <a:cs typeface="Times New Roman"/>
            </a:endParaRPr>
          </a:p>
          <a:p>
            <a:pPr marL="850392" lvl="1" indent="-457200">
              <a:buNone/>
            </a:pP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amețeli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sl</a:t>
            </a:r>
            <a:r>
              <a:rPr lang="en-US" dirty="0" err="1" smtClean="0">
                <a:latin typeface="Times New Roman"/>
                <a:cs typeface="Times New Roman"/>
              </a:rPr>
              <a:t>ǎ</a:t>
            </a:r>
            <a:r>
              <a:rPr lang="en-US" dirty="0" err="1" smtClean="0">
                <a:latin typeface="Times New Roman" panose="02020603050405020304" pitchFamily="18" charset="0"/>
                <a:cs typeface="Times New Roman" panose="02020603050405020304" pitchFamily="18" charset="0"/>
              </a:rPr>
              <a:t>biciune</a:t>
            </a:r>
            <a:r>
              <a:rPr lang="en-US" dirty="0" smtClean="0">
                <a:latin typeface="Times New Roman" panose="02020603050405020304" pitchFamily="18" charset="0"/>
                <a:cs typeface="Times New Roman" panose="02020603050405020304" pitchFamily="18" charset="0"/>
              </a:rPr>
              <a:t>;</a:t>
            </a:r>
          </a:p>
          <a:p>
            <a:pPr marL="950976" lvl="2" indent="-457200">
              <a:buNone/>
            </a:pPr>
            <a:r>
              <a:rPr lang="en-US" dirty="0" smtClean="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palpitații</a:t>
            </a:r>
            <a:r>
              <a:rPr lang="en-US" dirty="0" smtClean="0">
                <a:latin typeface="Times New Roman" panose="02020603050405020304" pitchFamily="18" charset="0"/>
                <a:cs typeface="Times New Roman" panose="02020603050405020304" pitchFamily="18" charset="0"/>
              </a:rPr>
              <a:t>;</a:t>
            </a:r>
          </a:p>
          <a:p>
            <a:pPr marL="950976" lvl="2" indent="-457200">
              <a:buNone/>
            </a:pPr>
            <a:r>
              <a:rPr lang="en-US" dirty="0" smtClean="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senzația</a:t>
            </a:r>
            <a:r>
              <a:rPr lang="en-US" dirty="0" smtClean="0">
                <a:latin typeface="Times New Roman" panose="02020603050405020304" pitchFamily="18" charset="0"/>
                <a:cs typeface="Times New Roman" panose="02020603050405020304" pitchFamily="18" charset="0"/>
              </a:rPr>
              <a:t> de frig;</a:t>
            </a:r>
          </a:p>
          <a:p>
            <a:pPr marL="950976" lvl="2" indent="-457200">
              <a:buNone/>
            </a:pPr>
            <a:r>
              <a:rPr lang="en-US" dirty="0" smtClean="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transpirații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grețuri</a:t>
            </a:r>
            <a:r>
              <a:rPr lang="en-US" dirty="0" smtClean="0">
                <a:latin typeface="Times New Roman" panose="02020603050405020304" pitchFamily="18" charset="0"/>
                <a:cs typeface="Times New Roman" panose="02020603050405020304" pitchFamily="18" charset="0"/>
              </a:rPr>
              <a:t>;</a:t>
            </a:r>
          </a:p>
          <a:p>
            <a:pPr marL="950976" lvl="2" indent="-457200">
              <a:buNone/>
            </a:pPr>
            <a:r>
              <a:rPr lang="en-US" dirty="0" smtClean="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sete</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intens</a:t>
            </a:r>
            <a:r>
              <a:rPr lang="en-US" dirty="0" err="1" smtClean="0">
                <a:latin typeface="Times New Roman"/>
                <a:cs typeface="Times New Roman"/>
              </a:rPr>
              <a:t>ǎ</a:t>
            </a:r>
            <a:r>
              <a:rPr lang="en-US" dirty="0" smtClean="0">
                <a:latin typeface="Times New Roman" panose="02020603050405020304" pitchFamily="18" charset="0"/>
                <a:cs typeface="Times New Roman" panose="02020603050405020304" pitchFamily="18" charset="0"/>
              </a:rPr>
              <a:t>;</a:t>
            </a:r>
          </a:p>
          <a:p>
            <a:pPr marL="950976" lvl="2" indent="-457200">
              <a:buNone/>
            </a:pPr>
            <a:r>
              <a:rPr lang="en-US" dirty="0" smtClean="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anxietate</a:t>
            </a:r>
            <a:r>
              <a:rPr lang="en-US" dirty="0" smtClean="0">
                <a:latin typeface="Times New Roman" panose="02020603050405020304" pitchFamily="18" charset="0"/>
                <a:cs typeface="Times New Roman" panose="02020603050405020304" pitchFamily="18" charset="0"/>
              </a:rPr>
              <a:t>.</a:t>
            </a:r>
          </a:p>
          <a:p>
            <a:pPr lvl="1"/>
            <a:endParaRPr lang="ru-RU" dirty="0"/>
          </a:p>
        </p:txBody>
      </p:sp>
      <p:sp>
        <p:nvSpPr>
          <p:cNvPr id="2" name="Заголовок 1"/>
          <p:cNvSpPr>
            <a:spLocks noGrp="1"/>
          </p:cNvSpPr>
          <p:nvPr>
            <p:ph type="title"/>
          </p:nvPr>
        </p:nvSpPr>
        <p:spPr/>
        <p:txBody>
          <a:bodyPr>
            <a:normAutofit fontScale="90000"/>
          </a:bodyPr>
          <a:lstStyle/>
          <a:p>
            <a:r>
              <a:rPr lang="en-US" dirty="0" err="1" smtClean="0"/>
              <a:t>Siptomatologia</a:t>
            </a:r>
            <a:r>
              <a:rPr lang="en-US" dirty="0" smtClean="0"/>
              <a:t/>
            </a:r>
            <a:br>
              <a:rPr lang="en-US" dirty="0" smtClean="0"/>
            </a:br>
            <a:endParaRPr lang="ru-RU" dirty="0"/>
          </a:p>
        </p:txBody>
      </p:sp>
      <p:sp>
        <p:nvSpPr>
          <p:cNvPr id="4" name="Прямоугольник 3"/>
          <p:cNvSpPr/>
          <p:nvPr/>
        </p:nvSpPr>
        <p:spPr>
          <a:xfrm>
            <a:off x="0" y="3212976"/>
            <a:ext cx="9144000" cy="1490152"/>
          </a:xfrm>
          <a:prstGeom prst="rect">
            <a:avLst/>
          </a:prstGeom>
        </p:spPr>
        <p:txBody>
          <a:bodyPr wrap="square">
            <a:spAutoFit/>
          </a:bodyPr>
          <a:lstStyle/>
          <a:p>
            <a:pPr indent="228600" algn="just">
              <a:lnSpc>
                <a:spcPct val="115000"/>
              </a:lnSpc>
            </a:pPr>
            <a:r>
              <a:rPr lang="en-US" sz="1600" dirty="0" err="1" smtClean="0">
                <a:effectLst/>
                <a:latin typeface="Times New Roman"/>
                <a:ea typeface="Calibri"/>
                <a:cs typeface="Times New Roman"/>
              </a:rPr>
              <a:t>Uneori</a:t>
            </a:r>
            <a:r>
              <a:rPr lang="en-US" sz="1600" dirty="0" smtClean="0">
                <a:effectLst/>
                <a:latin typeface="Times New Roman"/>
                <a:ea typeface="Calibri"/>
                <a:cs typeface="Times New Roman"/>
              </a:rPr>
              <a:t> se produce </a:t>
            </a:r>
            <a:r>
              <a:rPr lang="en-US" sz="1600" b="1" i="1" dirty="0" err="1" smtClean="0">
                <a:solidFill>
                  <a:srgbClr val="C00000"/>
                </a:solidFill>
                <a:effectLst/>
                <a:latin typeface="Times New Roman"/>
                <a:ea typeface="Calibri"/>
                <a:cs typeface="Times New Roman"/>
              </a:rPr>
              <a:t>sincopa</a:t>
            </a:r>
            <a:r>
              <a:rPr lang="en-US" sz="1600" b="1" i="1" dirty="0" smtClean="0">
                <a:solidFill>
                  <a:srgbClr val="C00000"/>
                </a:solidFill>
                <a:effectLst/>
                <a:latin typeface="Times New Roman"/>
                <a:ea typeface="Calibri"/>
                <a:cs typeface="Times New Roman"/>
              </a:rPr>
              <a:t> </a:t>
            </a:r>
            <a:r>
              <a:rPr lang="en-US" sz="1600" dirty="0" err="1" smtClean="0">
                <a:effectLst/>
                <a:latin typeface="Times New Roman"/>
                <a:ea typeface="Calibri"/>
                <a:cs typeface="Times New Roman"/>
              </a:rPr>
              <a:t>ȋn</a:t>
            </a:r>
            <a:r>
              <a:rPr lang="en-US" sz="1600" dirty="0" smtClean="0">
                <a:effectLst/>
                <a:latin typeface="Times New Roman"/>
                <a:ea typeface="Calibri"/>
                <a:cs typeface="Times New Roman"/>
              </a:rPr>
              <a:t> </a:t>
            </a:r>
            <a:r>
              <a:rPr lang="en-US" sz="1600" dirty="0" err="1" smtClean="0">
                <a:effectLst/>
                <a:latin typeface="Times New Roman"/>
                <a:ea typeface="Calibri"/>
                <a:cs typeface="Times New Roman"/>
              </a:rPr>
              <a:t>timpul</a:t>
            </a:r>
            <a:r>
              <a:rPr lang="en-US" sz="1600" dirty="0" smtClean="0">
                <a:effectLst/>
                <a:latin typeface="Times New Roman"/>
                <a:ea typeface="Calibri"/>
                <a:cs typeface="Times New Roman"/>
              </a:rPr>
              <a:t> </a:t>
            </a:r>
            <a:r>
              <a:rPr lang="en-US" sz="1600" dirty="0" err="1" smtClean="0">
                <a:effectLst/>
                <a:latin typeface="Times New Roman"/>
                <a:ea typeface="Calibri"/>
                <a:cs typeface="Times New Roman"/>
              </a:rPr>
              <a:t>hematemezei</a:t>
            </a:r>
            <a:r>
              <a:rPr lang="en-US" sz="1600" dirty="0" smtClean="0">
                <a:effectLst/>
                <a:latin typeface="Times New Roman"/>
                <a:ea typeface="Calibri"/>
                <a:cs typeface="Times New Roman"/>
              </a:rPr>
              <a:t> </a:t>
            </a:r>
            <a:r>
              <a:rPr lang="en-US" sz="1600" dirty="0" err="1" smtClean="0">
                <a:effectLst/>
                <a:latin typeface="Times New Roman"/>
                <a:ea typeface="Calibri"/>
                <a:cs typeface="Times New Roman"/>
              </a:rPr>
              <a:t>sau</a:t>
            </a:r>
            <a:r>
              <a:rPr lang="en-US" sz="1600" dirty="0" smtClean="0">
                <a:effectLst/>
                <a:latin typeface="Times New Roman"/>
                <a:ea typeface="Calibri"/>
                <a:cs typeface="Times New Roman"/>
              </a:rPr>
              <a:t> </a:t>
            </a:r>
            <a:r>
              <a:rPr lang="en-US" sz="1600" dirty="0" err="1" smtClean="0">
                <a:effectLst/>
                <a:latin typeface="Times New Roman"/>
                <a:ea typeface="Calibri"/>
                <a:cs typeface="Times New Roman"/>
              </a:rPr>
              <a:t>actului</a:t>
            </a:r>
            <a:r>
              <a:rPr lang="en-US" sz="1600" dirty="0" smtClean="0">
                <a:effectLst/>
                <a:latin typeface="Times New Roman"/>
                <a:ea typeface="Calibri"/>
                <a:cs typeface="Times New Roman"/>
              </a:rPr>
              <a:t> de </a:t>
            </a:r>
            <a:r>
              <a:rPr lang="en-US" sz="1600" dirty="0" err="1" smtClean="0">
                <a:effectLst/>
                <a:latin typeface="Times New Roman"/>
                <a:ea typeface="Calibri"/>
                <a:cs typeface="Times New Roman"/>
              </a:rPr>
              <a:t>defecației</a:t>
            </a:r>
            <a:r>
              <a:rPr lang="en-US" sz="1600" dirty="0">
                <a:latin typeface="Times New Roman"/>
                <a:ea typeface="Calibri"/>
                <a:cs typeface="Times New Roman"/>
              </a:rPr>
              <a:t>.</a:t>
            </a:r>
            <a:endParaRPr lang="en-US" sz="1600" dirty="0" smtClean="0">
              <a:effectLst/>
              <a:latin typeface="Calibri"/>
              <a:ea typeface="Calibri"/>
              <a:cs typeface="Times New Roman"/>
            </a:endParaRPr>
          </a:p>
          <a:p>
            <a:pPr indent="228600" algn="just">
              <a:lnSpc>
                <a:spcPct val="115000"/>
              </a:lnSpc>
            </a:pPr>
            <a:r>
              <a:rPr lang="en-US" sz="1600" dirty="0" smtClean="0">
                <a:effectLst/>
                <a:latin typeface="Times New Roman"/>
                <a:ea typeface="Calibri"/>
                <a:cs typeface="Times New Roman"/>
              </a:rPr>
              <a:t>  </a:t>
            </a:r>
            <a:r>
              <a:rPr lang="en-US" sz="1600" dirty="0" err="1" smtClean="0">
                <a:effectLst/>
                <a:latin typeface="Times New Roman"/>
                <a:ea typeface="Calibri"/>
                <a:cs typeface="Times New Roman"/>
              </a:rPr>
              <a:t>Examenul</a:t>
            </a:r>
            <a:r>
              <a:rPr lang="en-US" sz="1600" dirty="0" smtClean="0">
                <a:effectLst/>
                <a:latin typeface="Times New Roman"/>
                <a:ea typeface="Calibri"/>
                <a:cs typeface="Times New Roman"/>
              </a:rPr>
              <a:t> </a:t>
            </a:r>
            <a:r>
              <a:rPr lang="en-US" sz="1600" dirty="0" smtClean="0">
                <a:effectLst/>
                <a:latin typeface="Times New Roman"/>
                <a:ea typeface="Calibri"/>
                <a:cs typeface="Times New Roman"/>
              </a:rPr>
              <a:t>clinic </a:t>
            </a:r>
            <a:r>
              <a:rPr lang="en-US" sz="1600" dirty="0" err="1" smtClean="0">
                <a:effectLst/>
                <a:latin typeface="Times New Roman"/>
                <a:ea typeface="Calibri"/>
                <a:cs typeface="Times New Roman"/>
              </a:rPr>
              <a:t>va</a:t>
            </a:r>
            <a:r>
              <a:rPr lang="en-US" sz="1600" dirty="0" smtClean="0">
                <a:effectLst/>
                <a:latin typeface="Times New Roman"/>
                <a:ea typeface="Calibri"/>
                <a:cs typeface="Times New Roman"/>
              </a:rPr>
              <a:t> </a:t>
            </a:r>
            <a:r>
              <a:rPr lang="en-US" sz="1600" dirty="0" err="1" smtClean="0">
                <a:effectLst/>
                <a:latin typeface="Times New Roman"/>
                <a:ea typeface="Calibri"/>
                <a:cs typeface="Times New Roman"/>
              </a:rPr>
              <a:t>cerceta</a:t>
            </a:r>
            <a:r>
              <a:rPr lang="en-US" sz="1600" dirty="0" smtClean="0">
                <a:effectLst/>
                <a:latin typeface="Times New Roman"/>
                <a:ea typeface="Calibri"/>
                <a:cs typeface="Times New Roman"/>
              </a:rPr>
              <a:t> </a:t>
            </a:r>
            <a:r>
              <a:rPr lang="en-US" sz="1600" dirty="0" err="1" smtClean="0">
                <a:effectLst/>
                <a:latin typeface="Times New Roman"/>
                <a:ea typeface="Calibri"/>
                <a:cs typeface="Times New Roman"/>
              </a:rPr>
              <a:t>semnele</a:t>
            </a:r>
            <a:r>
              <a:rPr lang="en-US" sz="1600" dirty="0" smtClean="0">
                <a:effectLst/>
                <a:latin typeface="Times New Roman"/>
                <a:ea typeface="Calibri"/>
                <a:cs typeface="Times New Roman"/>
              </a:rPr>
              <a:t> de </a:t>
            </a:r>
            <a:r>
              <a:rPr lang="en-US" sz="1600" dirty="0" err="1" smtClean="0">
                <a:effectLst/>
                <a:latin typeface="Times New Roman"/>
                <a:ea typeface="Calibri"/>
                <a:cs typeface="Times New Roman"/>
              </a:rPr>
              <a:t>hipovolemie</a:t>
            </a:r>
            <a:r>
              <a:rPr lang="en-US" sz="1600" dirty="0" smtClean="0">
                <a:effectLst/>
                <a:latin typeface="Times New Roman"/>
                <a:ea typeface="Calibri"/>
                <a:cs typeface="Times New Roman"/>
              </a:rPr>
              <a:t>, </a:t>
            </a:r>
            <a:r>
              <a:rPr lang="en-US" sz="1600" dirty="0" err="1" smtClean="0">
                <a:effectLst/>
                <a:latin typeface="Times New Roman"/>
                <a:ea typeface="Calibri"/>
                <a:cs typeface="Times New Roman"/>
              </a:rPr>
              <a:t>existența</a:t>
            </a:r>
            <a:r>
              <a:rPr lang="en-US" sz="1600" dirty="0" smtClean="0">
                <a:effectLst/>
                <a:latin typeface="Times New Roman"/>
                <a:ea typeface="Calibri"/>
                <a:cs typeface="Times New Roman"/>
              </a:rPr>
              <a:t> </a:t>
            </a:r>
            <a:r>
              <a:rPr lang="en-US" sz="1600" b="1" dirty="0" err="1" smtClean="0">
                <a:effectLst/>
                <a:latin typeface="Times New Roman"/>
                <a:ea typeface="Calibri"/>
                <a:cs typeface="Times New Roman"/>
              </a:rPr>
              <a:t>indicelui</a:t>
            </a:r>
            <a:r>
              <a:rPr lang="en-US" sz="1600" b="1" dirty="0" smtClean="0">
                <a:effectLst/>
                <a:latin typeface="Times New Roman"/>
                <a:ea typeface="Calibri"/>
                <a:cs typeface="Times New Roman"/>
              </a:rPr>
              <a:t> de </a:t>
            </a:r>
            <a:r>
              <a:rPr lang="en-US" sz="1600" b="1" dirty="0" err="1" smtClean="0">
                <a:effectLst/>
                <a:latin typeface="Times New Roman"/>
                <a:ea typeface="Calibri"/>
                <a:cs typeface="Times New Roman"/>
              </a:rPr>
              <a:t>șoc</a:t>
            </a:r>
            <a:r>
              <a:rPr lang="en-US" sz="1600" b="1" dirty="0" smtClean="0">
                <a:effectLst/>
                <a:latin typeface="Times New Roman"/>
                <a:ea typeface="Calibri"/>
                <a:cs typeface="Times New Roman"/>
              </a:rPr>
              <a:t> </a:t>
            </a:r>
            <a:r>
              <a:rPr lang="en-US" sz="1600" dirty="0" smtClean="0">
                <a:effectLst/>
                <a:latin typeface="Times New Roman"/>
                <a:ea typeface="Calibri"/>
                <a:cs typeface="Times New Roman"/>
              </a:rPr>
              <a:t>(</a:t>
            </a:r>
            <a:r>
              <a:rPr lang="en-US" sz="1600" dirty="0" err="1" smtClean="0">
                <a:effectLst/>
                <a:latin typeface="Times New Roman"/>
                <a:ea typeface="Calibri"/>
                <a:cs typeface="Times New Roman"/>
              </a:rPr>
              <a:t>raportul</a:t>
            </a:r>
            <a:r>
              <a:rPr lang="en-US" sz="1600" dirty="0" smtClean="0">
                <a:effectLst/>
                <a:latin typeface="Times New Roman"/>
                <a:ea typeface="Calibri"/>
                <a:cs typeface="Times New Roman"/>
              </a:rPr>
              <a:t> </a:t>
            </a:r>
            <a:r>
              <a:rPr lang="en-US" sz="1600" dirty="0" err="1" smtClean="0">
                <a:effectLst/>
                <a:latin typeface="Times New Roman"/>
                <a:ea typeface="Calibri"/>
                <a:cs typeface="Times New Roman"/>
              </a:rPr>
              <a:t>dintre</a:t>
            </a:r>
            <a:r>
              <a:rPr lang="en-US" sz="1600" dirty="0" smtClean="0">
                <a:effectLst/>
                <a:latin typeface="Times New Roman"/>
                <a:ea typeface="Calibri"/>
                <a:cs typeface="Times New Roman"/>
              </a:rPr>
              <a:t> </a:t>
            </a:r>
            <a:r>
              <a:rPr lang="en-US" sz="1600" dirty="0" err="1" smtClean="0">
                <a:effectLst/>
                <a:latin typeface="Times New Roman"/>
                <a:ea typeface="Calibri"/>
                <a:cs typeface="Times New Roman"/>
              </a:rPr>
              <a:t>puls</a:t>
            </a:r>
            <a:r>
              <a:rPr lang="en-US" sz="1600" dirty="0" smtClean="0">
                <a:effectLst/>
                <a:latin typeface="Times New Roman"/>
                <a:ea typeface="Calibri"/>
                <a:cs typeface="Times New Roman"/>
              </a:rPr>
              <a:t> </a:t>
            </a:r>
            <a:r>
              <a:rPr lang="en-US" sz="1600" dirty="0" err="1" smtClean="0">
                <a:effectLst/>
                <a:latin typeface="Times New Roman"/>
                <a:ea typeface="Calibri"/>
                <a:cs typeface="Times New Roman"/>
              </a:rPr>
              <a:t>și</a:t>
            </a:r>
            <a:r>
              <a:rPr lang="en-US" sz="1600" dirty="0" smtClean="0">
                <a:effectLst/>
                <a:latin typeface="Times New Roman"/>
                <a:ea typeface="Calibri"/>
                <a:cs typeface="Times New Roman"/>
              </a:rPr>
              <a:t> </a:t>
            </a:r>
            <a:r>
              <a:rPr lang="en-US" sz="1600" dirty="0" err="1" smtClean="0">
                <a:effectLst/>
                <a:latin typeface="Times New Roman"/>
                <a:ea typeface="Calibri"/>
                <a:cs typeface="Times New Roman"/>
              </a:rPr>
              <a:t>tensiune</a:t>
            </a:r>
            <a:r>
              <a:rPr lang="en-US" sz="1600" dirty="0" smtClean="0">
                <a:effectLst/>
                <a:latin typeface="Times New Roman"/>
                <a:ea typeface="Calibri"/>
                <a:cs typeface="Times New Roman"/>
              </a:rPr>
              <a:t> </a:t>
            </a:r>
            <a:r>
              <a:rPr lang="en-US" sz="1600" dirty="0" err="1" smtClean="0">
                <a:effectLst/>
                <a:latin typeface="Times New Roman"/>
                <a:ea typeface="Calibri"/>
                <a:cs typeface="Times New Roman"/>
              </a:rPr>
              <a:t>arterialǎ</a:t>
            </a:r>
            <a:r>
              <a:rPr lang="en-US" sz="1600" dirty="0" smtClean="0">
                <a:effectLst/>
                <a:latin typeface="Times New Roman"/>
                <a:ea typeface="Calibri"/>
                <a:cs typeface="Times New Roman"/>
              </a:rPr>
              <a:t> </a:t>
            </a:r>
            <a:r>
              <a:rPr lang="en-US" sz="1600" dirty="0" err="1" smtClean="0">
                <a:effectLst/>
                <a:latin typeface="Times New Roman"/>
                <a:ea typeface="Calibri"/>
                <a:cs typeface="Times New Roman"/>
              </a:rPr>
              <a:t>sistolicǎ</a:t>
            </a:r>
            <a:r>
              <a:rPr lang="en-US" sz="1600" dirty="0" smtClean="0">
                <a:effectLst/>
                <a:latin typeface="Times New Roman"/>
                <a:ea typeface="Calibri"/>
                <a:cs typeface="Times New Roman"/>
              </a:rPr>
              <a:t> </a:t>
            </a:r>
            <a:r>
              <a:rPr lang="en-US" sz="1600" dirty="0" err="1" smtClean="0">
                <a:effectLst/>
                <a:latin typeface="Times New Roman"/>
                <a:ea typeface="Calibri"/>
                <a:cs typeface="Times New Roman"/>
              </a:rPr>
              <a:t>mai</a:t>
            </a:r>
            <a:r>
              <a:rPr lang="en-US" sz="1600" dirty="0" smtClean="0">
                <a:effectLst/>
                <a:latin typeface="Times New Roman"/>
                <a:ea typeface="Calibri"/>
                <a:cs typeface="Times New Roman"/>
              </a:rPr>
              <a:t> mare de 1, </a:t>
            </a:r>
            <a:r>
              <a:rPr lang="en-US" sz="1600" dirty="0" err="1" smtClean="0">
                <a:effectLst/>
                <a:latin typeface="Times New Roman"/>
                <a:ea typeface="Calibri"/>
                <a:cs typeface="Times New Roman"/>
              </a:rPr>
              <a:t>ce</a:t>
            </a:r>
            <a:r>
              <a:rPr lang="en-US" sz="1600" dirty="0" smtClean="0">
                <a:effectLst/>
                <a:latin typeface="Times New Roman"/>
                <a:ea typeface="Calibri"/>
                <a:cs typeface="Times New Roman"/>
              </a:rPr>
              <a:t> </a:t>
            </a:r>
            <a:r>
              <a:rPr lang="en-US" sz="1600" dirty="0" err="1" smtClean="0">
                <a:effectLst/>
                <a:latin typeface="Times New Roman"/>
                <a:ea typeface="Calibri"/>
                <a:cs typeface="Times New Roman"/>
              </a:rPr>
              <a:t>diferențiazǎ</a:t>
            </a:r>
            <a:r>
              <a:rPr lang="en-US" sz="1600" dirty="0" smtClean="0">
                <a:effectLst/>
                <a:latin typeface="Times New Roman"/>
                <a:ea typeface="Calibri"/>
                <a:cs typeface="Times New Roman"/>
              </a:rPr>
              <a:t> </a:t>
            </a:r>
            <a:r>
              <a:rPr lang="en-US" sz="1600" dirty="0" err="1" smtClean="0">
                <a:effectLst/>
                <a:latin typeface="Times New Roman"/>
                <a:ea typeface="Calibri"/>
                <a:cs typeface="Times New Roman"/>
              </a:rPr>
              <a:t>tahicardiile</a:t>
            </a:r>
            <a:r>
              <a:rPr lang="en-US" sz="1600" dirty="0" smtClean="0">
                <a:effectLst/>
                <a:latin typeface="Times New Roman"/>
                <a:ea typeface="Calibri"/>
                <a:cs typeface="Times New Roman"/>
              </a:rPr>
              <a:t> de </a:t>
            </a:r>
            <a:r>
              <a:rPr lang="en-US" sz="1600" dirty="0" err="1" smtClean="0">
                <a:effectLst/>
                <a:latin typeface="Times New Roman"/>
                <a:ea typeface="Calibri"/>
                <a:cs typeface="Times New Roman"/>
              </a:rPr>
              <a:t>stres</a:t>
            </a:r>
            <a:r>
              <a:rPr lang="en-US" sz="1600" dirty="0" smtClean="0">
                <a:effectLst/>
                <a:latin typeface="Times New Roman"/>
                <a:ea typeface="Calibri"/>
                <a:cs typeface="Times New Roman"/>
              </a:rPr>
              <a:t> de </a:t>
            </a:r>
            <a:r>
              <a:rPr lang="en-US" sz="1600" dirty="0" err="1" smtClean="0">
                <a:effectLst/>
                <a:latin typeface="Times New Roman"/>
                <a:ea typeface="Calibri"/>
                <a:cs typeface="Times New Roman"/>
              </a:rPr>
              <a:t>cele</a:t>
            </a:r>
            <a:r>
              <a:rPr lang="en-US" sz="1600" dirty="0" smtClean="0">
                <a:effectLst/>
                <a:latin typeface="Times New Roman"/>
                <a:ea typeface="Calibri"/>
                <a:cs typeface="Times New Roman"/>
              </a:rPr>
              <a:t> determinate de </a:t>
            </a:r>
            <a:r>
              <a:rPr lang="en-US" sz="1600" dirty="0" err="1" smtClean="0">
                <a:effectLst/>
                <a:latin typeface="Times New Roman"/>
                <a:ea typeface="Calibri"/>
                <a:cs typeface="Times New Roman"/>
              </a:rPr>
              <a:t>hipovolemie</a:t>
            </a:r>
            <a:r>
              <a:rPr lang="en-US" sz="1600" dirty="0" smtClean="0">
                <a:effectLst/>
                <a:latin typeface="Times New Roman"/>
                <a:ea typeface="Calibri"/>
                <a:cs typeface="Times New Roman"/>
              </a:rPr>
              <a:t>), </a:t>
            </a:r>
            <a:r>
              <a:rPr lang="en-US" sz="1600" dirty="0" err="1" smtClean="0">
                <a:effectLst/>
                <a:latin typeface="Times New Roman"/>
                <a:ea typeface="Calibri"/>
                <a:cs typeface="Times New Roman"/>
              </a:rPr>
              <a:t>prezența</a:t>
            </a:r>
            <a:r>
              <a:rPr lang="en-US" sz="1600" dirty="0" smtClean="0">
                <a:effectLst/>
                <a:latin typeface="Times New Roman"/>
                <a:ea typeface="Calibri"/>
                <a:cs typeface="Times New Roman"/>
              </a:rPr>
              <a:t> </a:t>
            </a:r>
            <a:r>
              <a:rPr lang="en-US" sz="1600" dirty="0" err="1" smtClean="0">
                <a:effectLst/>
                <a:latin typeface="Times New Roman"/>
                <a:ea typeface="Calibri"/>
                <a:cs typeface="Times New Roman"/>
              </a:rPr>
              <a:t>unei</a:t>
            </a:r>
            <a:r>
              <a:rPr lang="en-US" sz="1600" dirty="0" smtClean="0">
                <a:effectLst/>
                <a:latin typeface="Times New Roman"/>
                <a:ea typeface="Calibri"/>
                <a:cs typeface="Times New Roman"/>
              </a:rPr>
              <a:t> </a:t>
            </a:r>
            <a:r>
              <a:rPr lang="en-US" sz="1600" b="1" dirty="0" smtClean="0">
                <a:effectLst/>
                <a:latin typeface="Times New Roman"/>
                <a:ea typeface="Calibri"/>
                <a:cs typeface="Times New Roman"/>
              </a:rPr>
              <a:t>tare </a:t>
            </a:r>
            <a:r>
              <a:rPr lang="en-US" sz="1600" b="1" dirty="0" err="1" smtClean="0">
                <a:effectLst/>
                <a:latin typeface="Times New Roman"/>
                <a:ea typeface="Calibri"/>
                <a:cs typeface="Times New Roman"/>
              </a:rPr>
              <a:t>viscerale</a:t>
            </a:r>
            <a:r>
              <a:rPr lang="en-US" sz="1600" b="1" dirty="0" smtClean="0">
                <a:effectLst/>
                <a:latin typeface="Times New Roman"/>
                <a:ea typeface="Calibri"/>
                <a:cs typeface="Times New Roman"/>
              </a:rPr>
              <a:t> </a:t>
            </a:r>
            <a:r>
              <a:rPr lang="en-US" sz="1600" b="1" dirty="0" err="1" smtClean="0">
                <a:effectLst/>
                <a:latin typeface="Times New Roman"/>
                <a:ea typeface="Calibri"/>
                <a:cs typeface="Times New Roman"/>
              </a:rPr>
              <a:t>asociate</a:t>
            </a:r>
            <a:r>
              <a:rPr lang="en-US" sz="1600" b="1" dirty="0" smtClean="0">
                <a:effectLst/>
                <a:latin typeface="Times New Roman"/>
                <a:ea typeface="Calibri"/>
                <a:cs typeface="Times New Roman"/>
              </a:rPr>
              <a:t> </a:t>
            </a:r>
            <a:r>
              <a:rPr lang="en-US" sz="1600" dirty="0" err="1" smtClean="0">
                <a:effectLst/>
                <a:latin typeface="Times New Roman"/>
                <a:ea typeface="Calibri"/>
                <a:cs typeface="Times New Roman"/>
              </a:rPr>
              <a:t>semnelor</a:t>
            </a:r>
            <a:r>
              <a:rPr lang="en-US" sz="1600" dirty="0" smtClean="0">
                <a:effectLst/>
                <a:latin typeface="Times New Roman"/>
                <a:ea typeface="Calibri"/>
                <a:cs typeface="Times New Roman"/>
              </a:rPr>
              <a:t> de </a:t>
            </a:r>
            <a:r>
              <a:rPr lang="en-US" sz="1600" dirty="0" err="1" smtClean="0">
                <a:effectLst/>
                <a:latin typeface="Times New Roman"/>
                <a:ea typeface="Calibri"/>
                <a:cs typeface="Times New Roman"/>
              </a:rPr>
              <a:t>hipertensiune</a:t>
            </a:r>
            <a:r>
              <a:rPr lang="en-US" sz="1600" dirty="0" smtClean="0">
                <a:effectLst/>
                <a:latin typeface="Times New Roman"/>
                <a:ea typeface="Calibri"/>
                <a:cs typeface="Times New Roman"/>
              </a:rPr>
              <a:t> </a:t>
            </a:r>
            <a:r>
              <a:rPr lang="en-US" sz="1600" dirty="0" err="1" smtClean="0">
                <a:effectLst/>
                <a:latin typeface="Times New Roman"/>
                <a:ea typeface="Calibri"/>
                <a:cs typeface="Times New Roman"/>
              </a:rPr>
              <a:t>portalǎ</a:t>
            </a:r>
            <a:r>
              <a:rPr lang="en-US" sz="1600" dirty="0" smtClean="0">
                <a:effectLst/>
                <a:latin typeface="Times New Roman"/>
                <a:ea typeface="Calibri"/>
                <a:cs typeface="Times New Roman"/>
              </a:rPr>
              <a:t> cu </a:t>
            </a:r>
            <a:r>
              <a:rPr lang="en-US" sz="1600" dirty="0" err="1" smtClean="0">
                <a:effectLst/>
                <a:latin typeface="Times New Roman"/>
                <a:ea typeface="Calibri"/>
                <a:cs typeface="Times New Roman"/>
              </a:rPr>
              <a:t>valoare</a:t>
            </a:r>
            <a:r>
              <a:rPr lang="en-US" sz="1600" dirty="0" smtClean="0">
                <a:effectLst/>
                <a:latin typeface="Times New Roman"/>
                <a:ea typeface="Calibri"/>
                <a:cs typeface="Times New Roman"/>
              </a:rPr>
              <a:t> </a:t>
            </a:r>
            <a:r>
              <a:rPr lang="en-US" sz="1600" dirty="0" err="1" smtClean="0">
                <a:effectLst/>
                <a:latin typeface="Times New Roman"/>
                <a:ea typeface="Calibri"/>
                <a:cs typeface="Times New Roman"/>
              </a:rPr>
              <a:t>prognosticǎ</a:t>
            </a:r>
            <a:r>
              <a:rPr lang="en-US" sz="1600" dirty="0" smtClean="0">
                <a:effectLst/>
                <a:latin typeface="Times New Roman"/>
                <a:ea typeface="Calibri"/>
                <a:cs typeface="Times New Roman"/>
              </a:rPr>
              <a:t> </a:t>
            </a:r>
            <a:r>
              <a:rPr lang="en-US" sz="1600" dirty="0" err="1" smtClean="0">
                <a:effectLst/>
                <a:latin typeface="Times New Roman"/>
                <a:ea typeface="Calibri"/>
                <a:cs typeface="Times New Roman"/>
              </a:rPr>
              <a:t>nefavorabilǎ</a:t>
            </a:r>
            <a:r>
              <a:rPr lang="en-US" sz="1600" dirty="0" smtClean="0">
                <a:effectLst/>
                <a:latin typeface="Times New Roman"/>
                <a:ea typeface="Calibri"/>
                <a:cs typeface="Times New Roman"/>
              </a:rPr>
              <a:t>. O </a:t>
            </a:r>
            <a:r>
              <a:rPr lang="en-US" sz="1600" b="1" i="1" u="sng" dirty="0" err="1" smtClean="0">
                <a:solidFill>
                  <a:srgbClr val="002060"/>
                </a:solidFill>
                <a:effectLst/>
                <a:latin typeface="Times New Roman"/>
                <a:ea typeface="Calibri"/>
                <a:cs typeface="Times New Roman"/>
              </a:rPr>
              <a:t>hemoragie</a:t>
            </a:r>
            <a:r>
              <a:rPr lang="en-US" sz="1600" b="1" i="1" u="sng" dirty="0" smtClean="0">
                <a:solidFill>
                  <a:srgbClr val="002060"/>
                </a:solidFill>
                <a:effectLst/>
                <a:latin typeface="Times New Roman"/>
                <a:ea typeface="Calibri"/>
                <a:cs typeface="Times New Roman"/>
              </a:rPr>
              <a:t> </a:t>
            </a:r>
            <a:r>
              <a:rPr lang="en-US" sz="1600" b="1" i="1" u="sng" dirty="0" err="1" smtClean="0">
                <a:solidFill>
                  <a:srgbClr val="002060"/>
                </a:solidFill>
                <a:effectLst/>
                <a:latin typeface="Times New Roman"/>
                <a:ea typeface="Calibri"/>
                <a:cs typeface="Times New Roman"/>
              </a:rPr>
              <a:t>masivǎ</a:t>
            </a:r>
            <a:r>
              <a:rPr lang="en-US" sz="1600" dirty="0" smtClean="0">
                <a:solidFill>
                  <a:srgbClr val="002060"/>
                </a:solidFill>
                <a:effectLst/>
                <a:latin typeface="Times New Roman"/>
                <a:ea typeface="Calibri"/>
                <a:cs typeface="Times New Roman"/>
              </a:rPr>
              <a:t> </a:t>
            </a:r>
            <a:r>
              <a:rPr lang="en-US" sz="1600" dirty="0" smtClean="0">
                <a:effectLst/>
                <a:latin typeface="Times New Roman"/>
                <a:ea typeface="Calibri"/>
                <a:cs typeface="Times New Roman"/>
              </a:rPr>
              <a:t>duce la </a:t>
            </a:r>
            <a:r>
              <a:rPr lang="en-US" sz="1600" dirty="0" err="1" smtClean="0">
                <a:effectLst/>
                <a:latin typeface="Times New Roman"/>
                <a:ea typeface="Calibri"/>
                <a:cs typeface="Times New Roman"/>
              </a:rPr>
              <a:t>șoc</a:t>
            </a:r>
            <a:r>
              <a:rPr lang="en-US" sz="1600" dirty="0" smtClean="0">
                <a:effectLst/>
                <a:latin typeface="Times New Roman"/>
                <a:ea typeface="Calibri"/>
                <a:cs typeface="Times New Roman"/>
              </a:rPr>
              <a:t> </a:t>
            </a:r>
            <a:r>
              <a:rPr lang="en-US" sz="1600" dirty="0" err="1" smtClean="0">
                <a:effectLst/>
                <a:latin typeface="Times New Roman"/>
                <a:ea typeface="Calibri"/>
                <a:cs typeface="Times New Roman"/>
              </a:rPr>
              <a:t>hipovolemic</a:t>
            </a:r>
            <a:r>
              <a:rPr lang="en-US" sz="1600" dirty="0" smtClean="0">
                <a:effectLst/>
                <a:latin typeface="Times New Roman"/>
                <a:ea typeface="Calibri"/>
                <a:cs typeface="Times New Roman"/>
              </a:rPr>
              <a:t> </a:t>
            </a:r>
            <a:r>
              <a:rPr lang="en-US" sz="1600" dirty="0" err="1" smtClean="0">
                <a:effectLst/>
                <a:latin typeface="Times New Roman"/>
                <a:ea typeface="Calibri"/>
                <a:cs typeface="Times New Roman"/>
              </a:rPr>
              <a:t>manifestat</a:t>
            </a:r>
            <a:r>
              <a:rPr lang="en-US" sz="1600" dirty="0" smtClean="0">
                <a:effectLst/>
                <a:latin typeface="Times New Roman"/>
                <a:ea typeface="Calibri"/>
                <a:cs typeface="Times New Roman"/>
              </a:rPr>
              <a:t> </a:t>
            </a:r>
            <a:r>
              <a:rPr lang="en-US" sz="1600" dirty="0" err="1" smtClean="0">
                <a:effectLst/>
                <a:latin typeface="Times New Roman"/>
                <a:ea typeface="Calibri"/>
                <a:cs typeface="Times New Roman"/>
              </a:rPr>
              <a:t>prin</a:t>
            </a:r>
            <a:r>
              <a:rPr lang="en-US" sz="1600" dirty="0" smtClean="0">
                <a:effectLst/>
                <a:latin typeface="Times New Roman"/>
                <a:ea typeface="Calibri"/>
                <a:cs typeface="Times New Roman"/>
              </a:rPr>
              <a:t>:</a:t>
            </a:r>
            <a:endParaRPr lang="en-US" sz="1600" dirty="0">
              <a:effectLst/>
              <a:latin typeface="Calibri"/>
              <a:ea typeface="Calibri"/>
              <a:cs typeface="Times New Roman"/>
            </a:endParaRPr>
          </a:p>
        </p:txBody>
      </p:sp>
      <p:sp>
        <p:nvSpPr>
          <p:cNvPr id="5" name="Прямоугольник 4"/>
          <p:cNvSpPr/>
          <p:nvPr/>
        </p:nvSpPr>
        <p:spPr>
          <a:xfrm>
            <a:off x="3347864" y="4797152"/>
            <a:ext cx="4320480" cy="1578894"/>
          </a:xfrm>
          <a:prstGeom prst="rect">
            <a:avLst/>
          </a:prstGeom>
        </p:spPr>
        <p:txBody>
          <a:bodyPr wrap="square">
            <a:spAutoFit/>
          </a:bodyPr>
          <a:lstStyle/>
          <a:p>
            <a:pPr marL="342900" marR="0" lvl="0" indent="-342900" algn="just">
              <a:lnSpc>
                <a:spcPct val="115000"/>
              </a:lnSpc>
              <a:spcBef>
                <a:spcPts val="0"/>
              </a:spcBef>
              <a:spcAft>
                <a:spcPts val="0"/>
              </a:spcAft>
              <a:buSzPts val="1000"/>
              <a:buFont typeface="Wingdings"/>
              <a:buChar char=""/>
              <a:tabLst>
                <a:tab pos="457200" algn="l"/>
              </a:tabLst>
            </a:pPr>
            <a:r>
              <a:rPr lang="en-US" sz="1400" dirty="0" err="1" smtClean="0">
                <a:effectLst/>
                <a:latin typeface="Times New Roman"/>
                <a:ea typeface="Calibri"/>
                <a:cs typeface="Times New Roman"/>
              </a:rPr>
              <a:t>puls</a:t>
            </a:r>
            <a:r>
              <a:rPr lang="en-US" sz="1400" dirty="0" smtClean="0">
                <a:effectLst/>
                <a:latin typeface="Times New Roman"/>
                <a:ea typeface="Calibri"/>
                <a:cs typeface="Times New Roman"/>
              </a:rPr>
              <a:t> rapid </a:t>
            </a:r>
            <a:r>
              <a:rPr lang="en-US" sz="1400" dirty="0" err="1" smtClean="0">
                <a:effectLst/>
                <a:latin typeface="Times New Roman"/>
                <a:ea typeface="Calibri"/>
                <a:cs typeface="Times New Roman"/>
              </a:rPr>
              <a:t>și</a:t>
            </a:r>
            <a:r>
              <a:rPr lang="en-US" sz="1400" dirty="0" smtClean="0">
                <a:effectLst/>
                <a:latin typeface="Times New Roman"/>
                <a:ea typeface="Calibri"/>
                <a:cs typeface="Times New Roman"/>
              </a:rPr>
              <a:t> </a:t>
            </a:r>
            <a:r>
              <a:rPr lang="en-US" sz="1400" dirty="0" err="1" smtClean="0">
                <a:effectLst/>
                <a:latin typeface="Times New Roman"/>
                <a:ea typeface="Calibri"/>
                <a:cs typeface="Times New Roman"/>
              </a:rPr>
              <a:t>filiform</a:t>
            </a:r>
            <a:r>
              <a:rPr lang="en-US" sz="1400" dirty="0" smtClean="0">
                <a:effectLst/>
                <a:latin typeface="Times New Roman"/>
                <a:ea typeface="Calibri"/>
                <a:cs typeface="Times New Roman"/>
              </a:rPr>
              <a:t>;</a:t>
            </a:r>
            <a:endParaRPr lang="en-US" sz="1400" dirty="0" smtClean="0">
              <a:effectLst/>
              <a:latin typeface="Calibri"/>
              <a:ea typeface="Calibri"/>
              <a:cs typeface="Times New Roman"/>
            </a:endParaRPr>
          </a:p>
          <a:p>
            <a:pPr marL="342900" marR="0" lvl="0" indent="-342900" algn="just">
              <a:lnSpc>
                <a:spcPct val="115000"/>
              </a:lnSpc>
              <a:spcBef>
                <a:spcPts val="0"/>
              </a:spcBef>
              <a:spcAft>
                <a:spcPts val="0"/>
              </a:spcAft>
              <a:buSzPts val="1000"/>
              <a:buFont typeface="Wingdings"/>
              <a:buChar char=""/>
              <a:tabLst>
                <a:tab pos="457200" algn="l"/>
              </a:tabLst>
            </a:pPr>
            <a:r>
              <a:rPr lang="en-US" sz="1400" dirty="0" err="1" smtClean="0">
                <a:effectLst/>
                <a:latin typeface="Times New Roman"/>
                <a:ea typeface="Calibri"/>
                <a:cs typeface="Times New Roman"/>
              </a:rPr>
              <a:t>hipotensiune</a:t>
            </a:r>
            <a:r>
              <a:rPr lang="en-US" sz="1400" dirty="0" smtClean="0">
                <a:effectLst/>
                <a:latin typeface="Times New Roman"/>
                <a:ea typeface="Calibri"/>
                <a:cs typeface="Times New Roman"/>
              </a:rPr>
              <a:t> </a:t>
            </a:r>
            <a:r>
              <a:rPr lang="en-US" sz="1400" dirty="0" err="1" smtClean="0">
                <a:effectLst/>
                <a:latin typeface="Times New Roman"/>
                <a:ea typeface="Calibri"/>
                <a:cs typeface="Times New Roman"/>
              </a:rPr>
              <a:t>arterialǎ</a:t>
            </a:r>
            <a:endParaRPr lang="en-US" sz="1400" dirty="0" smtClean="0">
              <a:effectLst/>
              <a:latin typeface="Calibri"/>
              <a:ea typeface="Calibri"/>
              <a:cs typeface="Times New Roman"/>
            </a:endParaRPr>
          </a:p>
          <a:p>
            <a:pPr marL="342900" marR="0" lvl="0" indent="-342900" algn="just">
              <a:lnSpc>
                <a:spcPct val="115000"/>
              </a:lnSpc>
              <a:spcBef>
                <a:spcPts val="0"/>
              </a:spcBef>
              <a:spcAft>
                <a:spcPts val="0"/>
              </a:spcAft>
              <a:buSzPts val="1000"/>
              <a:buFont typeface="Wingdings"/>
              <a:buChar char=""/>
              <a:tabLst>
                <a:tab pos="457200" algn="l"/>
              </a:tabLst>
            </a:pPr>
            <a:r>
              <a:rPr lang="en-US" sz="1400" dirty="0" err="1" smtClean="0">
                <a:effectLst/>
                <a:latin typeface="Times New Roman"/>
                <a:ea typeface="Calibri"/>
                <a:cs typeface="Times New Roman"/>
              </a:rPr>
              <a:t>extremitǎți</a:t>
            </a:r>
            <a:r>
              <a:rPr lang="en-US" sz="1400" dirty="0" smtClean="0">
                <a:effectLst/>
                <a:latin typeface="Times New Roman"/>
                <a:ea typeface="Calibri"/>
                <a:cs typeface="Times New Roman"/>
              </a:rPr>
              <a:t> </a:t>
            </a:r>
            <a:r>
              <a:rPr lang="en-US" sz="1400" dirty="0" err="1" smtClean="0">
                <a:effectLst/>
                <a:latin typeface="Times New Roman"/>
                <a:ea typeface="Calibri"/>
                <a:cs typeface="Times New Roman"/>
              </a:rPr>
              <a:t>umede</a:t>
            </a:r>
            <a:r>
              <a:rPr lang="en-US" sz="1400" dirty="0" smtClean="0">
                <a:effectLst/>
                <a:latin typeface="Times New Roman"/>
                <a:ea typeface="Calibri"/>
                <a:cs typeface="Times New Roman"/>
              </a:rPr>
              <a:t>, </a:t>
            </a:r>
            <a:r>
              <a:rPr lang="en-US" sz="1400" dirty="0" err="1" smtClean="0">
                <a:effectLst/>
                <a:latin typeface="Times New Roman"/>
                <a:ea typeface="Calibri"/>
                <a:cs typeface="Times New Roman"/>
              </a:rPr>
              <a:t>reci</a:t>
            </a:r>
            <a:r>
              <a:rPr lang="en-US" sz="1400" dirty="0" smtClean="0">
                <a:effectLst/>
                <a:latin typeface="Times New Roman"/>
                <a:ea typeface="Calibri"/>
                <a:cs typeface="Times New Roman"/>
              </a:rPr>
              <a:t>;</a:t>
            </a:r>
            <a:endParaRPr lang="en-US" sz="1400" dirty="0" smtClean="0">
              <a:effectLst/>
              <a:latin typeface="Calibri"/>
              <a:ea typeface="Calibri"/>
              <a:cs typeface="Times New Roman"/>
            </a:endParaRPr>
          </a:p>
          <a:p>
            <a:pPr marL="342900" marR="0" lvl="0" indent="-342900" algn="just">
              <a:lnSpc>
                <a:spcPct val="115000"/>
              </a:lnSpc>
              <a:spcBef>
                <a:spcPts val="0"/>
              </a:spcBef>
              <a:spcAft>
                <a:spcPts val="0"/>
              </a:spcAft>
              <a:buSzPts val="1000"/>
              <a:buFont typeface="Wingdings"/>
              <a:buChar char=""/>
              <a:tabLst>
                <a:tab pos="457200" algn="l"/>
              </a:tabLst>
            </a:pPr>
            <a:r>
              <a:rPr lang="en-US" sz="1400" dirty="0" err="1" smtClean="0">
                <a:effectLst/>
                <a:latin typeface="Times New Roman"/>
                <a:ea typeface="Calibri"/>
                <a:cs typeface="Times New Roman"/>
              </a:rPr>
              <a:t>vene</a:t>
            </a:r>
            <a:r>
              <a:rPr lang="en-US" sz="1400" dirty="0" smtClean="0">
                <a:effectLst/>
                <a:latin typeface="Times New Roman"/>
                <a:ea typeface="Calibri"/>
                <a:cs typeface="Times New Roman"/>
              </a:rPr>
              <a:t> </a:t>
            </a:r>
            <a:r>
              <a:rPr lang="en-US" sz="1400" dirty="0" err="1" smtClean="0">
                <a:effectLst/>
                <a:latin typeface="Times New Roman"/>
                <a:ea typeface="Calibri"/>
                <a:cs typeface="Times New Roman"/>
              </a:rPr>
              <a:t>colabate</a:t>
            </a:r>
            <a:r>
              <a:rPr lang="en-US" sz="1400" dirty="0" smtClean="0">
                <a:effectLst/>
                <a:latin typeface="Times New Roman"/>
                <a:ea typeface="Calibri"/>
                <a:cs typeface="Times New Roman"/>
              </a:rPr>
              <a:t>;</a:t>
            </a:r>
            <a:endParaRPr lang="en-US" sz="1400" dirty="0" smtClean="0">
              <a:effectLst/>
              <a:latin typeface="Calibri"/>
              <a:ea typeface="Calibri"/>
              <a:cs typeface="Times New Roman"/>
            </a:endParaRPr>
          </a:p>
          <a:p>
            <a:pPr marL="342900" marR="0" lvl="0" indent="-342900" algn="just">
              <a:lnSpc>
                <a:spcPct val="115000"/>
              </a:lnSpc>
              <a:spcBef>
                <a:spcPts val="0"/>
              </a:spcBef>
              <a:spcAft>
                <a:spcPts val="0"/>
              </a:spcAft>
              <a:buSzPts val="1000"/>
              <a:buFont typeface="Wingdings"/>
              <a:buChar char=""/>
              <a:tabLst>
                <a:tab pos="457200" algn="l"/>
              </a:tabLst>
            </a:pPr>
            <a:r>
              <a:rPr lang="en-US" sz="1400" dirty="0" err="1" smtClean="0">
                <a:effectLst/>
                <a:latin typeface="Times New Roman"/>
                <a:ea typeface="Calibri"/>
                <a:cs typeface="Times New Roman"/>
              </a:rPr>
              <a:t>polipnee</a:t>
            </a:r>
            <a:r>
              <a:rPr lang="en-US" sz="1400" dirty="0" smtClean="0">
                <a:effectLst/>
                <a:latin typeface="Times New Roman"/>
                <a:ea typeface="Calibri"/>
                <a:cs typeface="Times New Roman"/>
              </a:rPr>
              <a:t>, </a:t>
            </a:r>
            <a:r>
              <a:rPr lang="en-US" sz="1400" dirty="0" err="1" smtClean="0">
                <a:effectLst/>
                <a:latin typeface="Times New Roman"/>
                <a:ea typeface="Calibri"/>
                <a:cs typeface="Times New Roman"/>
              </a:rPr>
              <a:t>respirație</a:t>
            </a:r>
            <a:r>
              <a:rPr lang="en-US" sz="1400" dirty="0" smtClean="0">
                <a:effectLst/>
                <a:latin typeface="Times New Roman"/>
                <a:ea typeface="Calibri"/>
                <a:cs typeface="Times New Roman"/>
              </a:rPr>
              <a:t> </a:t>
            </a:r>
            <a:r>
              <a:rPr lang="en-US" sz="1400" dirty="0" err="1" smtClean="0">
                <a:effectLst/>
                <a:latin typeface="Times New Roman"/>
                <a:ea typeface="Calibri"/>
                <a:cs typeface="Times New Roman"/>
              </a:rPr>
              <a:t>superficialǎ</a:t>
            </a:r>
            <a:r>
              <a:rPr lang="en-US" sz="1400" dirty="0" smtClean="0">
                <a:effectLst/>
                <a:latin typeface="Times New Roman"/>
                <a:ea typeface="Calibri"/>
                <a:cs typeface="Times New Roman"/>
              </a:rPr>
              <a:t>;</a:t>
            </a:r>
            <a:endParaRPr lang="en-US" sz="1400" dirty="0" smtClean="0">
              <a:effectLst/>
              <a:latin typeface="Calibri"/>
              <a:ea typeface="Calibri"/>
              <a:cs typeface="Times New Roman"/>
            </a:endParaRPr>
          </a:p>
          <a:p>
            <a:pPr marL="342900" marR="0" lvl="0" indent="-342900" algn="just">
              <a:lnSpc>
                <a:spcPct val="115000"/>
              </a:lnSpc>
              <a:spcBef>
                <a:spcPts val="0"/>
              </a:spcBef>
              <a:spcAft>
                <a:spcPts val="0"/>
              </a:spcAft>
              <a:buSzPts val="1000"/>
              <a:buFont typeface="Wingdings"/>
              <a:buChar char=""/>
              <a:tabLst>
                <a:tab pos="457200" algn="l"/>
              </a:tabLst>
            </a:pPr>
            <a:r>
              <a:rPr lang="en-US" sz="1400" dirty="0" err="1" smtClean="0">
                <a:effectLst/>
                <a:latin typeface="Times New Roman"/>
                <a:ea typeface="Calibri"/>
                <a:cs typeface="Times New Roman"/>
              </a:rPr>
              <a:t>grețuri</a:t>
            </a:r>
            <a:r>
              <a:rPr lang="en-US" sz="1400" dirty="0" smtClean="0">
                <a:effectLst/>
                <a:latin typeface="Times New Roman"/>
                <a:ea typeface="Calibri"/>
                <a:cs typeface="Times New Roman"/>
              </a:rPr>
              <a:t>, </a:t>
            </a:r>
            <a:r>
              <a:rPr lang="en-US" sz="1400" dirty="0" err="1" smtClean="0">
                <a:effectLst/>
                <a:latin typeface="Times New Roman"/>
                <a:ea typeface="Calibri"/>
                <a:cs typeface="Times New Roman"/>
              </a:rPr>
              <a:t>sete</a:t>
            </a:r>
            <a:r>
              <a:rPr lang="en-US" sz="1400" dirty="0" smtClean="0">
                <a:effectLst/>
                <a:latin typeface="Times New Roman"/>
                <a:ea typeface="Calibri"/>
                <a:cs typeface="Times New Roman"/>
              </a:rPr>
              <a:t>, </a:t>
            </a:r>
            <a:r>
              <a:rPr lang="en-US" sz="1400" dirty="0" err="1" smtClean="0">
                <a:effectLst/>
                <a:latin typeface="Times New Roman"/>
                <a:ea typeface="Calibri"/>
                <a:cs typeface="Times New Roman"/>
              </a:rPr>
              <a:t>anxietate</a:t>
            </a:r>
            <a:r>
              <a:rPr lang="en-US" sz="1400" dirty="0" smtClean="0">
                <a:effectLst/>
                <a:latin typeface="Times New Roman"/>
                <a:ea typeface="Calibri"/>
                <a:cs typeface="Times New Roman"/>
              </a:rPr>
              <a:t>, </a:t>
            </a:r>
            <a:r>
              <a:rPr lang="en-US" sz="1400" dirty="0" err="1" smtClean="0">
                <a:effectLst/>
                <a:latin typeface="Times New Roman"/>
                <a:ea typeface="Calibri"/>
                <a:cs typeface="Times New Roman"/>
              </a:rPr>
              <a:t>neliniște</a:t>
            </a:r>
            <a:r>
              <a:rPr lang="en-US" sz="1400" dirty="0" smtClean="0">
                <a:effectLst/>
                <a:latin typeface="Times New Roman"/>
                <a:ea typeface="Calibri"/>
                <a:cs typeface="Times New Roman"/>
              </a:rPr>
              <a:t>.</a:t>
            </a:r>
            <a:endParaRPr lang="en-US" sz="1400" dirty="0">
              <a:effectLst/>
              <a:latin typeface="Calibri"/>
              <a:ea typeface="Calibri"/>
              <a:cs typeface="Times New Roman"/>
            </a:endParaRPr>
          </a:p>
        </p:txBody>
      </p:sp>
      <p:pic>
        <p:nvPicPr>
          <p:cNvPr id="6" name="Picture 9"/>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812360" y="0"/>
            <a:ext cx="1331640" cy="2165793"/>
          </a:xfrm>
          <a:prstGeom prst="rect">
            <a:avLst/>
          </a:prstGeom>
          <a:noFill/>
          <a:ln>
            <a:noFill/>
          </a:ln>
          <a:effectLst/>
          <a:scene3d>
            <a:camera prst="orthographicFront"/>
            <a:lightRig rig="threePt" dir="t"/>
          </a:scene3d>
          <a:sp3d>
            <a:bevelT/>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lnSpcReduction="10000"/>
          </a:bodyPr>
          <a:lstStyle/>
          <a:p>
            <a:r>
              <a:rPr lang="vi-VN" b="1" u="sng" dirty="0" smtClean="0">
                <a:latin typeface="Times New Roman" pitchFamily="18" charset="0"/>
                <a:cs typeface="Times New Roman" pitchFamily="18" charset="0"/>
              </a:rPr>
              <a:t>Hematemeza</a:t>
            </a:r>
            <a:r>
              <a:rPr lang="vi-VN" dirty="0" smtClean="0">
                <a:latin typeface="Times New Roman" pitchFamily="18" charset="0"/>
                <a:cs typeface="Times New Roman" pitchFamily="18" charset="0"/>
              </a:rPr>
              <a:t> – vomă cu sânge, care fie că are origine la nivelul mucoasei tractului digestive, fie că a fost deglutiționată de la nivelul nazo-oro-faringelui. </a:t>
            </a:r>
            <a:endParaRPr lang="en-US" dirty="0" smtClean="0">
              <a:latin typeface="Times New Roman" pitchFamily="18" charset="0"/>
              <a:cs typeface="Times New Roman" pitchFamily="18" charset="0"/>
            </a:endParaRPr>
          </a:p>
          <a:p>
            <a:pPr lvl="1"/>
            <a:r>
              <a:rPr lang="vi-VN" dirty="0" smtClean="0">
                <a:latin typeface="Times New Roman" pitchFamily="18" charset="0"/>
                <a:cs typeface="Times New Roman" pitchFamily="18" charset="0"/>
              </a:rPr>
              <a:t>Hematemeza cu sânge de culoare purpurie ca regulă presupune o hemoragie activă la nivel de esofag, stomac sau duoden. </a:t>
            </a:r>
            <a:endParaRPr lang="en-US" dirty="0" smtClean="0">
              <a:latin typeface="Times New Roman" pitchFamily="18" charset="0"/>
              <a:cs typeface="Times New Roman" pitchFamily="18" charset="0"/>
            </a:endParaRPr>
          </a:p>
          <a:p>
            <a:pPr lvl="1"/>
            <a:r>
              <a:rPr lang="vi-VN" dirty="0" smtClean="0">
                <a:latin typeface="Times New Roman" pitchFamily="18" charset="0"/>
                <a:cs typeface="Times New Roman" pitchFamily="18" charset="0"/>
              </a:rPr>
              <a:t>Voma cu ”zaț de cafea” este semnul clasic al HD superioare,</a:t>
            </a:r>
          </a:p>
          <a:p>
            <a:r>
              <a:rPr lang="vi-VN" b="1" u="sng" dirty="0" smtClean="0">
                <a:latin typeface="Times New Roman" pitchFamily="18" charset="0"/>
                <a:cs typeface="Times New Roman" pitchFamily="18" charset="0"/>
              </a:rPr>
              <a:t>Melena</a:t>
            </a:r>
            <a:r>
              <a:rPr lang="vi-VN" dirty="0" smtClean="0">
                <a:latin typeface="Times New Roman" pitchFamily="18" charset="0"/>
                <a:cs typeface="Times New Roman" pitchFamily="18" charset="0"/>
              </a:rPr>
              <a:t> este scaunul diareic de culoare intunecată care ca regulă rezultă din HDS acută și ocazional din hemoragii la nivelul intestinului subțire sau colonului ascendent. </a:t>
            </a:r>
          </a:p>
          <a:p>
            <a:r>
              <a:rPr lang="vi-VN" b="1" u="sng" dirty="0" smtClean="0">
                <a:latin typeface="Times New Roman" pitchFamily="18" charset="0"/>
                <a:cs typeface="Times New Roman" pitchFamily="18" charset="0"/>
              </a:rPr>
              <a:t>Hematokizia</a:t>
            </a:r>
            <a:r>
              <a:rPr lang="vi-VN" dirty="0" smtClean="0">
                <a:latin typeface="Times New Roman" pitchFamily="18" charset="0"/>
                <a:cs typeface="Times New Roman" pitchFamily="18" charset="0"/>
              </a:rPr>
              <a:t> este definită ca pierdere de sânge prin rect. Printre cele mai frecvente cauze este hemoragia la nivelul TGI inferior, deși ocazional poate fi responsabilă și HDS. </a:t>
            </a:r>
          </a:p>
        </p:txBody>
      </p:sp>
      <p:sp>
        <p:nvSpPr>
          <p:cNvPr id="2" name="Заголовок 1"/>
          <p:cNvSpPr>
            <a:spLocks noGrp="1"/>
          </p:cNvSpPr>
          <p:nvPr>
            <p:ph type="title"/>
          </p:nvPr>
        </p:nvSpPr>
        <p:spPr/>
        <p:txBody>
          <a:bodyPr>
            <a:normAutofit/>
          </a:bodyPr>
          <a:lstStyle/>
          <a:p>
            <a:r>
              <a:rPr lang="en-US" sz="2400" dirty="0" err="1" smtClean="0">
                <a:latin typeface="Times New Roman" pitchFamily="18" charset="0"/>
                <a:cs typeface="Times New Roman" pitchFamily="18" charset="0"/>
              </a:rPr>
              <a:t>Semnele</a:t>
            </a:r>
            <a:r>
              <a:rPr lang="en-US" sz="2400" dirty="0" smtClean="0">
                <a:latin typeface="Times New Roman" pitchFamily="18" charset="0"/>
                <a:cs typeface="Times New Roman" pitchFamily="18" charset="0"/>
              </a:rPr>
              <a:t> de </a:t>
            </a:r>
            <a:r>
              <a:rPr lang="en-US" sz="2400" dirty="0" err="1" smtClean="0">
                <a:latin typeface="Times New Roman" pitchFamily="18" charset="0"/>
                <a:cs typeface="Times New Roman" pitchFamily="18" charset="0"/>
              </a:rPr>
              <a:t>exteriorizare</a:t>
            </a:r>
            <a:r>
              <a:rPr lang="en-US" sz="2400" dirty="0" smtClean="0">
                <a:latin typeface="Times New Roman" pitchFamily="18" charset="0"/>
                <a:cs typeface="Times New Roman" pitchFamily="18" charset="0"/>
              </a:rPr>
              <a:t> a HDS:</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sp>
        <p:nvSpPr>
          <p:cNvPr id="5" name="Содержимое 4"/>
          <p:cNvSpPr>
            <a:spLocks noGrp="1"/>
          </p:cNvSpPr>
          <p:nvPr>
            <p:ph idx="1"/>
          </p:nvPr>
        </p:nvSpPr>
        <p:spPr/>
        <p:txBody>
          <a:bodyPr/>
          <a:lstStyle/>
          <a:p>
            <a:endParaRPr lang="ru-RU"/>
          </a:p>
        </p:txBody>
      </p:sp>
      <p:pic>
        <p:nvPicPr>
          <p:cNvPr id="60420" name="Picture 4" descr="C:\Users\User\Desktop\hemoragia-digestiva-superioara-pagina-de-nursing.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en-US" sz="2400" dirty="0" err="1" smtClean="0">
                <a:latin typeface="Times New Roman" pitchFamily="18" charset="0"/>
                <a:cs typeface="Times New Roman" pitchFamily="18" charset="0"/>
              </a:rPr>
              <a:t>Diagnosticul</a:t>
            </a:r>
            <a:r>
              <a:rPr lang="en-US" sz="2400" dirty="0" smtClean="0">
                <a:latin typeface="Times New Roman" pitchFamily="18" charset="0"/>
                <a:cs typeface="Times New Roman" pitchFamily="18" charset="0"/>
              </a:rPr>
              <a:t> HDS:</a:t>
            </a:r>
            <a:endParaRPr lang="ru-RU" sz="2400" dirty="0">
              <a:latin typeface="Times New Roman" pitchFamily="18" charset="0"/>
              <a:cs typeface="Times New Roman" pitchFamily="18" charset="0"/>
            </a:endParaRPr>
          </a:p>
        </p:txBody>
      </p:sp>
      <p:sp>
        <p:nvSpPr>
          <p:cNvPr id="6" name="Rectangle 7"/>
          <p:cNvSpPr>
            <a:spLocks noGrp="1"/>
          </p:cNvSpPr>
          <p:nvPr>
            <p:ph idx="1"/>
          </p:nvPr>
        </p:nvSpPr>
        <p:spPr>
          <a:xfrm>
            <a:off x="251520" y="1340768"/>
            <a:ext cx="8229600" cy="2469907"/>
          </a:xfrm>
          <a:prstGeom prst="rect">
            <a:avLst/>
          </a:prstGeom>
        </p:spPr>
        <p:txBody>
          <a:bodyPr wrap="square">
            <a:spAutoFit/>
          </a:bodyPr>
          <a:lstStyle/>
          <a:p>
            <a:pPr lvl="0" algn="just">
              <a:buNone/>
            </a:pPr>
            <a:r>
              <a:rPr lang="en-US" u="sng" dirty="0" err="1" smtClean="0">
                <a:solidFill>
                  <a:prstClr val="black"/>
                </a:solidFill>
                <a:latin typeface="Times New Roman" panose="02020603050405020304" pitchFamily="18" charset="0"/>
                <a:cs typeface="Times New Roman" panose="02020603050405020304" pitchFamily="18" charset="0"/>
              </a:rPr>
              <a:t>Diagnosticul</a:t>
            </a:r>
            <a:r>
              <a:rPr lang="en-US" u="sng" dirty="0" smtClean="0">
                <a:solidFill>
                  <a:prstClr val="black"/>
                </a:solidFill>
                <a:latin typeface="Times New Roman" panose="02020603050405020304" pitchFamily="18" charset="0"/>
                <a:cs typeface="Times New Roman" panose="02020603050405020304" pitchFamily="18" charset="0"/>
              </a:rPr>
              <a:t> HDS are la </a:t>
            </a:r>
            <a:r>
              <a:rPr lang="en-US" u="sng" dirty="0" err="1" smtClean="0">
                <a:solidFill>
                  <a:prstClr val="black"/>
                </a:solidFill>
                <a:latin typeface="Times New Roman" panose="02020603050405020304" pitchFamily="18" charset="0"/>
                <a:cs typeface="Times New Roman" panose="02020603050405020304" pitchFamily="18" charset="0"/>
              </a:rPr>
              <a:t>baza</a:t>
            </a:r>
            <a:r>
              <a:rPr lang="en-US" u="sng" dirty="0" smtClean="0">
                <a:solidFill>
                  <a:prstClr val="black"/>
                </a:solidFill>
                <a:latin typeface="Times New Roman" panose="02020603050405020304" pitchFamily="18" charset="0"/>
                <a:cs typeface="Times New Roman" panose="02020603050405020304" pitchFamily="18" charset="0"/>
              </a:rPr>
              <a:t>:</a:t>
            </a:r>
            <a:endParaRPr lang="en-US" u="sng" dirty="0">
              <a:solidFill>
                <a:prstClr val="black"/>
              </a:solidFill>
              <a:latin typeface="Times New Roman" panose="02020603050405020304" pitchFamily="18" charset="0"/>
              <a:cs typeface="Times New Roman" panose="02020603050405020304" pitchFamily="18" charset="0"/>
            </a:endParaRPr>
          </a:p>
          <a:p>
            <a:pPr marL="770382" lvl="1" indent="-514350">
              <a:buFont typeface="+mj-lt"/>
              <a:buAutoNum type="arabicPeriod"/>
            </a:pPr>
            <a:r>
              <a:rPr lang="en-US" dirty="0" err="1">
                <a:solidFill>
                  <a:prstClr val="black"/>
                </a:solidFill>
                <a:latin typeface="Times New Roman" panose="02020603050405020304" pitchFamily="18" charset="0"/>
                <a:cs typeface="Times New Roman" panose="02020603050405020304" pitchFamily="18" charset="0"/>
              </a:rPr>
              <a:t>Stabilirea</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originii</a:t>
            </a:r>
            <a:r>
              <a:rPr lang="en-US" dirty="0">
                <a:solidFill>
                  <a:prstClr val="black"/>
                </a:solidFill>
                <a:latin typeface="Times New Roman" panose="02020603050405020304" pitchFamily="18" charset="0"/>
                <a:cs typeface="Times New Roman" panose="02020603050405020304" pitchFamily="18" charset="0"/>
              </a:rPr>
              <a:t> digestive a </a:t>
            </a:r>
            <a:r>
              <a:rPr lang="en-US" dirty="0" err="1" smtClean="0">
                <a:solidFill>
                  <a:prstClr val="black"/>
                </a:solidFill>
                <a:latin typeface="Times New Roman" panose="02020603050405020304" pitchFamily="18" charset="0"/>
                <a:cs typeface="Times New Roman" panose="02020603050405020304" pitchFamily="18" charset="0"/>
              </a:rPr>
              <a:t>sȃnger</a:t>
            </a:r>
            <a:r>
              <a:rPr lang="en-US" dirty="0" err="1" smtClean="0">
                <a:solidFill>
                  <a:prstClr val="black"/>
                </a:solidFill>
                <a:latin typeface="Times New Roman"/>
                <a:cs typeface="Times New Roman"/>
              </a:rPr>
              <a:t>ǎ</a:t>
            </a:r>
            <a:r>
              <a:rPr lang="en-US" dirty="0" err="1" smtClean="0">
                <a:solidFill>
                  <a:prstClr val="black"/>
                </a:solidFill>
                <a:latin typeface="Times New Roman" panose="02020603050405020304" pitchFamily="18" charset="0"/>
                <a:cs typeface="Times New Roman" panose="02020603050405020304" pitchFamily="18" charset="0"/>
              </a:rPr>
              <a:t>rii</a:t>
            </a:r>
            <a:r>
              <a:rPr lang="en-US" dirty="0">
                <a:solidFill>
                  <a:prstClr val="black"/>
                </a:solidFill>
                <a:latin typeface="Times New Roman" panose="02020603050405020304" pitchFamily="18" charset="0"/>
                <a:cs typeface="Times New Roman" panose="02020603050405020304" pitchFamily="18" charset="0"/>
              </a:rPr>
              <a:t>;</a:t>
            </a:r>
          </a:p>
          <a:p>
            <a:pPr marL="770382" lvl="1" indent="-514350">
              <a:buFont typeface="+mj-lt"/>
              <a:buAutoNum type="arabicPeriod"/>
            </a:pPr>
            <a:r>
              <a:rPr lang="en-US" dirty="0" err="1">
                <a:solidFill>
                  <a:prstClr val="black"/>
                </a:solidFill>
                <a:latin typeface="Times New Roman" panose="02020603050405020304" pitchFamily="18" charset="0"/>
                <a:cs typeface="Times New Roman" panose="02020603050405020304" pitchFamily="18" charset="0"/>
              </a:rPr>
              <a:t>Aprecierea</a:t>
            </a:r>
            <a:r>
              <a:rPr lang="en-US" dirty="0">
                <a:solidFill>
                  <a:prstClr val="black"/>
                </a:solidFill>
                <a:latin typeface="Times New Roman" panose="02020603050405020304" pitchFamily="18" charset="0"/>
                <a:cs typeface="Times New Roman" panose="02020603050405020304" pitchFamily="18" charset="0"/>
              </a:rPr>
              <a:t> </a:t>
            </a:r>
            <a:r>
              <a:rPr lang="en-US" dirty="0" err="1" smtClean="0">
                <a:solidFill>
                  <a:prstClr val="black"/>
                </a:solidFill>
                <a:latin typeface="Times New Roman" panose="02020603050405020304" pitchFamily="18" charset="0"/>
                <a:cs typeface="Times New Roman" panose="02020603050405020304" pitchFamily="18" charset="0"/>
              </a:rPr>
              <a:t>persistenței</a:t>
            </a:r>
            <a:r>
              <a:rPr lang="en-US" dirty="0" smtClean="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sau</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recidivei</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hemoragice</a:t>
            </a:r>
            <a:r>
              <a:rPr lang="en-US" dirty="0">
                <a:solidFill>
                  <a:prstClr val="black"/>
                </a:solidFill>
                <a:latin typeface="Times New Roman" panose="02020603050405020304" pitchFamily="18" charset="0"/>
                <a:cs typeface="Times New Roman" panose="02020603050405020304" pitchFamily="18" charset="0"/>
              </a:rPr>
              <a:t>;</a:t>
            </a:r>
          </a:p>
          <a:p>
            <a:pPr marL="770382" lvl="1" indent="-514350">
              <a:buFont typeface="+mj-lt"/>
              <a:buAutoNum type="arabicPeriod"/>
            </a:pPr>
            <a:r>
              <a:rPr lang="en-US" dirty="0" err="1" smtClean="0">
                <a:solidFill>
                  <a:prstClr val="black"/>
                </a:solidFill>
                <a:latin typeface="Times New Roman" panose="02020603050405020304" pitchFamily="18" charset="0"/>
                <a:cs typeface="Times New Roman" panose="02020603050405020304" pitchFamily="18" charset="0"/>
              </a:rPr>
              <a:t>Modific</a:t>
            </a:r>
            <a:r>
              <a:rPr lang="en-US" dirty="0" err="1" smtClean="0">
                <a:solidFill>
                  <a:prstClr val="black"/>
                </a:solidFill>
                <a:latin typeface="Times New Roman"/>
                <a:cs typeface="Times New Roman"/>
              </a:rPr>
              <a:t>ǎ</a:t>
            </a:r>
            <a:r>
              <a:rPr lang="en-US" dirty="0" err="1" smtClean="0">
                <a:solidFill>
                  <a:prstClr val="black"/>
                </a:solidFill>
                <a:latin typeface="Times New Roman" panose="02020603050405020304" pitchFamily="18" charset="0"/>
                <a:cs typeface="Times New Roman" panose="02020603050405020304" pitchFamily="18" charset="0"/>
              </a:rPr>
              <a:t>rile</a:t>
            </a:r>
            <a:r>
              <a:rPr lang="en-US" dirty="0" smtClean="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hematologice</a:t>
            </a:r>
            <a:r>
              <a:rPr lang="en-US" dirty="0">
                <a:solidFill>
                  <a:prstClr val="black"/>
                </a:solidFill>
                <a:latin typeface="Times New Roman" panose="02020603050405020304" pitchFamily="18" charset="0"/>
                <a:cs typeface="Times New Roman" panose="02020603050405020304" pitchFamily="18" charset="0"/>
              </a:rPr>
              <a:t> </a:t>
            </a:r>
            <a:r>
              <a:rPr lang="en-US" dirty="0" err="1" smtClean="0">
                <a:solidFill>
                  <a:prstClr val="black"/>
                </a:solidFill>
                <a:latin typeface="Times New Roman" panose="02020603050405020304" pitchFamily="18" charset="0"/>
                <a:cs typeface="Times New Roman" panose="02020603050405020304" pitchFamily="18" charset="0"/>
              </a:rPr>
              <a:t>și</a:t>
            </a:r>
            <a:r>
              <a:rPr lang="en-US" dirty="0" smtClean="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biochimice</a:t>
            </a:r>
            <a:r>
              <a:rPr lang="en-US" dirty="0">
                <a:solidFill>
                  <a:prstClr val="black"/>
                </a:solidFill>
                <a:latin typeface="Times New Roman" panose="02020603050405020304" pitchFamily="18" charset="0"/>
                <a:cs typeface="Times New Roman" panose="02020603050405020304" pitchFamily="18" charset="0"/>
              </a:rPr>
              <a:t>;</a:t>
            </a:r>
          </a:p>
          <a:p>
            <a:pPr marL="770382" lvl="1" indent="-514350">
              <a:buFont typeface="+mj-lt"/>
              <a:buAutoNum type="arabicPeriod"/>
            </a:pPr>
            <a:r>
              <a:rPr lang="en-US" dirty="0">
                <a:solidFill>
                  <a:prstClr val="black"/>
                </a:solidFill>
                <a:latin typeface="Times New Roman" panose="02020603050405020304" pitchFamily="18" charset="0"/>
                <a:cs typeface="Times New Roman" panose="02020603050405020304" pitchFamily="18" charset="0"/>
              </a:rPr>
              <a:t>Diagnostic etiologic</a:t>
            </a:r>
            <a:r>
              <a:rPr lang="en-US" dirty="0" smtClean="0">
                <a:solidFill>
                  <a:prstClr val="black"/>
                </a:solidFill>
                <a:latin typeface="Times New Roman" panose="02020603050405020304" pitchFamily="18" charset="0"/>
                <a:cs typeface="Times New Roman" panose="02020603050405020304" pitchFamily="18" charset="0"/>
              </a:rPr>
              <a:t>.</a:t>
            </a:r>
          </a:p>
          <a:p>
            <a:pPr marL="770382" lvl="1" indent="-514350">
              <a:buFont typeface="+mj-lt"/>
              <a:buAutoNum type="arabicPeriod"/>
            </a:pPr>
            <a:endParaRPr lang="en-US" dirty="0">
              <a:solidFill>
                <a:prstClr val="black"/>
              </a:solidFill>
              <a:latin typeface="Times New Roman" panose="02020603050405020304" pitchFamily="18" charset="0"/>
              <a:cs typeface="Times New Roman" panose="02020603050405020304" pitchFamily="18" charset="0"/>
            </a:endParaRPr>
          </a:p>
        </p:txBody>
      </p:sp>
      <p:sp>
        <p:nvSpPr>
          <p:cNvPr id="7" name="Rectangle 4"/>
          <p:cNvSpPr/>
          <p:nvPr/>
        </p:nvSpPr>
        <p:spPr>
          <a:xfrm>
            <a:off x="0" y="3933056"/>
            <a:ext cx="8832000" cy="1047979"/>
          </a:xfrm>
          <a:prstGeom prst="rect">
            <a:avLst/>
          </a:prstGeom>
        </p:spPr>
        <p:txBody>
          <a:bodyPr wrap="square">
            <a:spAutoFit/>
          </a:bodyPr>
          <a:lstStyle/>
          <a:p>
            <a:pPr indent="457200" algn="just">
              <a:lnSpc>
                <a:spcPct val="115000"/>
              </a:lnSpc>
            </a:pPr>
            <a:r>
              <a:rPr lang="en-US" dirty="0" err="1" smtClean="0">
                <a:effectLst/>
                <a:latin typeface="Times New Roman"/>
                <a:ea typeface="Calibri"/>
                <a:cs typeface="Times New Roman"/>
              </a:rPr>
              <a:t>Dintre</a:t>
            </a:r>
            <a:r>
              <a:rPr lang="en-US" dirty="0" smtClean="0">
                <a:effectLst/>
                <a:latin typeface="Times New Roman"/>
                <a:ea typeface="Calibri"/>
                <a:cs typeface="Times New Roman"/>
              </a:rPr>
              <a:t> </a:t>
            </a:r>
            <a:r>
              <a:rPr lang="en-US" dirty="0" err="1" smtClean="0">
                <a:effectLst/>
                <a:latin typeface="Times New Roman"/>
                <a:ea typeface="Calibri"/>
                <a:cs typeface="Times New Roman"/>
              </a:rPr>
              <a:t>toate</a:t>
            </a:r>
            <a:r>
              <a:rPr lang="en-US" dirty="0" smtClean="0">
                <a:effectLst/>
                <a:latin typeface="Times New Roman"/>
                <a:ea typeface="Calibri"/>
                <a:cs typeface="Times New Roman"/>
              </a:rPr>
              <a:t> </a:t>
            </a:r>
            <a:r>
              <a:rPr lang="en-US" dirty="0" err="1" smtClean="0">
                <a:effectLst/>
                <a:latin typeface="Times New Roman"/>
                <a:ea typeface="Calibri"/>
                <a:cs typeface="Times New Roman"/>
              </a:rPr>
              <a:t>mijloacele</a:t>
            </a:r>
            <a:r>
              <a:rPr lang="en-US" dirty="0" smtClean="0">
                <a:effectLst/>
                <a:latin typeface="Times New Roman"/>
                <a:ea typeface="Calibri"/>
                <a:cs typeface="Times New Roman"/>
              </a:rPr>
              <a:t> de </a:t>
            </a:r>
            <a:r>
              <a:rPr lang="en-US" dirty="0" err="1" smtClean="0">
                <a:effectLst/>
                <a:latin typeface="Times New Roman"/>
                <a:ea typeface="Calibri"/>
                <a:cs typeface="Times New Roman"/>
              </a:rPr>
              <a:t>explorare</a:t>
            </a:r>
            <a:r>
              <a:rPr lang="en-US" dirty="0" smtClean="0">
                <a:effectLst/>
                <a:latin typeface="Times New Roman"/>
                <a:ea typeface="Calibri"/>
                <a:cs typeface="Times New Roman"/>
              </a:rPr>
              <a:t>, FEGDS  </a:t>
            </a:r>
            <a:r>
              <a:rPr lang="en-US" dirty="0" err="1" smtClean="0">
                <a:effectLst/>
                <a:latin typeface="Times New Roman"/>
                <a:ea typeface="Calibri"/>
                <a:cs typeface="Times New Roman"/>
              </a:rPr>
              <a:t>este</a:t>
            </a:r>
            <a:r>
              <a:rPr lang="en-US" dirty="0" smtClean="0">
                <a:effectLst/>
                <a:latin typeface="Times New Roman"/>
                <a:ea typeface="Calibri"/>
                <a:cs typeface="Times New Roman"/>
              </a:rPr>
              <a:t> “</a:t>
            </a:r>
            <a:r>
              <a:rPr lang="en-US" dirty="0" err="1" smtClean="0">
                <a:effectLst/>
                <a:latin typeface="Times New Roman"/>
                <a:ea typeface="Calibri"/>
                <a:cs typeface="Times New Roman"/>
              </a:rPr>
              <a:t>standardul</a:t>
            </a:r>
            <a:r>
              <a:rPr lang="en-US" dirty="0" smtClean="0">
                <a:effectLst/>
                <a:latin typeface="Times New Roman"/>
                <a:ea typeface="Calibri"/>
                <a:cs typeface="Times New Roman"/>
              </a:rPr>
              <a:t> de </a:t>
            </a:r>
            <a:r>
              <a:rPr lang="en-US" dirty="0" err="1" smtClean="0">
                <a:effectLst/>
                <a:latin typeface="Times New Roman"/>
                <a:ea typeface="Calibri"/>
                <a:cs typeface="Times New Roman"/>
              </a:rPr>
              <a:t>aur</a:t>
            </a:r>
            <a:r>
              <a:rPr lang="en-US" dirty="0" smtClean="0">
                <a:effectLst/>
                <a:latin typeface="Times New Roman"/>
                <a:ea typeface="Calibri"/>
                <a:cs typeface="Times New Roman"/>
              </a:rPr>
              <a:t> “</a:t>
            </a:r>
            <a:r>
              <a:rPr lang="en-US" dirty="0" err="1" smtClean="0">
                <a:effectLst/>
                <a:latin typeface="Times New Roman"/>
                <a:ea typeface="Calibri"/>
                <a:cs typeface="Times New Roman"/>
              </a:rPr>
              <a:t>ȋn</a:t>
            </a:r>
            <a:r>
              <a:rPr lang="en-US" dirty="0" smtClean="0">
                <a:effectLst/>
                <a:latin typeface="Times New Roman"/>
                <a:ea typeface="Calibri"/>
                <a:cs typeface="Times New Roman"/>
              </a:rPr>
              <a:t> HDS, </a:t>
            </a:r>
            <a:r>
              <a:rPr lang="en-US" dirty="0" err="1" smtClean="0">
                <a:effectLst/>
                <a:latin typeface="Times New Roman"/>
                <a:ea typeface="Calibri"/>
                <a:cs typeface="Times New Roman"/>
              </a:rPr>
              <a:t>permițȃnd</a:t>
            </a:r>
            <a:r>
              <a:rPr lang="en-US" dirty="0" smtClean="0">
                <a:effectLst/>
                <a:latin typeface="Times New Roman"/>
                <a:ea typeface="Calibri"/>
                <a:cs typeface="Times New Roman"/>
              </a:rPr>
              <a:t> </a:t>
            </a:r>
            <a:r>
              <a:rPr lang="en-US" dirty="0" err="1" smtClean="0">
                <a:effectLst/>
                <a:latin typeface="Times New Roman"/>
                <a:ea typeface="Calibri"/>
                <a:cs typeface="Times New Roman"/>
              </a:rPr>
              <a:t>identificarea</a:t>
            </a:r>
            <a:r>
              <a:rPr lang="en-US" dirty="0" smtClean="0">
                <a:effectLst/>
                <a:latin typeface="Times New Roman"/>
                <a:ea typeface="Calibri"/>
                <a:cs typeface="Times New Roman"/>
              </a:rPr>
              <a:t> </a:t>
            </a:r>
            <a:r>
              <a:rPr lang="en-US" dirty="0" err="1" smtClean="0">
                <a:effectLst/>
                <a:latin typeface="Times New Roman"/>
                <a:ea typeface="Calibri"/>
                <a:cs typeface="Times New Roman"/>
              </a:rPr>
              <a:t>sursei</a:t>
            </a:r>
            <a:r>
              <a:rPr lang="en-US" dirty="0" smtClean="0">
                <a:effectLst/>
                <a:latin typeface="Times New Roman"/>
                <a:ea typeface="Calibri"/>
                <a:cs typeface="Times New Roman"/>
              </a:rPr>
              <a:t> </a:t>
            </a:r>
            <a:r>
              <a:rPr lang="en-US" dirty="0" err="1" smtClean="0">
                <a:effectLst/>
                <a:latin typeface="Times New Roman"/>
                <a:ea typeface="Calibri"/>
                <a:cs typeface="Times New Roman"/>
              </a:rPr>
              <a:t>acesteia</a:t>
            </a:r>
            <a:r>
              <a:rPr lang="en-US" dirty="0" smtClean="0">
                <a:effectLst/>
                <a:latin typeface="Times New Roman"/>
                <a:ea typeface="Calibri"/>
                <a:cs typeface="Times New Roman"/>
              </a:rPr>
              <a:t> </a:t>
            </a:r>
            <a:r>
              <a:rPr lang="en-US" dirty="0" err="1" smtClean="0">
                <a:effectLst/>
                <a:latin typeface="Times New Roman"/>
                <a:ea typeface="Calibri"/>
                <a:cs typeface="Times New Roman"/>
              </a:rPr>
              <a:t>ȋn</a:t>
            </a:r>
            <a:r>
              <a:rPr lang="en-US" dirty="0" smtClean="0">
                <a:effectLst/>
                <a:latin typeface="Times New Roman"/>
                <a:ea typeface="Calibri"/>
                <a:cs typeface="Times New Roman"/>
              </a:rPr>
              <a:t> 90</a:t>
            </a:r>
            <a:r>
              <a:rPr lang="en-US" dirty="0" smtClean="0">
                <a:effectLst/>
                <a:latin typeface="Tahoma"/>
                <a:ea typeface="Calibri"/>
                <a:cs typeface="Times New Roman"/>
              </a:rPr>
              <a:t>-</a:t>
            </a:r>
            <a:r>
              <a:rPr lang="en-US" dirty="0" smtClean="0">
                <a:effectLst/>
                <a:latin typeface="Times New Roman"/>
                <a:ea typeface="Calibri"/>
                <a:cs typeface="Times New Roman"/>
              </a:rPr>
              <a:t>95% din </a:t>
            </a:r>
            <a:r>
              <a:rPr lang="en-US" dirty="0" err="1" smtClean="0">
                <a:effectLst/>
                <a:latin typeface="Times New Roman"/>
                <a:ea typeface="Calibri"/>
                <a:cs typeface="Times New Roman"/>
              </a:rPr>
              <a:t>cazuri</a:t>
            </a:r>
            <a:r>
              <a:rPr lang="en-US" dirty="0" smtClean="0">
                <a:effectLst/>
                <a:latin typeface="Times New Roman"/>
                <a:ea typeface="Calibri"/>
                <a:cs typeface="Times New Roman"/>
              </a:rPr>
              <a:t>, cu </a:t>
            </a:r>
            <a:r>
              <a:rPr lang="en-US" dirty="0" err="1" smtClean="0">
                <a:effectLst/>
                <a:latin typeface="Times New Roman"/>
                <a:ea typeface="Calibri"/>
                <a:cs typeface="Times New Roman"/>
              </a:rPr>
              <a:t>aplicarea</a:t>
            </a:r>
            <a:r>
              <a:rPr lang="en-US" dirty="0" smtClean="0">
                <a:effectLst/>
                <a:latin typeface="Times New Roman"/>
                <a:ea typeface="Calibri"/>
                <a:cs typeface="Times New Roman"/>
              </a:rPr>
              <a:t> </a:t>
            </a:r>
            <a:r>
              <a:rPr lang="en-US" dirty="0" err="1" smtClean="0">
                <a:effectLst/>
                <a:latin typeface="Times New Roman"/>
                <a:ea typeface="Calibri"/>
                <a:cs typeface="Times New Roman"/>
              </a:rPr>
              <a:t>tratamentului</a:t>
            </a:r>
            <a:r>
              <a:rPr lang="en-US" dirty="0" smtClean="0">
                <a:effectLst/>
                <a:latin typeface="Times New Roman"/>
                <a:ea typeface="Calibri"/>
                <a:cs typeface="Times New Roman"/>
              </a:rPr>
              <a:t> </a:t>
            </a:r>
            <a:r>
              <a:rPr lang="en-US" dirty="0" err="1" smtClean="0">
                <a:effectLst/>
                <a:latin typeface="Times New Roman"/>
                <a:ea typeface="Calibri"/>
                <a:cs typeface="Times New Roman"/>
              </a:rPr>
              <a:t>hemostatic</a:t>
            </a:r>
            <a:endParaRPr lang="en-US" sz="1600" dirty="0">
              <a:effectLst/>
              <a:latin typeface="Calibri"/>
              <a:ea typeface="Calibri"/>
              <a:cs typeface="Times New Roman"/>
            </a:endParaRPr>
          </a:p>
        </p:txBody>
      </p:sp>
      <p:pic>
        <p:nvPicPr>
          <p:cNvPr id="8"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79400" y="4890654"/>
            <a:ext cx="2964600" cy="1967346"/>
          </a:xfrm>
          <a:prstGeom prst="rect">
            <a:avLst/>
          </a:prstGeom>
          <a:noFill/>
          <a:ln>
            <a:noFill/>
          </a:ln>
          <a:effectLst/>
          <a:scene3d>
            <a:camera prst="orthographicFront"/>
            <a:lightRig rig="threePt" dir="t"/>
          </a:scene3d>
          <a:sp3d>
            <a:bevelT/>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366</TotalTime>
  <Words>1117</Words>
  <Application>Microsoft Office PowerPoint</Application>
  <PresentationFormat>Экран (4:3)</PresentationFormat>
  <Paragraphs>76</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Открытая</vt:lpstr>
      <vt:lpstr>Managementul Hemoragiei digestive in activitatea asistenților medicali</vt:lpstr>
      <vt:lpstr>Definitie:</vt:lpstr>
      <vt:lpstr>Clasificare:</vt:lpstr>
      <vt:lpstr>Incidenta si Etiologia HDS</vt:lpstr>
      <vt:lpstr>Слайд 5</vt:lpstr>
      <vt:lpstr>Siptomatologia </vt:lpstr>
      <vt:lpstr>Semnele de exteriorizare a HDS:</vt:lpstr>
      <vt:lpstr>Слайд 8</vt:lpstr>
      <vt:lpstr>Diagnosticul HDS:</vt:lpstr>
      <vt:lpstr>Managementul de urgenta a pacientului cu HD</vt:lpstr>
      <vt:lpstr>Intervenţiile asistentului medical în cazul unui pacient cu hemoragie digestivă superioară </vt:lpstr>
      <vt:lpstr>Intervenţiile asistentului medical în cazul unui pacient cu hemoragie digestivă superioară </vt:lpstr>
      <vt:lpstr>NB!!!</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Managementul Hemoragiei digestive in activitatea asistentilor medicali</dc:title>
  <dc:creator>RePack by SPecialiST</dc:creator>
  <cp:lastModifiedBy>RePack by SPecialiST</cp:lastModifiedBy>
  <cp:revision>46</cp:revision>
  <dcterms:created xsi:type="dcterms:W3CDTF">2023-04-01T10:55:32Z</dcterms:created>
  <dcterms:modified xsi:type="dcterms:W3CDTF">2023-04-04T16:29:53Z</dcterms:modified>
</cp:coreProperties>
</file>