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317" r:id="rId4"/>
    <p:sldId id="264" r:id="rId5"/>
    <p:sldId id="300" r:id="rId6"/>
    <p:sldId id="319" r:id="rId7"/>
    <p:sldId id="321" r:id="rId8"/>
    <p:sldId id="309" r:id="rId9"/>
    <p:sldId id="299" r:id="rId10"/>
    <p:sldId id="304" r:id="rId11"/>
    <p:sldId id="305" r:id="rId12"/>
    <p:sldId id="306" r:id="rId13"/>
    <p:sldId id="263" r:id="rId14"/>
    <p:sldId id="265" r:id="rId15"/>
    <p:sldId id="270" r:id="rId16"/>
    <p:sldId id="308" r:id="rId17"/>
    <p:sldId id="266" r:id="rId18"/>
    <p:sldId id="267" r:id="rId19"/>
    <p:sldId id="298" r:id="rId20"/>
    <p:sldId id="307" r:id="rId21"/>
    <p:sldId id="268" r:id="rId22"/>
    <p:sldId id="322" r:id="rId23"/>
    <p:sldId id="269" r:id="rId24"/>
    <p:sldId id="324" r:id="rId25"/>
    <p:sldId id="281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67C36-C4DB-487F-A5EA-404E59D6BF02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0C50A5-A244-414C-A733-6209EAB10A8A}">
      <dgm:prSet phldrT="[Текст]" custT="1"/>
      <dgm:spPr/>
      <dgm:t>
        <a:bodyPr/>
        <a:lstStyle/>
        <a:p>
          <a:endParaRPr lang="ro-MD" sz="2000" b="1" dirty="0" smtClean="0">
            <a:latin typeface="+mn-lt"/>
          </a:endParaRPr>
        </a:p>
        <a:p>
          <a:endParaRPr lang="ro-MD" sz="2000" b="1" dirty="0" smtClean="0">
            <a:latin typeface="+mn-lt"/>
          </a:endParaRPr>
        </a:p>
        <a:p>
          <a:r>
            <a:rPr lang="ro-MD" sz="2000" b="1" dirty="0" smtClean="0">
              <a:latin typeface="+mn-lt"/>
            </a:rPr>
            <a:t>Se va limita    sedentarismul:                 TV, computer</a:t>
          </a:r>
          <a:endParaRPr lang="ru-RU" sz="2000" b="1" dirty="0">
            <a:latin typeface="+mn-lt"/>
          </a:endParaRPr>
        </a:p>
      </dgm:t>
    </dgm:pt>
    <dgm:pt modelId="{87C11609-5171-4352-B0AD-8599B3F20524}" type="parTrans" cxnId="{4FCF24A1-12B7-4155-9896-51EF9A17E28F}">
      <dgm:prSet/>
      <dgm:spPr/>
      <dgm:t>
        <a:bodyPr/>
        <a:lstStyle/>
        <a:p>
          <a:endParaRPr lang="ru-RU"/>
        </a:p>
      </dgm:t>
    </dgm:pt>
    <dgm:pt modelId="{2C1FD543-79E1-4ED8-A182-553F0383357E}" type="sibTrans" cxnId="{4FCF24A1-12B7-4155-9896-51EF9A17E28F}">
      <dgm:prSet/>
      <dgm:spPr/>
      <dgm:t>
        <a:bodyPr/>
        <a:lstStyle/>
        <a:p>
          <a:endParaRPr lang="ru-RU"/>
        </a:p>
      </dgm:t>
    </dgm:pt>
    <dgm:pt modelId="{1A1A84AB-1A6C-4438-9539-FA6881397EE6}">
      <dgm:prSet phldrT="[Текст]" custT="1"/>
      <dgm:spPr/>
      <dgm:t>
        <a:bodyPr/>
        <a:lstStyle/>
        <a:p>
          <a:r>
            <a:rPr lang="ro-MD" sz="2000" b="1" dirty="0" smtClean="0">
              <a:latin typeface="+mn-lt"/>
            </a:rPr>
            <a:t>Program de fitness efectuat în sală, adaptat vîrstei și patologiei</a:t>
          </a:r>
          <a:endParaRPr lang="ru-RU" sz="2000" b="1" dirty="0">
            <a:latin typeface="+mn-lt"/>
          </a:endParaRPr>
        </a:p>
      </dgm:t>
    </dgm:pt>
    <dgm:pt modelId="{A30BFC47-5263-40EA-AF3F-CB21F74F1D58}" type="parTrans" cxnId="{5A3E33DF-D972-4F49-9F52-302E5D025C9C}">
      <dgm:prSet/>
      <dgm:spPr/>
      <dgm:t>
        <a:bodyPr/>
        <a:lstStyle/>
        <a:p>
          <a:endParaRPr lang="ru-RU"/>
        </a:p>
      </dgm:t>
    </dgm:pt>
    <dgm:pt modelId="{008F0178-9EF1-4134-A7EB-8768D1ED3473}" type="sibTrans" cxnId="{5A3E33DF-D972-4F49-9F52-302E5D025C9C}">
      <dgm:prSet/>
      <dgm:spPr/>
      <dgm:t>
        <a:bodyPr/>
        <a:lstStyle/>
        <a:p>
          <a:endParaRPr lang="ru-RU"/>
        </a:p>
      </dgm:t>
    </dgm:pt>
    <dgm:pt modelId="{9FAF41AE-E8AD-4B59-BB0E-B12CF5E818B2}">
      <dgm:prSet phldrT="[Текст]" custT="1"/>
      <dgm:spPr/>
      <dgm:t>
        <a:bodyPr/>
        <a:lstStyle/>
        <a:p>
          <a:r>
            <a:rPr lang="ro-MD" sz="2000" b="1" dirty="0" smtClean="0">
              <a:latin typeface="+mn-lt"/>
            </a:rPr>
            <a:t>Plimbare minim 30 minute</a:t>
          </a:r>
        </a:p>
        <a:p>
          <a:r>
            <a:rPr lang="ro-MD" sz="2000" b="1" dirty="0" smtClean="0">
              <a:latin typeface="+mn-lt"/>
            </a:rPr>
            <a:t>Urcatul și coborîtul scărilor</a:t>
          </a:r>
          <a:endParaRPr lang="ru-RU" sz="2000" b="1" dirty="0">
            <a:latin typeface="+mn-lt"/>
          </a:endParaRPr>
        </a:p>
      </dgm:t>
    </dgm:pt>
    <dgm:pt modelId="{AF0F4697-E9EE-436C-AABD-5EC6C93B417B}" type="parTrans" cxnId="{D79B6215-D3B1-4A70-890B-24C027B27168}">
      <dgm:prSet/>
      <dgm:spPr/>
      <dgm:t>
        <a:bodyPr/>
        <a:lstStyle/>
        <a:p>
          <a:endParaRPr lang="ru-RU"/>
        </a:p>
      </dgm:t>
    </dgm:pt>
    <dgm:pt modelId="{4ED77FC2-AC00-42FD-AEC2-ED2B037ACB2B}" type="sibTrans" cxnId="{D79B6215-D3B1-4A70-890B-24C027B27168}">
      <dgm:prSet/>
      <dgm:spPr/>
      <dgm:t>
        <a:bodyPr/>
        <a:lstStyle/>
        <a:p>
          <a:endParaRPr lang="ru-RU"/>
        </a:p>
      </dgm:t>
    </dgm:pt>
    <dgm:pt modelId="{DCB1C621-0570-4778-AD73-8CA2BC23CB4C}">
      <dgm:prSet custT="1"/>
      <dgm:spPr/>
      <dgm:t>
        <a:bodyPr/>
        <a:lstStyle/>
        <a:p>
          <a:r>
            <a:rPr lang="ro-MD" sz="2000" b="1" dirty="0" smtClean="0">
              <a:latin typeface="+mn-lt"/>
            </a:rPr>
            <a:t>Activitate fizică continuă ce </a:t>
          </a:r>
          <a:r>
            <a:rPr lang="ru-RU" sz="2000" b="1" dirty="0" smtClean="0">
              <a:latin typeface="+mn-lt"/>
              <a:cs typeface="Calibri" panose="020F0502020204030204" pitchFamily="34" charset="0"/>
            </a:rPr>
            <a:t>↑</a:t>
          </a:r>
          <a:r>
            <a:rPr lang="ro-MD" sz="2000" b="1" dirty="0" smtClean="0">
              <a:latin typeface="+mn-lt"/>
              <a:cs typeface="Calibri" panose="020F0502020204030204" pitchFamily="34" charset="0"/>
            </a:rPr>
            <a:t> FCC ,                        minim 20 minute:</a:t>
          </a:r>
        </a:p>
        <a:p>
          <a:r>
            <a:rPr lang="ro-MD" sz="2000" b="1" dirty="0" smtClean="0">
              <a:latin typeface="+mn-lt"/>
              <a:cs typeface="Calibri" panose="020F0502020204030204" pitchFamily="34" charset="0"/>
            </a:rPr>
            <a:t>Mers vioi, jogging, înot, baschet, dans</a:t>
          </a:r>
          <a:endParaRPr lang="ru-RU" sz="2000" b="1" dirty="0">
            <a:latin typeface="+mn-lt"/>
          </a:endParaRPr>
        </a:p>
      </dgm:t>
    </dgm:pt>
    <dgm:pt modelId="{3152D01A-E7D2-41D3-B53E-0D42AF8FAF51}" type="parTrans" cxnId="{7C38AEA8-C5A9-4B70-8758-6CD81FD12AA6}">
      <dgm:prSet/>
      <dgm:spPr/>
      <dgm:t>
        <a:bodyPr/>
        <a:lstStyle/>
        <a:p>
          <a:endParaRPr lang="ru-RU"/>
        </a:p>
      </dgm:t>
    </dgm:pt>
    <dgm:pt modelId="{2B044BEC-7538-4796-A6AC-E3EA2AEAF4AE}" type="sibTrans" cxnId="{7C38AEA8-C5A9-4B70-8758-6CD81FD12AA6}">
      <dgm:prSet/>
      <dgm:spPr/>
      <dgm:t>
        <a:bodyPr/>
        <a:lstStyle/>
        <a:p>
          <a:endParaRPr lang="ru-RU"/>
        </a:p>
      </dgm:t>
    </dgm:pt>
    <dgm:pt modelId="{85E1D93D-5A4D-419E-B436-B755DA8B1478}" type="pres">
      <dgm:prSet presAssocID="{09767C36-C4DB-487F-A5EA-404E59D6BF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13C26-C612-4205-8B93-8396CE4106B7}" type="pres">
      <dgm:prSet presAssocID="{730C50A5-A244-414C-A733-6209EAB10A8A}" presName="Name8" presStyleCnt="0"/>
      <dgm:spPr/>
    </dgm:pt>
    <dgm:pt modelId="{8F86562F-E36F-4DAD-A47B-B6948C90D15D}" type="pres">
      <dgm:prSet presAssocID="{730C50A5-A244-414C-A733-6209EAB10A8A}" presName="level" presStyleLbl="node1" presStyleIdx="0" presStyleCnt="4" custScaleX="99074" custScaleY="1173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DBCC9-7996-44B3-86A8-CF1E59183CB5}" type="pres">
      <dgm:prSet presAssocID="{730C50A5-A244-414C-A733-6209EAB10A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6D7E0-F7A1-43F2-9A27-37FEA3AD0E11}" type="pres">
      <dgm:prSet presAssocID="{1A1A84AB-1A6C-4438-9539-FA6881397EE6}" presName="Name8" presStyleCnt="0"/>
      <dgm:spPr/>
    </dgm:pt>
    <dgm:pt modelId="{A220ED81-41F6-4662-8F0B-4B8E35B68FA9}" type="pres">
      <dgm:prSet presAssocID="{1A1A84AB-1A6C-4438-9539-FA6881397EE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3E7CC-27DA-427D-B421-A75F77EED2E5}" type="pres">
      <dgm:prSet presAssocID="{1A1A84AB-1A6C-4438-9539-FA6881397E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9D927-40BE-4118-88CB-6B432AD03ADC}" type="pres">
      <dgm:prSet presAssocID="{DCB1C621-0570-4778-AD73-8CA2BC23CB4C}" presName="Name8" presStyleCnt="0"/>
      <dgm:spPr/>
    </dgm:pt>
    <dgm:pt modelId="{3E981DCF-A1BA-47B4-AFCA-28A5C98D5745}" type="pres">
      <dgm:prSet presAssocID="{DCB1C621-0570-4778-AD73-8CA2BC23CB4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B0824-9113-4A28-8A51-2FC9F0F583AC}" type="pres">
      <dgm:prSet presAssocID="{DCB1C621-0570-4778-AD73-8CA2BC23CB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2A7CC-13AF-4583-9D70-1841C45E52FD}" type="pres">
      <dgm:prSet presAssocID="{9FAF41AE-E8AD-4B59-BB0E-B12CF5E818B2}" presName="Name8" presStyleCnt="0"/>
      <dgm:spPr/>
    </dgm:pt>
    <dgm:pt modelId="{FAABF558-084E-4BEF-A2A5-A98E70A53B95}" type="pres">
      <dgm:prSet presAssocID="{9FAF41AE-E8AD-4B59-BB0E-B12CF5E818B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C572-D9A4-4259-AC18-8416DC955D95}" type="pres">
      <dgm:prSet presAssocID="{9FAF41AE-E8AD-4B59-BB0E-B12CF5E818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BC412-B8F2-4BF5-A4DA-98275FEDE3C7}" type="presOf" srcId="{DCB1C621-0570-4778-AD73-8CA2BC23CB4C}" destId="{758B0824-9113-4A28-8A51-2FC9F0F583AC}" srcOrd="1" destOrd="0" presId="urn:microsoft.com/office/officeart/2005/8/layout/pyramid1"/>
    <dgm:cxn modelId="{8303BFB7-D0EF-4F8C-BEAE-9037EA86802F}" type="presOf" srcId="{1A1A84AB-1A6C-4438-9539-FA6881397EE6}" destId="{A220ED81-41F6-4662-8F0B-4B8E35B68FA9}" srcOrd="0" destOrd="0" presId="urn:microsoft.com/office/officeart/2005/8/layout/pyramid1"/>
    <dgm:cxn modelId="{E63CCD2D-BF82-457F-B185-91207E07C400}" type="presOf" srcId="{730C50A5-A244-414C-A733-6209EAB10A8A}" destId="{0B5DBCC9-7996-44B3-86A8-CF1E59183CB5}" srcOrd="1" destOrd="0" presId="urn:microsoft.com/office/officeart/2005/8/layout/pyramid1"/>
    <dgm:cxn modelId="{D79B6215-D3B1-4A70-890B-24C027B27168}" srcId="{09767C36-C4DB-487F-A5EA-404E59D6BF02}" destId="{9FAF41AE-E8AD-4B59-BB0E-B12CF5E818B2}" srcOrd="3" destOrd="0" parTransId="{AF0F4697-E9EE-436C-AABD-5EC6C93B417B}" sibTransId="{4ED77FC2-AC00-42FD-AEC2-ED2B037ACB2B}"/>
    <dgm:cxn modelId="{4FCF24A1-12B7-4155-9896-51EF9A17E28F}" srcId="{09767C36-C4DB-487F-A5EA-404E59D6BF02}" destId="{730C50A5-A244-414C-A733-6209EAB10A8A}" srcOrd="0" destOrd="0" parTransId="{87C11609-5171-4352-B0AD-8599B3F20524}" sibTransId="{2C1FD543-79E1-4ED8-A182-553F0383357E}"/>
    <dgm:cxn modelId="{3386D670-425A-4A1D-9D3C-15966430A361}" type="presOf" srcId="{9FAF41AE-E8AD-4B59-BB0E-B12CF5E818B2}" destId="{FAABF558-084E-4BEF-A2A5-A98E70A53B95}" srcOrd="0" destOrd="0" presId="urn:microsoft.com/office/officeart/2005/8/layout/pyramid1"/>
    <dgm:cxn modelId="{B9CCFED3-F1EE-4616-99E3-A02A87412A5A}" type="presOf" srcId="{09767C36-C4DB-487F-A5EA-404E59D6BF02}" destId="{85E1D93D-5A4D-419E-B436-B755DA8B1478}" srcOrd="0" destOrd="0" presId="urn:microsoft.com/office/officeart/2005/8/layout/pyramid1"/>
    <dgm:cxn modelId="{82F89E87-AE55-4CA3-85C3-AACB643E13A3}" type="presOf" srcId="{DCB1C621-0570-4778-AD73-8CA2BC23CB4C}" destId="{3E981DCF-A1BA-47B4-AFCA-28A5C98D5745}" srcOrd="0" destOrd="0" presId="urn:microsoft.com/office/officeart/2005/8/layout/pyramid1"/>
    <dgm:cxn modelId="{32032CCF-68D4-4660-BFB5-DE83DB9895B9}" type="presOf" srcId="{730C50A5-A244-414C-A733-6209EAB10A8A}" destId="{8F86562F-E36F-4DAD-A47B-B6948C90D15D}" srcOrd="0" destOrd="0" presId="urn:microsoft.com/office/officeart/2005/8/layout/pyramid1"/>
    <dgm:cxn modelId="{B36E54CB-D7CC-4639-AA24-6351D6F5BAF2}" type="presOf" srcId="{1A1A84AB-1A6C-4438-9539-FA6881397EE6}" destId="{B823E7CC-27DA-427D-B421-A75F77EED2E5}" srcOrd="1" destOrd="0" presId="urn:microsoft.com/office/officeart/2005/8/layout/pyramid1"/>
    <dgm:cxn modelId="{DADAE347-6B19-4011-8088-87295E8293FB}" type="presOf" srcId="{9FAF41AE-E8AD-4B59-BB0E-B12CF5E818B2}" destId="{57EAC572-D9A4-4259-AC18-8416DC955D95}" srcOrd="1" destOrd="0" presId="urn:microsoft.com/office/officeart/2005/8/layout/pyramid1"/>
    <dgm:cxn modelId="{5A3E33DF-D972-4F49-9F52-302E5D025C9C}" srcId="{09767C36-C4DB-487F-A5EA-404E59D6BF02}" destId="{1A1A84AB-1A6C-4438-9539-FA6881397EE6}" srcOrd="1" destOrd="0" parTransId="{A30BFC47-5263-40EA-AF3F-CB21F74F1D58}" sibTransId="{008F0178-9EF1-4134-A7EB-8768D1ED3473}"/>
    <dgm:cxn modelId="{7C38AEA8-C5A9-4B70-8758-6CD81FD12AA6}" srcId="{09767C36-C4DB-487F-A5EA-404E59D6BF02}" destId="{DCB1C621-0570-4778-AD73-8CA2BC23CB4C}" srcOrd="2" destOrd="0" parTransId="{3152D01A-E7D2-41D3-B53E-0D42AF8FAF51}" sibTransId="{2B044BEC-7538-4796-A6AC-E3EA2AEAF4AE}"/>
    <dgm:cxn modelId="{E50504F7-D958-4542-BFC6-F2C6A400232E}" type="presParOf" srcId="{85E1D93D-5A4D-419E-B436-B755DA8B1478}" destId="{5F313C26-C612-4205-8B93-8396CE4106B7}" srcOrd="0" destOrd="0" presId="urn:microsoft.com/office/officeart/2005/8/layout/pyramid1"/>
    <dgm:cxn modelId="{6086DB13-4064-4B08-9879-36EBBA995648}" type="presParOf" srcId="{5F313C26-C612-4205-8B93-8396CE4106B7}" destId="{8F86562F-E36F-4DAD-A47B-B6948C90D15D}" srcOrd="0" destOrd="0" presId="urn:microsoft.com/office/officeart/2005/8/layout/pyramid1"/>
    <dgm:cxn modelId="{6B73BBE4-69BC-4EEF-B942-3A5FD69237FB}" type="presParOf" srcId="{5F313C26-C612-4205-8B93-8396CE4106B7}" destId="{0B5DBCC9-7996-44B3-86A8-CF1E59183CB5}" srcOrd="1" destOrd="0" presId="urn:microsoft.com/office/officeart/2005/8/layout/pyramid1"/>
    <dgm:cxn modelId="{4DD469DD-F70A-4A3E-BE63-4D7898FCBB5F}" type="presParOf" srcId="{85E1D93D-5A4D-419E-B436-B755DA8B1478}" destId="{D7F6D7E0-F7A1-43F2-9A27-37FEA3AD0E11}" srcOrd="1" destOrd="0" presId="urn:microsoft.com/office/officeart/2005/8/layout/pyramid1"/>
    <dgm:cxn modelId="{01FE8D4E-D594-4787-B7B8-733BCEE2B0FA}" type="presParOf" srcId="{D7F6D7E0-F7A1-43F2-9A27-37FEA3AD0E11}" destId="{A220ED81-41F6-4662-8F0B-4B8E35B68FA9}" srcOrd="0" destOrd="0" presId="urn:microsoft.com/office/officeart/2005/8/layout/pyramid1"/>
    <dgm:cxn modelId="{8BC99A81-00A0-4EFA-90C4-A7D7AA8338C7}" type="presParOf" srcId="{D7F6D7E0-F7A1-43F2-9A27-37FEA3AD0E11}" destId="{B823E7CC-27DA-427D-B421-A75F77EED2E5}" srcOrd="1" destOrd="0" presId="urn:microsoft.com/office/officeart/2005/8/layout/pyramid1"/>
    <dgm:cxn modelId="{915A84FC-6180-47C2-8F6F-1DB464058A77}" type="presParOf" srcId="{85E1D93D-5A4D-419E-B436-B755DA8B1478}" destId="{1E69D927-40BE-4118-88CB-6B432AD03ADC}" srcOrd="2" destOrd="0" presId="urn:microsoft.com/office/officeart/2005/8/layout/pyramid1"/>
    <dgm:cxn modelId="{B217ADCB-892A-4D2A-A7F4-34D846B9F5D4}" type="presParOf" srcId="{1E69D927-40BE-4118-88CB-6B432AD03ADC}" destId="{3E981DCF-A1BA-47B4-AFCA-28A5C98D5745}" srcOrd="0" destOrd="0" presId="urn:microsoft.com/office/officeart/2005/8/layout/pyramid1"/>
    <dgm:cxn modelId="{096D933A-229F-4B5D-AD19-3E065315F3B8}" type="presParOf" srcId="{1E69D927-40BE-4118-88CB-6B432AD03ADC}" destId="{758B0824-9113-4A28-8A51-2FC9F0F583AC}" srcOrd="1" destOrd="0" presId="urn:microsoft.com/office/officeart/2005/8/layout/pyramid1"/>
    <dgm:cxn modelId="{1250A5D1-286C-40AB-836B-7603BDA5A8D5}" type="presParOf" srcId="{85E1D93D-5A4D-419E-B436-B755DA8B1478}" destId="{01A2A7CC-13AF-4583-9D70-1841C45E52FD}" srcOrd="3" destOrd="0" presId="urn:microsoft.com/office/officeart/2005/8/layout/pyramid1"/>
    <dgm:cxn modelId="{50912642-5B0C-4015-B05D-A795CAD16E6C}" type="presParOf" srcId="{01A2A7CC-13AF-4583-9D70-1841C45E52FD}" destId="{FAABF558-084E-4BEF-A2A5-A98E70A53B95}" srcOrd="0" destOrd="0" presId="urn:microsoft.com/office/officeart/2005/8/layout/pyramid1"/>
    <dgm:cxn modelId="{FAD0F26E-BF81-4978-B6E0-10CED75AA393}" type="presParOf" srcId="{01A2A7CC-13AF-4583-9D70-1841C45E52FD}" destId="{57EAC572-D9A4-4259-AC18-8416DC955D9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6562F-E36F-4DAD-A47B-B6948C90D15D}">
      <dsp:nvSpPr>
        <dsp:cNvPr id="0" name=""/>
        <dsp:cNvSpPr/>
      </dsp:nvSpPr>
      <dsp:spPr>
        <a:xfrm>
          <a:off x="3284792" y="0"/>
          <a:ext cx="2535913" cy="1576710"/>
        </a:xfrm>
        <a:prstGeom prst="trapezoid">
          <a:avLst>
            <a:gd name="adj" fmla="val 811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MD" sz="2000" b="1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MD" sz="2000" b="1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latin typeface="+mn-lt"/>
            </a:rPr>
            <a:t>Se va limita    sedentarismul:                 TV, computer</a:t>
          </a:r>
          <a:endParaRPr lang="ru-RU" sz="2000" b="1" kern="1200" dirty="0">
            <a:latin typeface="+mn-lt"/>
          </a:endParaRPr>
        </a:p>
      </dsp:txBody>
      <dsp:txXfrm>
        <a:off x="3284792" y="0"/>
        <a:ext cx="2535913" cy="1576710"/>
      </dsp:txXfrm>
    </dsp:sp>
    <dsp:sp modelId="{A220ED81-41F6-4662-8F0B-4B8E35B68FA9}">
      <dsp:nvSpPr>
        <dsp:cNvPr id="0" name=""/>
        <dsp:cNvSpPr/>
      </dsp:nvSpPr>
      <dsp:spPr>
        <a:xfrm>
          <a:off x="2181961" y="1576710"/>
          <a:ext cx="4741576" cy="1344077"/>
        </a:xfrm>
        <a:prstGeom prst="trapezoid">
          <a:avLst>
            <a:gd name="adj" fmla="val 811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latin typeface="+mn-lt"/>
            </a:rPr>
            <a:t>Program de fitness efectuat în sală, adaptat vîrstei și patologiei</a:t>
          </a:r>
          <a:endParaRPr lang="ru-RU" sz="2000" b="1" kern="1200" dirty="0">
            <a:latin typeface="+mn-lt"/>
          </a:endParaRPr>
        </a:p>
      </dsp:txBody>
      <dsp:txXfrm>
        <a:off x="3011737" y="1576710"/>
        <a:ext cx="3082024" cy="1344077"/>
      </dsp:txXfrm>
    </dsp:sp>
    <dsp:sp modelId="{3E981DCF-A1BA-47B4-AFCA-28A5C98D5745}">
      <dsp:nvSpPr>
        <dsp:cNvPr id="0" name=""/>
        <dsp:cNvSpPr/>
      </dsp:nvSpPr>
      <dsp:spPr>
        <a:xfrm>
          <a:off x="1090980" y="2920787"/>
          <a:ext cx="6923537" cy="1344077"/>
        </a:xfrm>
        <a:prstGeom prst="trapezoid">
          <a:avLst>
            <a:gd name="adj" fmla="val 811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latin typeface="+mn-lt"/>
            </a:rPr>
            <a:t>Activitate fizică continuă ce </a:t>
          </a:r>
          <a:r>
            <a:rPr lang="ru-RU" sz="2000" b="1" kern="1200" dirty="0" smtClean="0">
              <a:latin typeface="+mn-lt"/>
              <a:cs typeface="Calibri" panose="020F0502020204030204" pitchFamily="34" charset="0"/>
            </a:rPr>
            <a:t>↑</a:t>
          </a:r>
          <a:r>
            <a:rPr lang="ro-MD" sz="2000" b="1" kern="1200" dirty="0" smtClean="0">
              <a:latin typeface="+mn-lt"/>
              <a:cs typeface="Calibri" panose="020F0502020204030204" pitchFamily="34" charset="0"/>
            </a:rPr>
            <a:t> FCC ,                        minim 20 minute: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latin typeface="+mn-lt"/>
              <a:cs typeface="Calibri" panose="020F0502020204030204" pitchFamily="34" charset="0"/>
            </a:rPr>
            <a:t>Mers vioi, jogging, înot, baschet, dans</a:t>
          </a:r>
          <a:endParaRPr lang="ru-RU" sz="2000" b="1" kern="1200" dirty="0">
            <a:latin typeface="+mn-lt"/>
          </a:endParaRPr>
        </a:p>
      </dsp:txBody>
      <dsp:txXfrm>
        <a:off x="2302599" y="2920787"/>
        <a:ext cx="4500299" cy="1344077"/>
      </dsp:txXfrm>
    </dsp:sp>
    <dsp:sp modelId="{FAABF558-084E-4BEF-A2A5-A98E70A53B95}">
      <dsp:nvSpPr>
        <dsp:cNvPr id="0" name=""/>
        <dsp:cNvSpPr/>
      </dsp:nvSpPr>
      <dsp:spPr>
        <a:xfrm>
          <a:off x="0" y="4264865"/>
          <a:ext cx="9105499" cy="1344077"/>
        </a:xfrm>
        <a:prstGeom prst="trapezoid">
          <a:avLst>
            <a:gd name="adj" fmla="val 811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latin typeface="+mn-lt"/>
            </a:rPr>
            <a:t>Plimbare minim 30 minute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b="1" kern="1200" dirty="0" smtClean="0">
              <a:latin typeface="+mn-lt"/>
            </a:rPr>
            <a:t>Urcatul și coborîtul scărilor</a:t>
          </a:r>
          <a:endParaRPr lang="ru-RU" sz="2000" b="1" kern="1200" dirty="0">
            <a:latin typeface="+mn-lt"/>
          </a:endParaRPr>
        </a:p>
      </dsp:txBody>
      <dsp:txXfrm>
        <a:off x="1593462" y="4264865"/>
        <a:ext cx="5918574" cy="134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B2FE-5410-4D89-9EA3-E5555AB74A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5683-A7AC-4E67-899B-BE9A5099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MD" dirty="0" smtClean="0">
                <a:solidFill>
                  <a:srgbClr val="FF0000"/>
                </a:solidFill>
              </a:rPr>
              <a:t>ameliorează stările depresive și stresul</a:t>
            </a:r>
          </a:p>
          <a:p>
            <a:pPr algn="ctr"/>
            <a:r>
              <a:rPr lang="ro-MD" dirty="0" smtClean="0"/>
              <a:t> </a:t>
            </a:r>
            <a:endParaRPr lang="ro-RO" dirty="0" smtClean="0"/>
          </a:p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E0F9-F972-4BAF-98CD-59C24520738E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43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2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6E82-7F63-459F-A51B-3C6B7AA1F2D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7530-4027-4538-9CBF-EC8EDB8D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571" y="2726407"/>
            <a:ext cx="10515600" cy="125309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318FA5"/>
                </a:solidFill>
                <a:latin typeface="+mn-lt"/>
              </a:rPr>
              <a:t>Exercițiul fizic </a:t>
            </a:r>
            <a:r>
              <a:rPr lang="ro-MD" b="1" dirty="0" smtClean="0">
                <a:solidFill>
                  <a:srgbClr val="318FA5"/>
                </a:solidFill>
                <a:latin typeface="+mn-lt"/>
              </a:rPr>
              <a:t>pentru o viață sănătoasă</a:t>
            </a:r>
            <a:endParaRPr lang="en-US" b="1" dirty="0">
              <a:solidFill>
                <a:srgbClr val="318FA5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7304" y="5120640"/>
            <a:ext cx="9144000" cy="1419308"/>
          </a:xfrm>
        </p:spPr>
        <p:txBody>
          <a:bodyPr>
            <a:normAutofit/>
          </a:bodyPr>
          <a:lstStyle/>
          <a:p>
            <a:pPr algn="r"/>
            <a:r>
              <a:rPr lang="ro-RO" b="1" dirty="0" smtClean="0"/>
              <a:t>Terenti Dora</a:t>
            </a:r>
          </a:p>
          <a:p>
            <a:pPr algn="r"/>
            <a:r>
              <a:rPr lang="x-none" b="1" dirty="0" smtClean="0"/>
              <a:t>medic endocrinolog</a:t>
            </a:r>
          </a:p>
          <a:p>
            <a:pPr algn="r"/>
            <a:r>
              <a:rPr lang="x-none" b="1" dirty="0" smtClean="0"/>
              <a:t>SCR ”Timofei Moșneaga”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664"/>
          <a:stretch/>
        </p:blipFill>
        <p:spPr>
          <a:xfrm>
            <a:off x="484695" y="280655"/>
            <a:ext cx="978339" cy="1088431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12205" y="423945"/>
            <a:ext cx="2247414" cy="801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+mn-lt"/>
              </a:rPr>
              <a:t>IMSP </a:t>
            </a:r>
            <a:r>
              <a:rPr lang="en-US" dirty="0" err="1">
                <a:latin typeface="+mn-lt"/>
              </a:rPr>
              <a:t>Spitalul</a:t>
            </a:r>
            <a:r>
              <a:rPr lang="en-US" dirty="0">
                <a:latin typeface="+mn-lt"/>
              </a:rPr>
              <a:t> Clinic </a:t>
            </a:r>
            <a:r>
              <a:rPr lang="en-US" dirty="0" smtClean="0">
                <a:latin typeface="+mn-lt"/>
              </a:rPr>
              <a:t>Republican</a:t>
            </a:r>
            <a:endParaRPr lang="x-none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 </a:t>
            </a:r>
            <a:r>
              <a:rPr lang="x-none" dirty="0">
                <a:latin typeface="+mn-lt"/>
              </a:rPr>
              <a:t>”Timofei Moșneaga” </a:t>
            </a:r>
          </a:p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0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9" r="58628" b="80082"/>
          <a:stretch/>
        </p:blipFill>
        <p:spPr bwMode="auto">
          <a:xfrm>
            <a:off x="1050603" y="1210653"/>
            <a:ext cx="1440873" cy="15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26804" r="72512" b="55012"/>
          <a:stretch/>
        </p:blipFill>
        <p:spPr bwMode="auto">
          <a:xfrm>
            <a:off x="1050603" y="4792589"/>
            <a:ext cx="1485325" cy="1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1397" r="72512" b="80082"/>
          <a:stretch/>
        </p:blipFill>
        <p:spPr bwMode="auto">
          <a:xfrm>
            <a:off x="1006151" y="3001846"/>
            <a:ext cx="1485325" cy="14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70021" y="299177"/>
            <a:ext cx="7661710" cy="5775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Exerciții aerobe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71374"/>
              </p:ext>
            </p:extLst>
          </p:nvPr>
        </p:nvGraphicFramePr>
        <p:xfrm>
          <a:off x="3466164" y="1772238"/>
          <a:ext cx="8016775" cy="44473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39137">
                  <a:extLst>
                    <a:ext uri="{9D8B030D-6E8A-4147-A177-3AD203B41FA5}">
                      <a16:colId xmlns:a16="http://schemas.microsoft.com/office/drawing/2014/main" val="176003637"/>
                    </a:ext>
                  </a:extLst>
                </a:gridCol>
                <a:gridCol w="4577638">
                  <a:extLst>
                    <a:ext uri="{9D8B030D-6E8A-4147-A177-3AD203B41FA5}">
                      <a16:colId xmlns:a16="http://schemas.microsoft.com/office/drawing/2014/main" val="1271131120"/>
                    </a:ext>
                  </a:extLst>
                </a:gridCol>
              </a:tblGrid>
              <a:tr h="428265"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Tip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0" dirty="0" smtClean="0"/>
                        <a:t>activitate ritmică, prelungită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77727"/>
                  </a:ext>
                </a:extLst>
              </a:tr>
              <a:tr h="428265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Intensitate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moderat→ viguros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71449"/>
                  </a:ext>
                </a:extLst>
              </a:tr>
              <a:tr h="2075438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Durată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dirty="0" smtClean="0"/>
                        <a:t>cel</a:t>
                      </a:r>
                      <a:r>
                        <a:rPr lang="ro-MD" sz="2000" baseline="0" dirty="0" smtClean="0"/>
                        <a:t> puțin</a:t>
                      </a:r>
                      <a:r>
                        <a:rPr lang="en-US" sz="2000" dirty="0" smtClean="0"/>
                        <a:t> </a:t>
                      </a:r>
                      <a:r>
                        <a:rPr lang="ro-MD" sz="2000" dirty="0" smtClean="0"/>
                        <a:t>150min/săptămînă 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dirty="0" smtClean="0"/>
                        <a:t>moderat→ viguros</a:t>
                      </a:r>
                      <a:endParaRPr lang="en-US" sz="20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dirty="0" smtClean="0"/>
                        <a:t>alergare 6 mile/h (9,7km/h)-</a:t>
                      </a:r>
                      <a:r>
                        <a:rPr lang="ro-MD" sz="2000" baseline="0" dirty="0" smtClean="0"/>
                        <a:t> 25 min,</a:t>
                      </a:r>
                    </a:p>
                    <a:p>
                      <a:r>
                        <a:rPr lang="ro-MD" sz="2000" baseline="0" dirty="0" smtClean="0"/>
                        <a:t>75 min/săptămînă activitate viguroasă – efecte benefice metabolice/ CV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89157"/>
                  </a:ext>
                </a:extLst>
              </a:tr>
              <a:tr h="75770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Frecvență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dirty="0" smtClean="0"/>
                        <a:t>3-7 zile/săptămînă,</a:t>
                      </a:r>
                      <a:r>
                        <a:rPr lang="ro-MD" sz="2000" baseline="0" dirty="0" smtClean="0"/>
                        <a:t> nu mai mult de 2 zile consecutive fără exerciții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8927"/>
                  </a:ext>
                </a:extLst>
              </a:tr>
              <a:tr h="75770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Progresie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dirty="0" smtClean="0"/>
                        <a:t>creștere la intensitate viguroasă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dirty="0" smtClean="0"/>
                        <a:t>HIT/</a:t>
                      </a:r>
                      <a:r>
                        <a:rPr lang="ro-MD" sz="2000" baseline="0" dirty="0" smtClean="0"/>
                        <a:t> continuu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74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6164" y="1125907"/>
            <a:ext cx="80167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pulsul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menținut</a:t>
            </a:r>
            <a:r>
              <a:rPr lang="en-US" dirty="0"/>
              <a:t> la un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perioada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lunga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(</a:t>
            </a:r>
            <a:r>
              <a:rPr lang="en-US" dirty="0" err="1"/>
              <a:t>ciclism</a:t>
            </a:r>
            <a:r>
              <a:rPr lang="en-US" dirty="0"/>
              <a:t>, </a:t>
            </a:r>
            <a:r>
              <a:rPr lang="en-US" dirty="0" err="1"/>
              <a:t>alergare</a:t>
            </a:r>
            <a:r>
              <a:rPr lang="en-US" dirty="0"/>
              <a:t>, </a:t>
            </a:r>
            <a:r>
              <a:rPr lang="en-US" dirty="0" err="1"/>
              <a:t>înot</a:t>
            </a:r>
            <a:r>
              <a:rPr lang="en-US" dirty="0"/>
              <a:t>, </a:t>
            </a:r>
            <a:r>
              <a:rPr lang="en-US" dirty="0" err="1"/>
              <a:t>clase</a:t>
            </a:r>
            <a:r>
              <a:rPr lang="en-US" dirty="0"/>
              <a:t> de aerobic, </a:t>
            </a:r>
            <a:r>
              <a:rPr lang="en-US" dirty="0" err="1"/>
              <a:t>dansuri</a:t>
            </a:r>
            <a:r>
              <a:rPr lang="en-US" dirty="0"/>
              <a:t>, </a:t>
            </a:r>
            <a:r>
              <a:rPr lang="en-US" dirty="0" err="1"/>
              <a:t>mers</a:t>
            </a:r>
            <a:r>
              <a:rPr lang="en-US" dirty="0"/>
              <a:t>)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165" y="6297106"/>
            <a:ext cx="80787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Este </a:t>
            </a:r>
            <a:r>
              <a:rPr lang="en-US" dirty="0" err="1"/>
              <a:t>recomandat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ritmul</a:t>
            </a:r>
            <a:r>
              <a:rPr lang="en-US" dirty="0"/>
              <a:t> cardiac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menținut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130-140 </a:t>
            </a:r>
            <a:r>
              <a:rPr lang="en-US" dirty="0" err="1"/>
              <a:t>bătăi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minut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7" t="52579" r="2054" b="29414"/>
          <a:stretch/>
        </p:blipFill>
        <p:spPr bwMode="auto">
          <a:xfrm>
            <a:off x="983225" y="1326760"/>
            <a:ext cx="1454728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0" t="78184" r="16208" b="3861"/>
          <a:stretch/>
        </p:blipFill>
        <p:spPr bwMode="auto">
          <a:xfrm>
            <a:off x="983225" y="3050030"/>
            <a:ext cx="1424067" cy="14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9" t="78184" r="30541" b="3861"/>
          <a:stretch/>
        </p:blipFill>
        <p:spPr bwMode="auto">
          <a:xfrm>
            <a:off x="983225" y="4803990"/>
            <a:ext cx="1416568" cy="14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70021" y="299177"/>
            <a:ext cx="7661710" cy="5775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Exerciții anaerobe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52255"/>
              </p:ext>
            </p:extLst>
          </p:nvPr>
        </p:nvGraphicFramePr>
        <p:xfrm>
          <a:off x="3494445" y="1954197"/>
          <a:ext cx="7737642" cy="42588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0203">
                  <a:extLst>
                    <a:ext uri="{9D8B030D-6E8A-4147-A177-3AD203B41FA5}">
                      <a16:colId xmlns:a16="http://schemas.microsoft.com/office/drawing/2014/main" val="176003637"/>
                    </a:ext>
                  </a:extLst>
                </a:gridCol>
                <a:gridCol w="5137439">
                  <a:extLst>
                    <a:ext uri="{9D8B030D-6E8A-4147-A177-3AD203B41FA5}">
                      <a16:colId xmlns:a16="http://schemas.microsoft.com/office/drawing/2014/main" val="1271131120"/>
                    </a:ext>
                  </a:extLst>
                </a:gridCol>
              </a:tblGrid>
              <a:tr h="658953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Tip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b="0" dirty="0" smtClean="0">
                          <a:latin typeface="+mn-lt"/>
                        </a:rPr>
                        <a:t>aparat </a:t>
                      </a:r>
                      <a:r>
                        <a:rPr lang="ro-MD" sz="2000" b="0" baseline="0" dirty="0" smtClean="0">
                          <a:latin typeface="+mn-lt"/>
                        </a:rPr>
                        <a:t> de ridicare a greutăților, greutăți libere,  benzi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77727"/>
                  </a:ext>
                </a:extLst>
              </a:tr>
              <a:tr h="658953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Intensitate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2000" b="0" dirty="0" smtClean="0">
                          <a:latin typeface="+mn-lt"/>
                        </a:rPr>
                        <a:t>Moderat (15</a:t>
                      </a:r>
                      <a:r>
                        <a:rPr lang="ro-MD" sz="2000" b="0" baseline="0" dirty="0" smtClean="0">
                          <a:latin typeface="+mn-lt"/>
                        </a:rPr>
                        <a:t> repetiții ale aceluiași exercițiu) </a:t>
                      </a:r>
                      <a:r>
                        <a:rPr lang="ro-MD" sz="2000" b="0" baseline="0" dirty="0" smtClean="0">
                          <a:latin typeface="+mn-lt"/>
                          <a:cs typeface="Calibri" panose="020F0502020204030204" pitchFamily="34" charset="0"/>
                        </a:rPr>
                        <a:t>→viguros ( 6-8 repetări ale aceluiași exerițiu)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71449"/>
                  </a:ext>
                </a:extLst>
              </a:tr>
              <a:tr h="1077731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Durată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dirty="0" smtClean="0">
                          <a:latin typeface="+mn-lt"/>
                        </a:rPr>
                        <a:t>Cel</a:t>
                      </a:r>
                      <a:r>
                        <a:rPr lang="ro-MD" sz="2000" b="0" baseline="0" dirty="0" smtClean="0">
                          <a:latin typeface="+mn-lt"/>
                        </a:rPr>
                        <a:t> puțin 8-10 exerciții, 1-3 seturi a cîte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o-MD" sz="2000" b="0" baseline="0" dirty="0" smtClean="0">
                          <a:latin typeface="+mn-lt"/>
                        </a:rPr>
                        <a:t>10-15 repetiții </a:t>
                      </a:r>
                      <a:r>
                        <a:rPr lang="ro-MD" sz="2000" b="0" baseline="0" dirty="0" smtClean="0">
                          <a:latin typeface="+mn-lt"/>
                          <a:cs typeface="Calibri" panose="020F0502020204030204" pitchFamily="34" charset="0"/>
                        </a:rPr>
                        <a:t>→ aproape oboseală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89157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Frecvență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0" dirty="0" smtClean="0">
                          <a:latin typeface="+mn-lt"/>
                        </a:rPr>
                        <a:t>2</a:t>
                      </a:r>
                      <a:r>
                        <a:rPr lang="ro-MD" sz="2000" b="0" baseline="0" dirty="0" smtClean="0">
                          <a:latin typeface="+mn-lt"/>
                        </a:rPr>
                        <a:t> zile nonconsecutive, de preferat 3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8927"/>
                  </a:ext>
                </a:extLst>
              </a:tr>
              <a:tr h="945455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Progresie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dirty="0" smtClean="0">
                          <a:latin typeface="+mn-lt"/>
                        </a:rPr>
                        <a:t>Debut- moderat, 10-15 repetiții/set</a:t>
                      </a:r>
                      <a:r>
                        <a:rPr lang="ro-MD" sz="2000" b="0" baseline="0" dirty="0" smtClean="0">
                          <a:latin typeface="+mn-lt"/>
                        </a:rPr>
                        <a:t> </a:t>
                      </a:r>
                      <a:r>
                        <a:rPr lang="ro-MD" sz="2000" b="0" baseline="0" dirty="0" smtClean="0">
                          <a:latin typeface="+mn-lt"/>
                          <a:cs typeface="Calibri" panose="020F0502020204030204" pitchFamily="34" charset="0"/>
                        </a:rPr>
                        <a:t>→ ↑masă/rezistență nr.mai mic de repetări/set (8-10)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74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80355" y="1593129"/>
            <a:ext cx="77517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MD" dirty="0"/>
              <a:t>U</a:t>
            </a:r>
            <a:r>
              <a:rPr lang="en-US" dirty="0" smtClean="0"/>
              <a:t>n </a:t>
            </a:r>
            <a:r>
              <a:rPr lang="en-US" dirty="0" err="1"/>
              <a:t>ritm</a:t>
            </a:r>
            <a:r>
              <a:rPr lang="en-US" dirty="0"/>
              <a:t> cardiac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crescut</a:t>
            </a:r>
            <a:r>
              <a:rPr lang="en-US" dirty="0"/>
              <a:t> fata de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aerobice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au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absenta</a:t>
            </a:r>
            <a:r>
              <a:rPr lang="en-US" dirty="0"/>
              <a:t> </a:t>
            </a:r>
            <a:r>
              <a:rPr lang="en-US" dirty="0" err="1"/>
              <a:t>oxigenului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142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13" y="1546528"/>
            <a:ext cx="1848963" cy="1162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5" y="4953051"/>
            <a:ext cx="1797261" cy="112841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0021" y="299177"/>
            <a:ext cx="7661710" cy="5775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Exerciții -  flexibilitate/balanță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28491"/>
              </p:ext>
            </p:extLst>
          </p:nvPr>
        </p:nvGraphicFramePr>
        <p:xfrm>
          <a:off x="3475592" y="1801694"/>
          <a:ext cx="7737642" cy="449864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0203">
                  <a:extLst>
                    <a:ext uri="{9D8B030D-6E8A-4147-A177-3AD203B41FA5}">
                      <a16:colId xmlns:a16="http://schemas.microsoft.com/office/drawing/2014/main" val="176003637"/>
                    </a:ext>
                  </a:extLst>
                </a:gridCol>
                <a:gridCol w="5137439">
                  <a:extLst>
                    <a:ext uri="{9D8B030D-6E8A-4147-A177-3AD203B41FA5}">
                      <a16:colId xmlns:a16="http://schemas.microsoft.com/office/drawing/2014/main" val="1271131120"/>
                    </a:ext>
                  </a:extLst>
                </a:gridCol>
              </a:tblGrid>
              <a:tr h="464948">
                <a:tc>
                  <a:txBody>
                    <a:bodyPr/>
                    <a:lstStyle/>
                    <a:p>
                      <a:r>
                        <a:rPr lang="ro-MD" sz="2000" b="1" dirty="0" smtClean="0">
                          <a:latin typeface="+mn-lt"/>
                        </a:rPr>
                        <a:t>Tip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MD" sz="2000" b="0" dirty="0" smtClean="0">
                          <a:latin typeface="+mn-lt"/>
                        </a:rPr>
                        <a:t>Întindere: static/dinamic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MD" sz="2000" b="0" dirty="0" smtClean="0">
                          <a:latin typeface="+mn-lt"/>
                        </a:rPr>
                        <a:t>Balansare: pe un picior, tai chi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77727"/>
                  </a:ext>
                </a:extLst>
              </a:tr>
              <a:tr h="464948">
                <a:tc>
                  <a:txBody>
                    <a:bodyPr/>
                    <a:lstStyle/>
                    <a:p>
                      <a:r>
                        <a:rPr lang="ro-MD" sz="2000" b="1" dirty="0" smtClean="0">
                          <a:latin typeface="+mn-lt"/>
                        </a:rPr>
                        <a:t>Intensitate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MD" sz="2000" b="0" dirty="0" smtClean="0">
                          <a:latin typeface="+mn-lt"/>
                        </a:rPr>
                        <a:t>Întindere- pînă la punctul maxim/ ușor discomfort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MD" sz="2000" b="0" dirty="0" smtClean="0">
                          <a:latin typeface="+mn-lt"/>
                        </a:rPr>
                        <a:t>Balansare- ușor</a:t>
                      </a:r>
                      <a:r>
                        <a:rPr lang="ro-MD" sz="2000" b="0" dirty="0" smtClean="0">
                          <a:latin typeface="+mn-lt"/>
                          <a:cs typeface="Calibri" panose="020F0502020204030204" pitchFamily="34" charset="0"/>
                        </a:rPr>
                        <a:t>→ moderat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71449"/>
                  </a:ext>
                </a:extLst>
              </a:tr>
              <a:tr h="1146564">
                <a:tc>
                  <a:txBody>
                    <a:bodyPr/>
                    <a:lstStyle/>
                    <a:p>
                      <a:r>
                        <a:rPr lang="ro-MD" sz="2000" b="1" dirty="0" smtClean="0">
                          <a:latin typeface="+mn-lt"/>
                        </a:rPr>
                        <a:t>Durată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dirty="0" smtClean="0">
                          <a:latin typeface="+mn-lt"/>
                        </a:rPr>
                        <a:t>30-60 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dirty="0" smtClean="0">
                          <a:latin typeface="+mn-lt"/>
                        </a:rPr>
                        <a:t>2-4 repetări fiecare exercițiu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dirty="0" smtClean="0">
                          <a:latin typeface="+mn-lt"/>
                        </a:rPr>
                        <a:t>Balansare- orice durată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89157"/>
                  </a:ext>
                </a:extLst>
              </a:tr>
              <a:tr h="822601">
                <a:tc>
                  <a:txBody>
                    <a:bodyPr/>
                    <a:lstStyle/>
                    <a:p>
                      <a:r>
                        <a:rPr lang="ro-MD" sz="2000" b="1" dirty="0" smtClean="0">
                          <a:latin typeface="+mn-lt"/>
                        </a:rPr>
                        <a:t>Frecvență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dirty="0" smtClean="0">
                          <a:latin typeface="+mn-lt"/>
                        </a:rPr>
                        <a:t>flexibilitate</a:t>
                      </a:r>
                      <a:r>
                        <a:rPr lang="ro-MD" sz="2000" b="0" baseline="0" dirty="0" smtClean="0">
                          <a:latin typeface="+mn-lt"/>
                        </a:rPr>
                        <a:t> </a:t>
                      </a:r>
                      <a:r>
                        <a:rPr lang="en-US" sz="2000" b="0" baseline="0" dirty="0" smtClean="0">
                          <a:latin typeface="+mn-lt"/>
                        </a:rPr>
                        <a:t>&gt; 2-3 </a:t>
                      </a:r>
                      <a:r>
                        <a:rPr lang="en-US" sz="2000" b="0" baseline="0" dirty="0" err="1" smtClean="0">
                          <a:latin typeface="+mn-lt"/>
                        </a:rPr>
                        <a:t>zile</a:t>
                      </a:r>
                      <a:r>
                        <a:rPr lang="en-US" sz="2000" b="0" baseline="0" dirty="0" smtClean="0">
                          <a:latin typeface="+mn-lt"/>
                        </a:rPr>
                        <a:t>/s</a:t>
                      </a:r>
                      <a:r>
                        <a:rPr lang="ro-MD" sz="2000" b="0" baseline="0" dirty="0" smtClean="0">
                          <a:latin typeface="+mn-lt"/>
                        </a:rPr>
                        <a:t>ăptămînă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o-MD" sz="2000" b="0" baseline="0" dirty="0" smtClean="0">
                          <a:latin typeface="+mn-lt"/>
                        </a:rPr>
                        <a:t>balansare </a:t>
                      </a:r>
                      <a:r>
                        <a:rPr lang="en-US" sz="2000" b="0" baseline="0" dirty="0" smtClean="0">
                          <a:latin typeface="+mn-lt"/>
                        </a:rPr>
                        <a:t>&gt;</a:t>
                      </a:r>
                      <a:r>
                        <a:rPr lang="ro-MD" sz="2000" b="0" baseline="0" dirty="0" smtClean="0">
                          <a:latin typeface="+mn-lt"/>
                        </a:rPr>
                        <a:t> 2-3 zile/săptămînă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8927"/>
                  </a:ext>
                </a:extLst>
              </a:tr>
              <a:tr h="822601">
                <a:tc>
                  <a:txBody>
                    <a:bodyPr/>
                    <a:lstStyle/>
                    <a:p>
                      <a:r>
                        <a:rPr lang="ro-MD" sz="2000" b="1" dirty="0" smtClean="0">
                          <a:latin typeface="+mn-lt"/>
                        </a:rPr>
                        <a:t>Progresie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o-MD" sz="2000" b="0" dirty="0" smtClean="0">
                          <a:latin typeface="+mn-lt"/>
                        </a:rPr>
                        <a:t>creștere treptată în dependență de toleranță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74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" y="3195587"/>
            <a:ext cx="1884355" cy="1195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5941" y="6300340"/>
            <a:ext cx="8050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Exercițiile</a:t>
            </a:r>
            <a:r>
              <a:rPr lang="en-US" dirty="0"/>
              <a:t> de yoga/</a:t>
            </a:r>
            <a:r>
              <a:rPr lang="en-US" dirty="0" err="1"/>
              <a:t>pilates</a:t>
            </a:r>
            <a:r>
              <a:rPr lang="en-US" dirty="0"/>
              <a:t> pot </a:t>
            </a:r>
            <a:r>
              <a:rPr lang="en-US" dirty="0" err="1"/>
              <a:t>susține</a:t>
            </a:r>
            <a:r>
              <a:rPr lang="en-US" dirty="0"/>
              <a:t> </a:t>
            </a:r>
            <a:r>
              <a:rPr lang="en-US" dirty="0" err="1"/>
              <a:t>relația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 cu </a:t>
            </a:r>
            <a:r>
              <a:rPr lang="en-US" dirty="0" err="1"/>
              <a:t>propriul</a:t>
            </a:r>
            <a:r>
              <a:rPr lang="en-US" dirty="0"/>
              <a:t>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ne pot face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contienti</a:t>
            </a:r>
            <a:r>
              <a:rPr lang="en-US" dirty="0"/>
              <a:t> de </a:t>
            </a:r>
            <a:r>
              <a:rPr lang="en-US" dirty="0" err="1"/>
              <a:t>nevoile</a:t>
            </a:r>
            <a:r>
              <a:rPr lang="en-US" dirty="0"/>
              <a:t> sale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contact cu el. </a:t>
            </a:r>
          </a:p>
        </p:txBody>
      </p:sp>
    </p:spTree>
    <p:extLst>
      <p:ext uri="{BB962C8B-B14F-4D97-AF65-F5344CB8AC3E}">
        <p14:creationId xmlns:p14="http://schemas.microsoft.com/office/powerpoint/2010/main" val="12006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incipal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3" y="31815"/>
            <a:ext cx="3439856" cy="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7184077"/>
              </p:ext>
            </p:extLst>
          </p:nvPr>
        </p:nvGraphicFramePr>
        <p:xfrm>
          <a:off x="1549666" y="876692"/>
          <a:ext cx="9105499" cy="560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42763" y="240632"/>
            <a:ext cx="8027470" cy="4620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Piramida activității fizice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63" y="4081112"/>
            <a:ext cx="256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/>
              <a:t>3-5 ori/săptămînă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81766" y="2772076"/>
            <a:ext cx="269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/>
              <a:t>2-5 </a:t>
            </a:r>
            <a:r>
              <a:rPr lang="ro-MD" sz="2400" b="1" dirty="0" smtClean="0"/>
              <a:t>ori/săptămînă</a:t>
            </a:r>
            <a:endParaRPr lang="ro-MD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30037" y="5197642"/>
            <a:ext cx="1293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3200" b="1" dirty="0"/>
              <a:t>Zilnic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incipal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3" y="31815"/>
            <a:ext cx="3439856" cy="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57" t="12016" r="2731" b="4682"/>
          <a:stretch/>
        </p:blipFill>
        <p:spPr>
          <a:xfrm>
            <a:off x="668244" y="1174282"/>
            <a:ext cx="11032289" cy="528427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2763" y="240632"/>
            <a:ext cx="8027470" cy="4620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Piramida activității fizice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incipal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3" y="31815"/>
            <a:ext cx="3439856" cy="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8008" y="225806"/>
            <a:ext cx="8142973" cy="5799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Activitățile casnice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1529" y="3331674"/>
            <a:ext cx="10656656" cy="287662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400" b="1" i="1" dirty="0" smtClean="0">
                <a:solidFill>
                  <a:schemeClr val="tx1"/>
                </a:solidFill>
                <a:cs typeface="Calibri" panose="020F0502020204030204" pitchFamily="34" charset="0"/>
              </a:rPr>
              <a:t>Activitățile fizice de intensitate crescută</a:t>
            </a:r>
          </a:p>
          <a:p>
            <a:r>
              <a:rPr lang="en-US" sz="2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↓</a:t>
            </a:r>
            <a:r>
              <a:rPr lang="ro-MD" sz="2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mortalitatea </a:t>
            </a:r>
          </a:p>
          <a:p>
            <a:r>
              <a:rPr lang="en-US" sz="2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↓</a:t>
            </a:r>
            <a:r>
              <a:rPr lang="ro-MD" sz="2400" b="1" dirty="0" smtClean="0">
                <a:solidFill>
                  <a:schemeClr val="tx1"/>
                </a:solidFill>
              </a:rPr>
              <a:t> risc cancer</a:t>
            </a:r>
          </a:p>
          <a:p>
            <a:endParaRPr lang="ro-MD" sz="2400" b="1" i="1" dirty="0" smtClean="0">
              <a:solidFill>
                <a:schemeClr val="tx1"/>
              </a:solidFill>
            </a:endParaRPr>
          </a:p>
          <a:p>
            <a:r>
              <a:rPr lang="ro-MD" sz="2400" b="1" i="1" dirty="0" smtClean="0">
                <a:solidFill>
                  <a:schemeClr val="tx1"/>
                </a:solidFill>
              </a:rPr>
              <a:t>Activitățile de intensitate ușoară</a:t>
            </a:r>
          </a:p>
          <a:p>
            <a:r>
              <a:rPr lang="en-US" sz="2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↓</a:t>
            </a:r>
            <a:r>
              <a:rPr lang="ro-MD" sz="2400" b="1" dirty="0" smtClean="0">
                <a:solidFill>
                  <a:schemeClr val="tx1"/>
                </a:solidFill>
              </a:rPr>
              <a:t>  mortalitatea BCR </a:t>
            </a:r>
          </a:p>
          <a:p>
            <a:r>
              <a:rPr lang="ro-MD" sz="2400" b="1" dirty="0">
                <a:solidFill>
                  <a:schemeClr val="tx1"/>
                </a:solidFill>
              </a:rPr>
              <a:t>b</a:t>
            </a:r>
            <a:r>
              <a:rPr lang="ro-MD" sz="2400" b="1" dirty="0" smtClean="0">
                <a:solidFill>
                  <a:schemeClr val="tx1"/>
                </a:solidFill>
              </a:rPr>
              <a:t>eneficii la cei cu complicații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t="15103" r="18998" b="17329"/>
          <a:stretch/>
        </p:blipFill>
        <p:spPr>
          <a:xfrm>
            <a:off x="6005500" y="1313403"/>
            <a:ext cx="1413163" cy="1371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b="9834"/>
          <a:stretch/>
        </p:blipFill>
        <p:spPr>
          <a:xfrm>
            <a:off x="9805846" y="1174722"/>
            <a:ext cx="2139712" cy="1648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8" y="1313403"/>
            <a:ext cx="1783084" cy="13807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00" y="1313403"/>
            <a:ext cx="1837948" cy="13807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7" y="1331944"/>
            <a:ext cx="1892812" cy="1380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44" y="1313403"/>
            <a:ext cx="1901956" cy="13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95" t="7427" r="2543" b="7314"/>
          <a:stretch/>
        </p:blipFill>
        <p:spPr>
          <a:xfrm>
            <a:off x="84857" y="1365031"/>
            <a:ext cx="6035040" cy="1992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56" t="6493" r="3101" b="5056"/>
          <a:stretch/>
        </p:blipFill>
        <p:spPr>
          <a:xfrm>
            <a:off x="6078353" y="2136181"/>
            <a:ext cx="6025415" cy="2050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65" t="6897" r="2906" b="6316"/>
          <a:stretch/>
        </p:blipFill>
        <p:spPr>
          <a:xfrm>
            <a:off x="65607" y="4050616"/>
            <a:ext cx="6054290" cy="2050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942" t="6982" r="2494" b="8365"/>
          <a:stretch/>
        </p:blipFill>
        <p:spPr>
          <a:xfrm>
            <a:off x="6020602" y="4745620"/>
            <a:ext cx="6083166" cy="2021305"/>
          </a:xfrm>
          <a:prstGeom prst="rect">
            <a:avLst/>
          </a:prstGeom>
        </p:spPr>
      </p:pic>
      <p:pic>
        <p:nvPicPr>
          <p:cNvPr id="6" name="Picture 2" descr="Principal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3" y="31815"/>
            <a:ext cx="3439856" cy="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8008" y="225806"/>
            <a:ext cx="8142973" cy="5799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Activități casnice- consumul 100 kcal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36098"/>
              </p:ext>
            </p:extLst>
          </p:nvPr>
        </p:nvGraphicFramePr>
        <p:xfrm>
          <a:off x="1193533" y="1568922"/>
          <a:ext cx="9885146" cy="49473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42573">
                  <a:extLst>
                    <a:ext uri="{9D8B030D-6E8A-4147-A177-3AD203B41FA5}">
                      <a16:colId xmlns:a16="http://schemas.microsoft.com/office/drawing/2014/main" val="3753011116"/>
                    </a:ext>
                  </a:extLst>
                </a:gridCol>
                <a:gridCol w="4942573">
                  <a:extLst>
                    <a:ext uri="{9D8B030D-6E8A-4147-A177-3AD203B41FA5}">
                      <a16:colId xmlns:a16="http://schemas.microsoft.com/office/drawing/2014/main" val="1294783756"/>
                    </a:ext>
                  </a:extLst>
                </a:gridCol>
              </a:tblGrid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Activitate fizică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Consum caloric /30 minute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29740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400" b="1" i="1" dirty="0" smtClean="0"/>
                        <a:t>Intensitate ușoară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                                                                                      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04945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Călcat</a:t>
                      </a:r>
                      <a:r>
                        <a:rPr lang="ro-MD" sz="2000" b="1" baseline="0" dirty="0" smtClean="0"/>
                        <a:t> haine</a:t>
                      </a: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70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05587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Curățenie în casă</a:t>
                      </a: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75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71556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Mers pe jos în ritm de plimbare</a:t>
                      </a:r>
                      <a:r>
                        <a:rPr lang="ro-MD" sz="2000" b="1" baseline="0" dirty="0" smtClean="0"/>
                        <a:t> lejer</a:t>
                      </a: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75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58869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400" b="1" i="1" dirty="0" smtClean="0"/>
                        <a:t>Intensitate moderată</a:t>
                      </a:r>
                      <a:endParaRPr lang="en-US" sz="2400" b="1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49582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Mers pe jos în ritm alert</a:t>
                      </a: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MD" sz="2400" dirty="0" smtClean="0"/>
                        <a:t>150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92078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Tenis, ca joc</a:t>
                      </a:r>
                      <a:r>
                        <a:rPr lang="ro-MD" sz="2000" b="1" baseline="0" dirty="0" smtClean="0"/>
                        <a:t> de relaxare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MD" sz="2400" dirty="0" smtClean="0"/>
                        <a:t>150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59111"/>
                  </a:ext>
                </a:extLst>
              </a:tr>
              <a:tr h="549709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Mers cu bicicleta</a:t>
                      </a:r>
                      <a:r>
                        <a:rPr lang="ro-MD" sz="2000" b="1" baseline="0" dirty="0" smtClean="0"/>
                        <a:t> în ritm lejer</a:t>
                      </a:r>
                      <a:endParaRPr 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MD" sz="2400" dirty="0" smtClean="0"/>
                        <a:t>180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89776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13886" y="182880"/>
            <a:ext cx="7786838" cy="6641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/>
              <a:t>Consumul de energie în timpul activităților uzuale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1229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3886" y="182880"/>
            <a:ext cx="7786838" cy="6641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/>
              <a:t>Consumul de energie în timpul activităților uzuale</a:t>
            </a:r>
            <a:endParaRPr lang="en-US" sz="24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20984"/>
              </p:ext>
            </p:extLst>
          </p:nvPr>
        </p:nvGraphicFramePr>
        <p:xfrm>
          <a:off x="1145405" y="1097278"/>
          <a:ext cx="9914022" cy="5569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7011">
                  <a:extLst>
                    <a:ext uri="{9D8B030D-6E8A-4147-A177-3AD203B41FA5}">
                      <a16:colId xmlns:a16="http://schemas.microsoft.com/office/drawing/2014/main" val="1073204070"/>
                    </a:ext>
                  </a:extLst>
                </a:gridCol>
                <a:gridCol w="4957011">
                  <a:extLst>
                    <a:ext uri="{9D8B030D-6E8A-4147-A177-3AD203B41FA5}">
                      <a16:colId xmlns:a16="http://schemas.microsoft.com/office/drawing/2014/main" val="707032002"/>
                    </a:ext>
                  </a:extLst>
                </a:gridCol>
              </a:tblGrid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tx1"/>
                          </a:solidFill>
                        </a:rPr>
                        <a:t>Activitate fizică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dirty="0" smtClean="0">
                          <a:solidFill>
                            <a:schemeClr val="tx1"/>
                          </a:solidFill>
                        </a:rPr>
                        <a:t>Consum caloric/ 30 minute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82707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400" b="1" i="1" dirty="0" smtClean="0"/>
                        <a:t>Intensitate crescută</a:t>
                      </a:r>
                      <a:endParaRPr lang="en-US" sz="2400" b="1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92287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Dans aerobic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195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76382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Înotul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210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02341"/>
                  </a:ext>
                </a:extLst>
              </a:tr>
              <a:tr h="487528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Mers</a:t>
                      </a:r>
                      <a:r>
                        <a:rPr lang="ro-MD" sz="2000" b="1" baseline="0" dirty="0" smtClean="0"/>
                        <a:t> cu bicicleta în ritm susținut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240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30302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Tenis, joc intensiv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240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59236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Patinaj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350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00338"/>
                  </a:ext>
                </a:extLst>
              </a:tr>
              <a:tr h="537852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Alergare cu viteza de 1,6 km/10 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300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34602"/>
                  </a:ext>
                </a:extLst>
              </a:tr>
              <a:tr h="47405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Alergare cu viteza de 1,6 km/8,5 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345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819485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Alergare cu viteza de 1,6 km/7,5 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405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47461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Schi ușor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310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08987"/>
                  </a:ext>
                </a:extLst>
              </a:tr>
              <a:tr h="45093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Schi moderat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 smtClean="0"/>
                        <a:t>350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76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0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9647" y="353472"/>
            <a:ext cx="641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800" b="1" i="1" dirty="0" smtClean="0"/>
              <a:t>Recomandări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9647" y="1323408"/>
            <a:ext cx="10010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/>
              <a:t>Alegeți tipurile de activitate fizică: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2400" b="1" dirty="0" smtClean="0"/>
              <a:t>vă plac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2400" b="1" dirty="0"/>
              <a:t>n</a:t>
            </a:r>
            <a:r>
              <a:rPr lang="ro-MD" sz="2400" b="1" dirty="0" smtClean="0"/>
              <a:t>u vă plictisesc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2400" b="1" dirty="0"/>
              <a:t>l</a:t>
            </a:r>
            <a:r>
              <a:rPr lang="ro-MD" sz="2400" b="1" dirty="0" smtClean="0"/>
              <a:t>e puteți practica zilnic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sz="2400" b="1" dirty="0" smtClean="0"/>
              <a:t> sunt posibil de realizat în orice condiții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758" y="4162413"/>
            <a:ext cx="645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/>
              <a:t>Nu există forme de mișcare mai facilă decît mersul pe jos.</a:t>
            </a:r>
          </a:p>
          <a:p>
            <a:endParaRPr lang="ro-MD" sz="2400" b="1" dirty="0" smtClean="0"/>
          </a:p>
          <a:p>
            <a:r>
              <a:rPr lang="ro-MD" sz="2400" b="1" dirty="0" smtClean="0"/>
              <a:t>Diversificarea tipurilor de activitate fizică previne plictiseala și implicit – abandonul!</a:t>
            </a:r>
            <a:endParaRPr lang="en-US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7" y="3994484"/>
            <a:ext cx="3876676" cy="2612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5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571" y="424206"/>
            <a:ext cx="589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3600" b="1" i="1" dirty="0" smtClean="0"/>
              <a:t>Agenda prezentării</a:t>
            </a:r>
            <a:endParaRPr lang="en-US" sz="3600" b="1" i="1" dirty="0"/>
          </a:p>
        </p:txBody>
      </p:sp>
      <p:pic>
        <p:nvPicPr>
          <p:cNvPr id="2050" name="Picture 2" descr="Principal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3" y="69522"/>
            <a:ext cx="3439856" cy="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800" r="31032" b="3831"/>
          <a:stretch/>
        </p:blipFill>
        <p:spPr>
          <a:xfrm>
            <a:off x="298384" y="2659330"/>
            <a:ext cx="1617043" cy="387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96690" y="1828800"/>
            <a:ext cx="8008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o-MD" sz="3200" b="1" dirty="0" smtClean="0"/>
              <a:t>Introducere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 smtClean="0"/>
              <a:t>Beneficiile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exerci</a:t>
            </a:r>
            <a:r>
              <a:rPr lang="ro-MD" sz="3200" b="1" dirty="0" smtClean="0"/>
              <a:t>țiului fizic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MD" sz="3200" b="1" dirty="0" smtClean="0"/>
              <a:t>Tipuri de exerciții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MD" sz="3200" b="1" dirty="0" smtClean="0"/>
              <a:t>Recomandări</a:t>
            </a:r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MD" sz="3200" b="1" dirty="0" smtClean="0"/>
              <a:t>Concluzii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2387" y="192505"/>
            <a:ext cx="7960093" cy="6160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 </a:t>
            </a:r>
            <a:r>
              <a:rPr lang="ro-MD" sz="2400" b="1" i="1" dirty="0">
                <a:solidFill>
                  <a:schemeClr val="tx1"/>
                </a:solidFill>
              </a:rPr>
              <a:t>M</a:t>
            </a:r>
            <a:r>
              <a:rPr lang="ro-MD" sz="2400" b="1" i="1" dirty="0" smtClean="0">
                <a:solidFill>
                  <a:schemeClr val="tx1"/>
                </a:solidFill>
              </a:rPr>
              <a:t>ersul pe jos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707" y="3917396"/>
            <a:ext cx="3264514" cy="217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2387" y="1349983"/>
            <a:ext cx="4904072" cy="4154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 smtClean="0"/>
              <a:t>Mersul la pas normal 3,2- 4,8 km/h </a:t>
            </a:r>
            <a:r>
              <a:rPr lang="ro-MD" sz="2400" dirty="0" smtClean="0">
                <a:cs typeface="Calibri" panose="020F0502020204030204" pitchFamily="34" charset="0"/>
              </a:rPr>
              <a:t>→ ↓ 20-30% DZ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 smtClean="0">
                <a:cs typeface="Calibri" panose="020F0502020204030204" pitchFamily="34" charset="0"/>
              </a:rPr>
              <a:t>Mersul (</a:t>
            </a:r>
            <a:r>
              <a:rPr lang="en-US" sz="2400" dirty="0" smtClean="0">
                <a:cs typeface="Calibri" panose="020F0502020204030204" pitchFamily="34" charset="0"/>
              </a:rPr>
              <a:t>&lt; </a:t>
            </a:r>
            <a:r>
              <a:rPr lang="ro-MD" sz="2400" dirty="0" smtClean="0">
                <a:cs typeface="Calibri" panose="020F0502020204030204" pitchFamily="34" charset="0"/>
              </a:rPr>
              <a:t>2h/săptămînă) →</a:t>
            </a:r>
          </a:p>
          <a:p>
            <a:r>
              <a:rPr lang="ro-MD" sz="2400" dirty="0" smtClean="0">
                <a:cs typeface="Calibri" panose="020F0502020204030204" pitchFamily="34" charset="0"/>
              </a:rPr>
              <a:t>↓ 39% mortalitate toate cauzele</a:t>
            </a:r>
          </a:p>
          <a:p>
            <a:r>
              <a:rPr lang="ro-MD" sz="2400" dirty="0" smtClean="0">
                <a:cs typeface="Calibri" panose="020F0502020204030204" pitchFamily="34" charset="0"/>
              </a:rPr>
              <a:t>↓ mortalitate 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MD" sz="2400" dirty="0" smtClean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 smtClean="0">
                <a:cs typeface="Calibri" panose="020F0502020204030204" pitchFamily="34" charset="0"/>
              </a:rPr>
              <a:t>Mersul pe jos (30min/zi) → </a:t>
            </a:r>
          </a:p>
          <a:p>
            <a:r>
              <a:rPr lang="ro-MD" sz="2400" dirty="0" smtClean="0">
                <a:cs typeface="Calibri" panose="020F0502020204030204" pitchFamily="34" charset="0"/>
              </a:rPr>
              <a:t>↓  46% risc DZ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 smtClean="0">
                <a:cs typeface="Calibri" panose="020F0502020204030204" pitchFamily="34" charset="0"/>
              </a:rPr>
              <a:t>Mersul pe jos și dieta → </a:t>
            </a:r>
          </a:p>
          <a:p>
            <a:r>
              <a:rPr lang="ro-MD" sz="2400" dirty="0" smtClean="0">
                <a:cs typeface="Calibri" panose="020F0502020204030204" pitchFamily="34" charset="0"/>
              </a:rPr>
              <a:t>↓ 67,4% risc DZ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0673" y="1349983"/>
            <a:ext cx="4396202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0,5% HbA1C</a:t>
            </a:r>
          </a:p>
          <a:p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0,91 kg/m2 IMC </a:t>
            </a:r>
          </a:p>
          <a:p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1,97 mm/Hg TA diastolică</a:t>
            </a:r>
          </a:p>
          <a:p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10,8% adipozitate </a:t>
            </a:r>
          </a:p>
          <a:p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10,6% adipozitate viscerală</a:t>
            </a:r>
          </a:p>
          <a:p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 19,5% sensibilitatea insulinică</a:t>
            </a:r>
            <a:endParaRPr lang="ro-MD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2387" y="192505"/>
            <a:ext cx="7960093" cy="472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Recomandări- mersul pe jos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87" y="1177566"/>
            <a:ext cx="11261558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2000" dirty="0" smtClean="0"/>
              <a:t>Pregătire- achiziționarea unei perechi de încălțăminte sport și a hainelor adecvate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2000" dirty="0" smtClean="0"/>
              <a:t>Dacă sunteți neantrenat, începeți programul treptat, </a:t>
            </a:r>
            <a:r>
              <a:rPr lang="ro-MD" sz="2000" b="1" dirty="0" smtClean="0"/>
              <a:t>cu 15-20 minute zilnic</a:t>
            </a:r>
            <a:r>
              <a:rPr lang="ro-MD" sz="2000" dirty="0" smtClean="0"/>
              <a:t>, sugerez I etapă- mersul pe jos, eventual plimbînd cîinele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2000" dirty="0" smtClean="0"/>
              <a:t>Creșteți durata activității fizice, astfel încît în 3 săptămîni să ajungeți la o oră/zi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2000" dirty="0" smtClean="0"/>
              <a:t>La aceeași durată se poate ajunge prin sumarea mai multor tipuri de activitate (bicicletă, înot)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2000" dirty="0" smtClean="0"/>
              <a:t>Daca sunteți antrenat , nivelul de plecare va fi superior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2000" dirty="0" smtClean="0"/>
              <a:t>Utilizarea pedometrului (măsoară numărul de pași)- </a:t>
            </a:r>
            <a:r>
              <a:rPr lang="ro-MD" sz="2000" b="1" dirty="0" smtClean="0"/>
              <a:t>ținta 10000 pași/zi</a:t>
            </a:r>
            <a:r>
              <a:rPr lang="ro-MD" sz="2000" dirty="0" smtClean="0"/>
              <a:t>, începeți cu 3</a:t>
            </a:r>
            <a:r>
              <a:rPr lang="ro-MD" sz="2000" b="1" dirty="0" smtClean="0"/>
              <a:t>500-4000 pași/zi </a:t>
            </a:r>
            <a:r>
              <a:rPr lang="ro-MD" sz="2000" dirty="0" smtClean="0"/>
              <a:t>și creșteți cu </a:t>
            </a:r>
            <a:r>
              <a:rPr lang="ro-MD" sz="2000" b="1" dirty="0" smtClean="0"/>
              <a:t>500 pași</a:t>
            </a:r>
            <a:r>
              <a:rPr lang="ro-MD" sz="2000" dirty="0" smtClean="0"/>
              <a:t>, ulterior cu </a:t>
            </a:r>
            <a:r>
              <a:rPr lang="ro-MD" sz="2000" b="1" dirty="0" smtClean="0"/>
              <a:t>1000 pași/zi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138" y="5428648"/>
            <a:ext cx="1113643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000" b="1" dirty="0" smtClean="0"/>
              <a:t>Consumul caloric la </a:t>
            </a:r>
            <a:r>
              <a:rPr lang="ro-MD" sz="2000" b="1" dirty="0" smtClean="0">
                <a:solidFill>
                  <a:srgbClr val="FF0000"/>
                </a:solidFill>
              </a:rPr>
              <a:t>2000 pași – 100 kcal</a:t>
            </a:r>
            <a:r>
              <a:rPr lang="ro-MD" sz="2000" b="1" dirty="0" smtClean="0"/>
              <a:t>. </a:t>
            </a:r>
          </a:p>
          <a:p>
            <a:r>
              <a:rPr lang="ro-MD" sz="2000" b="1" dirty="0" smtClean="0"/>
              <a:t>Persoana ce merge pe jos </a:t>
            </a:r>
            <a:r>
              <a:rPr lang="ro-MD" sz="2000" b="1" dirty="0" smtClean="0">
                <a:solidFill>
                  <a:srgbClr val="FF0000"/>
                </a:solidFill>
              </a:rPr>
              <a:t>10000 pași/zi </a:t>
            </a:r>
            <a:r>
              <a:rPr lang="ro-MD" sz="2000" b="1" dirty="0" smtClean="0"/>
              <a:t>cheltuie </a:t>
            </a:r>
            <a:r>
              <a:rPr lang="ro-MD" sz="2000" b="1" dirty="0" smtClean="0">
                <a:solidFill>
                  <a:srgbClr val="FF0000"/>
                </a:solidFill>
              </a:rPr>
              <a:t>2000- 3500 kcal/săptămînă</a:t>
            </a:r>
            <a:r>
              <a:rPr lang="ro-MD" sz="20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139" y="4138863"/>
            <a:ext cx="65163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000" b="1" dirty="0" smtClean="0"/>
              <a:t>Mersul în ritm lent – 100 pași/minut.</a:t>
            </a:r>
          </a:p>
          <a:p>
            <a:r>
              <a:rPr lang="ro-MD" sz="2000" b="1" dirty="0" smtClean="0"/>
              <a:t>Mersul în ritm moderat – 110 pași/minut.</a:t>
            </a:r>
          </a:p>
          <a:p>
            <a:r>
              <a:rPr lang="ro-MD" sz="2000" b="1" dirty="0" smtClean="0"/>
              <a:t>Mersul în ritm rapid – 125 pași/minut sau mai mult.</a:t>
            </a:r>
            <a:endParaRPr lang="en-US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937" y="4006233"/>
            <a:ext cx="36480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dentarismul – problemă de actualitate – WorkT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8" y="1466540"/>
            <a:ext cx="5790753" cy="46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7328" y="282804"/>
            <a:ext cx="7352907" cy="5844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800" b="1" i="1" dirty="0" smtClean="0">
                <a:solidFill>
                  <a:schemeClr val="tx1"/>
                </a:solidFill>
              </a:rPr>
              <a:t>Sedentarism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9592" y="1696826"/>
            <a:ext cx="4996206" cy="4154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400" b="1" dirty="0" smtClean="0"/>
              <a:t>Comportament sedentar-</a:t>
            </a:r>
          </a:p>
          <a:p>
            <a:r>
              <a:rPr lang="en-US" sz="2400" dirty="0" err="1"/>
              <a:t>orice</a:t>
            </a:r>
            <a:r>
              <a:rPr lang="en-US" sz="2400" dirty="0"/>
              <a:t> </a:t>
            </a:r>
            <a:r>
              <a:rPr lang="en-US" sz="2400" dirty="0" err="1"/>
              <a:t>activitate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implică</a:t>
            </a:r>
            <a:r>
              <a:rPr lang="en-US" sz="2400" dirty="0"/>
              <a:t> </a:t>
            </a:r>
            <a:r>
              <a:rPr lang="en-US" sz="2400" dirty="0" err="1"/>
              <a:t>poziția</a:t>
            </a:r>
            <a:r>
              <a:rPr lang="en-US" sz="2400" dirty="0"/>
              <a:t> </a:t>
            </a:r>
            <a:r>
              <a:rPr lang="en-US" sz="2400" dirty="0" err="1"/>
              <a:t>șezândă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culcată</a:t>
            </a:r>
            <a:r>
              <a:rPr lang="en-US" sz="2400" dirty="0"/>
              <a:t> cu </a:t>
            </a:r>
            <a:r>
              <a:rPr lang="ro-MD" sz="2400" dirty="0" smtClean="0"/>
              <a:t> </a:t>
            </a:r>
            <a:r>
              <a:rPr lang="ro-MD" sz="2400" dirty="0"/>
              <a:t>consum </a:t>
            </a:r>
            <a:r>
              <a:rPr lang="ro-MD" sz="2400" dirty="0">
                <a:ea typeface="Calibri" panose="020F0502020204030204" pitchFamily="34" charset="0"/>
                <a:cs typeface="Calibri" panose="020F0502020204030204" pitchFamily="34" charset="0"/>
              </a:rPr>
              <a:t>↓ cheltuieli de energie, (</a:t>
            </a:r>
            <a:r>
              <a:rPr lang="en-US" sz="2400" dirty="0"/>
              <a:t>&lt; </a:t>
            </a:r>
            <a:r>
              <a:rPr lang="ro-MD" sz="2400" dirty="0"/>
              <a:t>1,5</a:t>
            </a:r>
            <a:r>
              <a:rPr lang="en-US" sz="2400" dirty="0"/>
              <a:t> METs </a:t>
            </a:r>
            <a:r>
              <a:rPr lang="ro-MD" sz="2400" dirty="0" smtClean="0"/>
              <a:t>) </a:t>
            </a:r>
            <a:r>
              <a:rPr lang="en-US" sz="2400" dirty="0" err="1" smtClean="0"/>
              <a:t>inclusiv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următoarele</a:t>
            </a:r>
            <a:r>
              <a:rPr lang="en-US" sz="2400" dirty="0" smtClean="0"/>
              <a:t> </a:t>
            </a:r>
            <a:r>
              <a:rPr lang="en-US" sz="2400" dirty="0" err="1" smtClean="0"/>
              <a:t>domenii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ocupațional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educațional</a:t>
            </a:r>
            <a:r>
              <a:rPr lang="en-US" sz="2400" dirty="0" smtClean="0"/>
              <a:t> (</a:t>
            </a:r>
            <a:r>
              <a:rPr lang="en-US" sz="2400" dirty="0" err="1" smtClean="0"/>
              <a:t>munca</a:t>
            </a:r>
            <a:r>
              <a:rPr lang="en-US" sz="2400" dirty="0" smtClean="0"/>
              <a:t> </a:t>
            </a:r>
            <a:r>
              <a:rPr lang="en-US" sz="2400" dirty="0" err="1" smtClean="0"/>
              <a:t>șezând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statul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bancă</a:t>
            </a:r>
            <a:r>
              <a:rPr lang="en-US" sz="2400" dirty="0" smtClean="0"/>
              <a:t> la </a:t>
            </a:r>
            <a:r>
              <a:rPr lang="en-US" sz="2400" dirty="0" err="1" smtClean="0"/>
              <a:t>școală</a:t>
            </a:r>
            <a:r>
              <a:rPr lang="en-US" sz="24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activitățile</a:t>
            </a:r>
            <a:r>
              <a:rPr lang="en-US" sz="2400" dirty="0" smtClean="0"/>
              <a:t> </a:t>
            </a:r>
            <a:r>
              <a:rPr lang="en-US" sz="2400" dirty="0"/>
              <a:t>din </a:t>
            </a:r>
            <a:r>
              <a:rPr lang="en-US" sz="2400" dirty="0" err="1"/>
              <a:t>timpul</a:t>
            </a:r>
            <a:r>
              <a:rPr lang="en-US" sz="2400" dirty="0"/>
              <a:t> liber (</a:t>
            </a:r>
            <a:r>
              <a:rPr lang="en-US" sz="2400" dirty="0" err="1"/>
              <a:t>vizionare</a:t>
            </a:r>
            <a:r>
              <a:rPr lang="en-US" sz="2400" dirty="0"/>
              <a:t> la </a:t>
            </a:r>
            <a:r>
              <a:rPr lang="en-US" sz="2400" dirty="0" err="1"/>
              <a:t>televizor</a:t>
            </a:r>
            <a:r>
              <a:rPr lang="en-US" sz="2400" dirty="0"/>
              <a:t>, </a:t>
            </a:r>
            <a:r>
              <a:rPr lang="en-US" sz="2400" dirty="0" err="1"/>
              <a:t>cititul</a:t>
            </a:r>
            <a:r>
              <a:rPr lang="en-US" sz="2400" dirty="0"/>
              <a:t>,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laptopului</a:t>
            </a:r>
            <a:r>
              <a:rPr lang="en-US" sz="24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transport (</a:t>
            </a:r>
            <a:r>
              <a:rPr lang="en-US" sz="2400" dirty="0" err="1"/>
              <a:t>statul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mașină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5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2387" y="192505"/>
            <a:ext cx="7960093" cy="472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Recomandări- Reduceți inactivitatea!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713" y="1482289"/>
            <a:ext cx="7911966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Reduceți timpul petrecut la TV, computer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Ridicați-vă de pe scaun la fiecare jumătate de oră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Plimbați-vă cînd vorbiți la telefon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Urcați scările pe jos în loc de ascensor ,, Liftul este ascensor, nu – descensor!!!,,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Coborîți din mijloacele de transport cu o stație mai îndepărtat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Parcați mașina mai departe de birou sau magazine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Plimbați cîinele de cîte ori se ivește ocazia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Plimbați-vă copii la școală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MD" sz="2400" dirty="0" smtClean="0"/>
              <a:t>Faceți orice altceva în loc de a sta culcat, privi la TV, folosi computerul mai mult de o oră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5383" b="5918"/>
          <a:stretch/>
        </p:blipFill>
        <p:spPr>
          <a:xfrm>
            <a:off x="237525" y="2257363"/>
            <a:ext cx="2736682" cy="3749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30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3571" y="452485"/>
            <a:ext cx="7484882" cy="60016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Obiective</a:t>
            </a:r>
            <a:r>
              <a:rPr lang="en-US" sz="2400" b="1" dirty="0"/>
              <a:t> SMART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activitate</a:t>
            </a:r>
            <a:r>
              <a:rPr lang="en-US" sz="2400" b="1" dirty="0"/>
              <a:t> </a:t>
            </a:r>
            <a:r>
              <a:rPr lang="en-US" sz="2400" b="1" dirty="0" err="1" smtClean="0"/>
              <a:t>fizica</a:t>
            </a:r>
            <a:endParaRPr lang="ro-MD" sz="2400" b="1" dirty="0" smtClean="0"/>
          </a:p>
          <a:p>
            <a:endParaRPr lang="ro-MD" b="1" i="1" dirty="0" smtClean="0"/>
          </a:p>
          <a:p>
            <a:r>
              <a:rPr lang="en-US" b="1" i="1" dirty="0" err="1" smtClean="0"/>
              <a:t>Specifice</a:t>
            </a:r>
            <a:r>
              <a:rPr lang="en-US" dirty="0"/>
              <a:t> – </a:t>
            </a:r>
            <a:r>
              <a:rPr lang="en-US" dirty="0" err="1"/>
              <a:t>stabileste</a:t>
            </a:r>
            <a:r>
              <a:rPr lang="en-US" dirty="0"/>
              <a:t> exact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vrei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obtii</a:t>
            </a:r>
            <a:r>
              <a:rPr lang="en-US" dirty="0"/>
              <a:t>: cate </a:t>
            </a:r>
            <a:r>
              <a:rPr lang="en-US" dirty="0" err="1"/>
              <a:t>kilogrme</a:t>
            </a:r>
            <a:r>
              <a:rPr lang="en-US" dirty="0"/>
              <a:t> </a:t>
            </a:r>
            <a:r>
              <a:rPr lang="en-US" dirty="0" err="1"/>
              <a:t>vrei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slabesti</a:t>
            </a:r>
            <a:r>
              <a:rPr lang="en-US" dirty="0"/>
              <a:t>, </a:t>
            </a:r>
            <a:r>
              <a:rPr lang="en-US" dirty="0" err="1"/>
              <a:t>cati</a:t>
            </a:r>
            <a:r>
              <a:rPr lang="en-US" dirty="0"/>
              <a:t> </a:t>
            </a:r>
            <a:r>
              <a:rPr lang="en-US" dirty="0" err="1"/>
              <a:t>centimetri</a:t>
            </a:r>
            <a:r>
              <a:rPr lang="en-US" dirty="0"/>
              <a:t> </a:t>
            </a:r>
            <a:r>
              <a:rPr lang="en-US" dirty="0" err="1"/>
              <a:t>vrei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in </a:t>
            </a:r>
            <a:r>
              <a:rPr lang="en-US" dirty="0" err="1"/>
              <a:t>talie</a:t>
            </a:r>
            <a:r>
              <a:rPr lang="en-US" dirty="0"/>
              <a:t>, cum </a:t>
            </a:r>
            <a:r>
              <a:rPr lang="en-US" dirty="0" err="1"/>
              <a:t>vrei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dezvolti</a:t>
            </a:r>
            <a:r>
              <a:rPr lang="en-US" dirty="0"/>
              <a:t> </a:t>
            </a:r>
            <a:r>
              <a:rPr lang="en-US" dirty="0" err="1"/>
              <a:t>musculatura</a:t>
            </a:r>
            <a:r>
              <a:rPr lang="en-US" dirty="0"/>
              <a:t>, cat </a:t>
            </a:r>
            <a:r>
              <a:rPr lang="en-US" dirty="0" err="1"/>
              <a:t>vrei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reusesti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etc</a:t>
            </a:r>
            <a:r>
              <a:rPr lang="en-US" dirty="0" smtClean="0"/>
              <a:t>.</a:t>
            </a:r>
            <a:endParaRPr lang="ro-MD" dirty="0" smtClean="0"/>
          </a:p>
          <a:p>
            <a:endParaRPr lang="en-US" dirty="0"/>
          </a:p>
          <a:p>
            <a:r>
              <a:rPr lang="en-US" b="1" i="1" dirty="0" err="1"/>
              <a:t>Masurabile</a:t>
            </a:r>
            <a:r>
              <a:rPr lang="en-US" dirty="0"/>
              <a:t> –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stabili</a:t>
            </a:r>
            <a:r>
              <a:rPr lang="en-US" dirty="0"/>
              <a:t> un interval </a:t>
            </a:r>
            <a:r>
              <a:rPr lang="en-US" dirty="0" err="1"/>
              <a:t>concret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clare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obiectivele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–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slabesti</a:t>
            </a:r>
            <a:r>
              <a:rPr lang="en-US" dirty="0"/>
              <a:t> 2 </a:t>
            </a:r>
            <a:r>
              <a:rPr lang="en-US" dirty="0" err="1"/>
              <a:t>kilograme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luna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mergi</a:t>
            </a:r>
            <a:r>
              <a:rPr lang="en-US" dirty="0"/>
              <a:t> la </a:t>
            </a:r>
            <a:r>
              <a:rPr lang="en-US" dirty="0" err="1"/>
              <a:t>sala</a:t>
            </a:r>
            <a:r>
              <a:rPr lang="en-US" dirty="0"/>
              <a:t> de 3 </a:t>
            </a:r>
            <a:r>
              <a:rPr lang="en-US" dirty="0" err="1"/>
              <a:t>ori</a:t>
            </a:r>
            <a:r>
              <a:rPr lang="en-US" dirty="0"/>
              <a:t> in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saptamana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monitoriza</a:t>
            </a:r>
            <a:r>
              <a:rPr lang="en-US" dirty="0"/>
              <a:t> </a:t>
            </a:r>
            <a:r>
              <a:rPr lang="en-US" dirty="0" err="1"/>
              <a:t>progresul</a:t>
            </a:r>
            <a:r>
              <a:rPr lang="en-US" dirty="0"/>
              <a:t> (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stabili</a:t>
            </a:r>
            <a:r>
              <a:rPr lang="en-US" dirty="0"/>
              <a:t> </a:t>
            </a:r>
            <a:r>
              <a:rPr lang="en-US" dirty="0" err="1"/>
              <a:t>obiectivul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in </a:t>
            </a:r>
            <a:r>
              <a:rPr lang="en-US" dirty="0" err="1"/>
              <a:t>imagini</a:t>
            </a:r>
            <a:r>
              <a:rPr lang="en-US" dirty="0"/>
              <a:t> – care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arate</a:t>
            </a:r>
            <a:r>
              <a:rPr lang="en-US" dirty="0"/>
              <a:t> cum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vrea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arati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 smtClean="0"/>
              <a:t>);</a:t>
            </a:r>
            <a:endParaRPr lang="ro-MD" dirty="0" smtClean="0"/>
          </a:p>
          <a:p>
            <a:endParaRPr lang="en-US" dirty="0"/>
          </a:p>
          <a:p>
            <a:r>
              <a:rPr lang="en-US" b="1" i="1" dirty="0" err="1"/>
              <a:t>Abordabile</a:t>
            </a:r>
            <a:r>
              <a:rPr lang="en-US" dirty="0"/>
              <a:t> – </a:t>
            </a:r>
            <a:r>
              <a:rPr lang="en-US" dirty="0" err="1"/>
              <a:t>obiectivele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fie </a:t>
            </a:r>
            <a:r>
              <a:rPr lang="en-US" dirty="0" err="1"/>
              <a:t>realiste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in </a:t>
            </a:r>
            <a:r>
              <a:rPr lang="en-US" dirty="0" err="1"/>
              <a:t>acelasi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nici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usoare</a:t>
            </a:r>
            <a:r>
              <a:rPr lang="en-US" dirty="0"/>
              <a:t> (</a:t>
            </a:r>
            <a:r>
              <a:rPr lang="en-US" dirty="0" err="1"/>
              <a:t>pentru</a:t>
            </a:r>
            <a:r>
              <a:rPr lang="en-US" dirty="0"/>
              <a:t> ca nu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motiva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);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lasa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flexibilitate</a:t>
            </a:r>
            <a:r>
              <a:rPr lang="en-US" dirty="0"/>
              <a:t> in </a:t>
            </a:r>
            <a:r>
              <a:rPr lang="en-US" dirty="0" err="1"/>
              <a:t>programul</a:t>
            </a:r>
            <a:r>
              <a:rPr lang="en-US" dirty="0"/>
              <a:t> </a:t>
            </a:r>
            <a:r>
              <a:rPr lang="en-US" dirty="0" err="1"/>
              <a:t>stabilit</a:t>
            </a:r>
            <a:r>
              <a:rPr lang="en-US" dirty="0" smtClean="0"/>
              <a:t>;</a:t>
            </a:r>
            <a:endParaRPr lang="ro-MD" dirty="0" smtClean="0"/>
          </a:p>
          <a:p>
            <a:endParaRPr lang="en-US" dirty="0"/>
          </a:p>
          <a:p>
            <a:r>
              <a:rPr lang="en-US" b="1" i="1" dirty="0" err="1"/>
              <a:t>Relevante</a:t>
            </a:r>
            <a:r>
              <a:rPr lang="en-US" dirty="0"/>
              <a:t> – </a:t>
            </a:r>
            <a:r>
              <a:rPr lang="en-US" dirty="0" err="1"/>
              <a:t>obiectivele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aduca</a:t>
            </a:r>
            <a:r>
              <a:rPr lang="en-US" dirty="0"/>
              <a:t> un plus de </a:t>
            </a:r>
            <a:r>
              <a:rPr lang="en-US" dirty="0" err="1"/>
              <a:t>valoare</a:t>
            </a:r>
            <a:r>
              <a:rPr lang="en-US" dirty="0"/>
              <a:t> in </a:t>
            </a:r>
            <a:r>
              <a:rPr lang="en-US" dirty="0" err="1"/>
              <a:t>viata</a:t>
            </a:r>
            <a:r>
              <a:rPr lang="en-US" dirty="0"/>
              <a:t> ta, </a:t>
            </a:r>
            <a:r>
              <a:rPr lang="en-US" dirty="0" err="1"/>
              <a:t>sa</a:t>
            </a:r>
            <a:r>
              <a:rPr lang="en-US" dirty="0"/>
              <a:t> fie de </a:t>
            </a:r>
            <a:r>
              <a:rPr lang="en-US" dirty="0" err="1"/>
              <a:t>interes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tine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confere</a:t>
            </a:r>
            <a:r>
              <a:rPr lang="en-US" dirty="0"/>
              <a:t> la final </a:t>
            </a:r>
            <a:r>
              <a:rPr lang="en-US" dirty="0" err="1"/>
              <a:t>satisfactie</a:t>
            </a:r>
            <a:r>
              <a:rPr lang="en-US" dirty="0" smtClean="0"/>
              <a:t>;</a:t>
            </a:r>
            <a:endParaRPr lang="ro-MD" dirty="0" smtClean="0"/>
          </a:p>
          <a:p>
            <a:endParaRPr lang="en-US" dirty="0"/>
          </a:p>
          <a:p>
            <a:r>
              <a:rPr lang="en-US" b="1" i="1" dirty="0" err="1"/>
              <a:t>Temporale</a:t>
            </a:r>
            <a:r>
              <a:rPr lang="en-US" dirty="0"/>
              <a:t> – </a:t>
            </a:r>
            <a:r>
              <a:rPr lang="en-US" dirty="0" err="1"/>
              <a:t>stabileste</a:t>
            </a:r>
            <a:r>
              <a:rPr lang="en-US" dirty="0"/>
              <a:t> un interval </a:t>
            </a:r>
            <a:r>
              <a:rPr lang="en-US" dirty="0" err="1"/>
              <a:t>limita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</a:t>
            </a:r>
            <a:r>
              <a:rPr lang="en-US" dirty="0" err="1"/>
              <a:t>cand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indepini</a:t>
            </a:r>
            <a:r>
              <a:rPr lang="en-US" dirty="0"/>
              <a:t> </a:t>
            </a:r>
            <a:r>
              <a:rPr lang="en-US" dirty="0" err="1"/>
              <a:t>obiectivul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ramane</a:t>
            </a:r>
            <a:r>
              <a:rPr lang="en-US" dirty="0"/>
              <a:t> </a:t>
            </a:r>
            <a:r>
              <a:rPr lang="en-US" dirty="0" err="1"/>
              <a:t>motivat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concentrat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453" y="4341346"/>
            <a:ext cx="3772825" cy="211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3137" y="204789"/>
            <a:ext cx="7834965" cy="6719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i="1" dirty="0" smtClean="0">
                <a:solidFill>
                  <a:schemeClr val="tx1"/>
                </a:solidFill>
              </a:rPr>
              <a:t>Concluzii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2465" b="3968"/>
          <a:stretch/>
        </p:blipFill>
        <p:spPr>
          <a:xfrm>
            <a:off x="8804635" y="2843824"/>
            <a:ext cx="3387366" cy="393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86" y="1530417"/>
            <a:ext cx="8879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3200" dirty="0" smtClean="0"/>
              <a:t>Efort fizic- component al stilului de viață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o-MD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3200" dirty="0" smtClean="0"/>
              <a:t>Activitate fizică- beneficii asupra sănătății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o-MD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3200" dirty="0" smtClean="0"/>
              <a:t>Efectuiază propriul program SMART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o-MD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MD" sz="3200" dirty="0" smtClean="0"/>
              <a:t>Vezi în fiecare zi-  o oportunitate de a progresa!</a:t>
            </a:r>
          </a:p>
        </p:txBody>
      </p:sp>
    </p:spTree>
    <p:extLst>
      <p:ext uri="{BB962C8B-B14F-4D97-AF65-F5344CB8AC3E}">
        <p14:creationId xmlns:p14="http://schemas.microsoft.com/office/powerpoint/2010/main" val="8918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1850" y="3061855"/>
            <a:ext cx="10750550" cy="3027796"/>
          </a:xfrm>
        </p:spPr>
        <p:txBody>
          <a:bodyPr>
            <a:normAutofit/>
          </a:bodyPr>
          <a:lstStyle/>
          <a:p>
            <a:pPr algn="just"/>
            <a:r>
              <a:rPr lang="ro-MD" sz="3600" b="1" dirty="0" smtClean="0">
                <a:solidFill>
                  <a:schemeClr val="tx1"/>
                </a:solidFill>
              </a:rPr>
              <a:t>		</a:t>
            </a:r>
            <a:r>
              <a:rPr lang="en-US" sz="3600" b="1" dirty="0" smtClean="0">
                <a:solidFill>
                  <a:schemeClr val="tx1"/>
                </a:solidFill>
              </a:rPr>
              <a:t>”</a:t>
            </a:r>
            <a:r>
              <a:rPr lang="en-US" sz="3600" b="1" dirty="0" err="1">
                <a:solidFill>
                  <a:schemeClr val="tx1"/>
                </a:solidFill>
              </a:rPr>
              <a:t>Mișcarea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poate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înlocui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orice</a:t>
            </a:r>
            <a:r>
              <a:rPr lang="en-US" sz="3600" b="1" dirty="0">
                <a:solidFill>
                  <a:schemeClr val="tx1"/>
                </a:solidFill>
              </a:rPr>
              <a:t> medicament, </a:t>
            </a:r>
            <a:endParaRPr lang="ro-MD" sz="36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err="1" smtClean="0">
                <a:solidFill>
                  <a:schemeClr val="tx1"/>
                </a:solidFill>
              </a:rPr>
              <a:t>dar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nici</a:t>
            </a:r>
            <a:r>
              <a:rPr lang="ro-MD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un </a:t>
            </a:r>
            <a:r>
              <a:rPr lang="en-US" sz="3600" b="1" dirty="0">
                <a:solidFill>
                  <a:schemeClr val="tx1"/>
                </a:solidFill>
              </a:rPr>
              <a:t>medicament nu </a:t>
            </a:r>
            <a:r>
              <a:rPr lang="en-US" sz="3600" b="1" dirty="0" err="1">
                <a:solidFill>
                  <a:schemeClr val="tx1"/>
                </a:solidFill>
              </a:rPr>
              <a:t>poate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înlocui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mișcarea</a:t>
            </a:r>
            <a:r>
              <a:rPr lang="en-US" sz="3600" b="1" dirty="0" smtClean="0">
                <a:solidFill>
                  <a:schemeClr val="tx1"/>
                </a:solidFill>
              </a:rPr>
              <a:t>”</a:t>
            </a:r>
            <a:endParaRPr lang="ro-MD" sz="3600" b="1" dirty="0" smtClean="0">
              <a:solidFill>
                <a:schemeClr val="tx1"/>
              </a:solidFill>
            </a:endParaRPr>
          </a:p>
          <a:p>
            <a:pPr algn="ctr"/>
            <a:r>
              <a:rPr lang="ro-MD" sz="3600" b="1" dirty="0" smtClean="0">
                <a:solidFill>
                  <a:schemeClr val="tx1"/>
                </a:solidFill>
              </a:rPr>
              <a:t>					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Wojciech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Oczko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2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cipal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3" y="157747"/>
            <a:ext cx="3056051" cy="7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93936" y="184344"/>
            <a:ext cx="5605607" cy="60284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09675" y="1108221"/>
            <a:ext cx="5589870" cy="66895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Activitatea fizică</a:t>
            </a:r>
            <a:r>
              <a:rPr lang="ro-MD" sz="2400" b="1" dirty="0" smtClean="0"/>
              <a:t>g</a:t>
            </a:r>
            <a:endParaRPr lang="en-US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3938" y="1977317"/>
            <a:ext cx="5605607" cy="66007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Consumul moderat de alcool</a:t>
            </a:r>
            <a:r>
              <a:rPr lang="ro-MD" sz="2400" b="1" dirty="0" smtClean="0"/>
              <a:t>s</a:t>
            </a:r>
            <a:endParaRPr lang="en-US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3938" y="2908651"/>
            <a:ext cx="5605607" cy="56015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Statusul de nefumător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3938" y="3844895"/>
            <a:ext cx="5683719" cy="56900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Somnul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3938" y="4685155"/>
            <a:ext cx="5683719" cy="55694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Adaptare la stres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93938" y="5503773"/>
            <a:ext cx="5683719" cy="102990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>
                <a:solidFill>
                  <a:schemeClr val="tx1"/>
                </a:solidFill>
              </a:rPr>
              <a:t>Aderența la programele de sănătate, controale medicale periodice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6552" y="269952"/>
            <a:ext cx="304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/>
              <a:t>Alimentația sănătoasă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6017" y="2403896"/>
            <a:ext cx="3108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3200" b="1" dirty="0" smtClean="0"/>
              <a:t>Componentele stilului de viață sănătos</a:t>
            </a:r>
            <a:endParaRPr lang="en-US" sz="3200" b="1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004109" y="712269"/>
            <a:ext cx="981777" cy="52072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40862" y="1143120"/>
            <a:ext cx="5589870" cy="5991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943276" y="1302369"/>
            <a:ext cx="3205212" cy="94880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/>
              <a:t>Activitate fizică</a:t>
            </a:r>
            <a:endParaRPr lang="en-US" sz="24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43276" y="2704289"/>
            <a:ext cx="3205212" cy="9323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/>
              <a:t>Exercițiu fizic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67186" y="1422830"/>
            <a:ext cx="701200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o-MD" sz="2000" dirty="0" smtClean="0"/>
              <a:t>Mișcările corpului produse prin contracția musculaturii scheletice și care consumă energie suplimentar față de metabolismul bazal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34562" y="2621019"/>
            <a:ext cx="69446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o-MD" sz="2000" dirty="0" smtClean="0"/>
              <a:t>Mișcări repetate, planificate și structurate ale corpului desfășurate în scopul ameliorării sau menținerii uneia sau mai multe componente ale condiției fizice</a:t>
            </a:r>
            <a:endParaRPr lang="en-US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011" y="175120"/>
            <a:ext cx="8008218" cy="558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800" b="1" i="1" dirty="0" smtClean="0">
                <a:solidFill>
                  <a:schemeClr val="tx1"/>
                </a:solidFill>
              </a:rPr>
              <a:t>Noțiuni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6484" y="4440025"/>
            <a:ext cx="8072991" cy="195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Conform </a:t>
            </a:r>
            <a:r>
              <a:rPr lang="ro-MD" sz="2000" b="1" i="1" dirty="0" smtClean="0">
                <a:solidFill>
                  <a:schemeClr val="tx1"/>
                </a:solidFill>
              </a:rPr>
              <a:t>OMS, </a:t>
            </a:r>
            <a:r>
              <a:rPr lang="en-US" sz="2000" b="1" dirty="0" err="1" smtClean="0">
                <a:solidFill>
                  <a:schemeClr val="tx1"/>
                </a:solidFill>
              </a:rPr>
              <a:t>aproximativ</a:t>
            </a:r>
            <a:r>
              <a:rPr lang="en-US" sz="2000" b="1" dirty="0">
                <a:solidFill>
                  <a:schemeClr val="tx1"/>
                </a:solidFill>
              </a:rPr>
              <a:t> 60-85% din </a:t>
            </a:r>
            <a:r>
              <a:rPr lang="en-US" sz="2000" b="1" dirty="0" err="1" smtClean="0">
                <a:solidFill>
                  <a:schemeClr val="tx1"/>
                </a:solidFill>
              </a:rPr>
              <a:t>populati</a:t>
            </a:r>
            <a:r>
              <a:rPr lang="ro-MD" sz="2000" b="1" dirty="0" smtClean="0">
                <a:solidFill>
                  <a:schemeClr val="tx1"/>
                </a:solidFill>
              </a:rPr>
              <a:t>e </a:t>
            </a:r>
            <a:r>
              <a:rPr lang="en-US" sz="2000" b="1" dirty="0" smtClean="0">
                <a:solidFill>
                  <a:schemeClr val="tx1"/>
                </a:solidFill>
              </a:rPr>
              <a:t> nu </a:t>
            </a:r>
            <a:r>
              <a:rPr lang="en-US" sz="2000" b="1" dirty="0" err="1">
                <a:solidFill>
                  <a:schemeClr val="tx1"/>
                </a:solidFill>
              </a:rPr>
              <a:t>este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suficient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activa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sau</a:t>
            </a:r>
            <a:r>
              <a:rPr lang="en-US" sz="2000" b="1" dirty="0">
                <a:solidFill>
                  <a:schemeClr val="tx1"/>
                </a:solidFill>
              </a:rPr>
              <a:t> are un </a:t>
            </a:r>
            <a:r>
              <a:rPr lang="en-US" sz="2000" b="1" dirty="0" err="1">
                <a:solidFill>
                  <a:schemeClr val="tx1"/>
                </a:solidFill>
              </a:rPr>
              <a:t>stil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viata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sedentar</a:t>
            </a:r>
            <a:r>
              <a:rPr lang="en-US" sz="2000" b="1" dirty="0">
                <a:solidFill>
                  <a:schemeClr val="tx1"/>
                </a:solidFill>
              </a:rPr>
              <a:t>. De </a:t>
            </a:r>
            <a:r>
              <a:rPr lang="en-US" sz="2000" b="1" dirty="0" err="1">
                <a:solidFill>
                  <a:schemeClr val="tx1"/>
                </a:solidFill>
              </a:rPr>
              <a:t>asemenea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aproximativ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o-MD" sz="2000" b="1" dirty="0" smtClean="0">
                <a:solidFill>
                  <a:schemeClr val="tx1"/>
                </a:solidFill>
              </a:rPr>
              <a:t>2/3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dintre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copii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sedentari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petrec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prea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mult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timp</a:t>
            </a:r>
            <a:r>
              <a:rPr lang="en-US" sz="2000" b="1" dirty="0">
                <a:solidFill>
                  <a:schemeClr val="tx1"/>
                </a:solidFill>
              </a:rPr>
              <a:t> in fata </a:t>
            </a:r>
            <a:r>
              <a:rPr lang="en-US" sz="2000" b="1" dirty="0" err="1">
                <a:solidFill>
                  <a:schemeClr val="tx1"/>
                </a:solidFill>
              </a:rPr>
              <a:t>ecranelor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prea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putin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timp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facand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miscare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6708" b="5575"/>
          <a:stretch/>
        </p:blipFill>
        <p:spPr>
          <a:xfrm>
            <a:off x="9144000" y="4264295"/>
            <a:ext cx="2949149" cy="24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3019" y="202130"/>
            <a:ext cx="7555832" cy="568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/>
              <a:t>Beneficiile exercițiului fizic</a:t>
            </a:r>
            <a:endParaRPr lang="en-US" sz="2400" b="1" dirty="0"/>
          </a:p>
        </p:txBody>
      </p:sp>
      <p:pic>
        <p:nvPicPr>
          <p:cNvPr id="4" name="Picture 2" descr="Isteric Distrugere Notă exercițiu fizic - toscana-service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4211397"/>
            <a:ext cx="6448425" cy="25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019" y="1016933"/>
            <a:ext cx="7555832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controlul greutatii si prevenirea </a:t>
            </a:r>
            <a:r>
              <a:rPr lang="it-IT" dirty="0" smtClean="0"/>
              <a:t>obezitatii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relaxam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dormim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smtClean="0"/>
              <a:t>bine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imbunatatesc</a:t>
            </a:r>
            <a:r>
              <a:rPr lang="en-US" dirty="0"/>
              <a:t> </a:t>
            </a:r>
            <a:r>
              <a:rPr lang="en-US" dirty="0" err="1"/>
              <a:t>sanatatea</a:t>
            </a:r>
            <a:r>
              <a:rPr lang="en-US" dirty="0"/>
              <a:t> </a:t>
            </a:r>
            <a:r>
              <a:rPr lang="en-US" dirty="0" err="1"/>
              <a:t>oaselor</a:t>
            </a:r>
            <a:r>
              <a:rPr lang="en-US" dirty="0"/>
              <a:t>, </a:t>
            </a:r>
            <a:r>
              <a:rPr lang="en-US" dirty="0" err="1"/>
              <a:t>musculaturii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articulatiilor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/>
              <a:t>creste stima de sine, increderea in sine si perceptia cu privire la propriul </a:t>
            </a:r>
            <a:r>
              <a:rPr lang="it-IT" dirty="0" smtClean="0"/>
              <a:t>corp</a:t>
            </a:r>
            <a:endParaRPr lang="ro-M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dirty="0" err="1"/>
              <a:t>sustine</a:t>
            </a:r>
            <a:r>
              <a:rPr lang="en-US" dirty="0"/>
              <a:t> 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smtClean="0"/>
              <a:t>cognitive</a:t>
            </a:r>
            <a:endParaRPr lang="ro-M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 smtClean="0"/>
              <a:t>durerii</a:t>
            </a:r>
            <a:endParaRPr lang="ro-M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aduce</a:t>
            </a:r>
            <a:r>
              <a:rPr lang="en-US" dirty="0"/>
              <a:t> </a:t>
            </a:r>
            <a:r>
              <a:rPr lang="en-US" dirty="0" err="1"/>
              <a:t>beneficii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cardiovascular,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imbunatati</a:t>
            </a:r>
            <a:r>
              <a:rPr lang="en-US" dirty="0"/>
              <a:t> </a:t>
            </a:r>
            <a:r>
              <a:rPr lang="en-US" dirty="0" err="1"/>
              <a:t>circulatia</a:t>
            </a:r>
            <a:r>
              <a:rPr lang="en-US" dirty="0"/>
              <a:t> </a:t>
            </a:r>
            <a:r>
              <a:rPr lang="en-US" dirty="0" err="1" smtClean="0"/>
              <a:t>sangelui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7476248" y="4348591"/>
            <a:ext cx="4340994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Asigur</a:t>
            </a:r>
            <a:r>
              <a:rPr lang="ro-MD" b="1" dirty="0" smtClean="0"/>
              <a:t>ă prevenția:</a:t>
            </a:r>
            <a:endParaRPr lang="en-US" b="1" dirty="0" smtClean="0"/>
          </a:p>
          <a:p>
            <a:r>
              <a:rPr lang="en-US" dirty="0" smtClean="0"/>
              <a:t>accident </a:t>
            </a:r>
            <a:r>
              <a:rPr lang="en-US" dirty="0"/>
              <a:t>vascular cerebral;</a:t>
            </a:r>
          </a:p>
          <a:p>
            <a:r>
              <a:rPr lang="en-US" dirty="0" err="1"/>
              <a:t>sindromul</a:t>
            </a:r>
            <a:r>
              <a:rPr lang="en-US" dirty="0"/>
              <a:t> metabolic;</a:t>
            </a:r>
          </a:p>
          <a:p>
            <a:r>
              <a:rPr lang="en-US" dirty="0" err="1"/>
              <a:t>hipertensiune</a:t>
            </a:r>
            <a:r>
              <a:rPr lang="en-US" dirty="0"/>
              <a:t> </a:t>
            </a:r>
            <a:r>
              <a:rPr lang="en-US" dirty="0" err="1"/>
              <a:t>arteriala</a:t>
            </a:r>
            <a:r>
              <a:rPr lang="en-US" dirty="0"/>
              <a:t>;</a:t>
            </a:r>
          </a:p>
          <a:p>
            <a:r>
              <a:rPr lang="en-US" dirty="0" err="1"/>
              <a:t>diabet</a:t>
            </a:r>
            <a:r>
              <a:rPr lang="en-US" dirty="0"/>
              <a:t> tip 2;</a:t>
            </a:r>
          </a:p>
          <a:p>
            <a:r>
              <a:rPr lang="en-US" dirty="0" err="1"/>
              <a:t>depresie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anxietate</a:t>
            </a:r>
            <a:r>
              <a:rPr lang="en-US" dirty="0"/>
              <a:t>;</a:t>
            </a:r>
          </a:p>
          <a:p>
            <a:r>
              <a:rPr lang="en-US" dirty="0" err="1"/>
              <a:t>cancere</a:t>
            </a:r>
            <a:r>
              <a:rPr lang="en-US" dirty="0"/>
              <a:t>;</a:t>
            </a:r>
          </a:p>
          <a:p>
            <a:r>
              <a:rPr lang="en-US" dirty="0" err="1" smtClean="0"/>
              <a:t>artrit</a:t>
            </a:r>
            <a:r>
              <a:rPr lang="ro-MD" dirty="0" smtClean="0"/>
              <a:t>ă</a:t>
            </a:r>
            <a:endParaRPr lang="en-US" dirty="0"/>
          </a:p>
        </p:txBody>
      </p:sp>
      <p:pic>
        <p:nvPicPr>
          <p:cNvPr id="8" name="Picture 4" descr="De la creier la miscare... un impuls – de ce ai nevoie de exercitii fiz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3" y="1635073"/>
            <a:ext cx="2858522" cy="21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60226"/>
            <a:ext cx="293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nivel </a:t>
            </a:r>
            <a:r>
              <a:rPr lang="ro-MD" sz="2000" b="1" dirty="0">
                <a:solidFill>
                  <a:srgbClr val="002060"/>
                </a:solidFill>
              </a:rPr>
              <a:t>bun al </a:t>
            </a:r>
            <a:r>
              <a:rPr lang="en-US" sz="2000" b="1" dirty="0" err="1" smtClean="0">
                <a:solidFill>
                  <a:srgbClr val="002060"/>
                </a:solidFill>
              </a:rPr>
              <a:t>glicemiei</a:t>
            </a:r>
            <a:endParaRPr lang="ro-MD" sz="2000" b="1" dirty="0">
              <a:solidFill>
                <a:srgbClr val="002060"/>
              </a:solidFill>
            </a:endParaRPr>
          </a:p>
          <a:p>
            <a:endParaRPr lang="ro-RO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3719" y="3195335"/>
            <a:ext cx="293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↓ greutatea</a:t>
            </a:r>
            <a:endParaRPr lang="ro-MD" sz="2000" b="1" dirty="0">
              <a:solidFill>
                <a:srgbClr val="002060"/>
              </a:solidFill>
            </a:endParaRPr>
          </a:p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 </a:t>
            </a:r>
            <a:endParaRPr lang="ro-RO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4007" y="2375238"/>
            <a:ext cx="293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↓</a:t>
            </a:r>
            <a:r>
              <a:rPr lang="en-US" sz="2000" b="1" dirty="0" smtClean="0">
                <a:solidFill>
                  <a:srgbClr val="002060"/>
                </a:solidFill>
              </a:rPr>
              <a:t> TA</a:t>
            </a:r>
            <a:r>
              <a:rPr lang="ro-MD" sz="2000" b="1" dirty="0" smtClean="0">
                <a:solidFill>
                  <a:srgbClr val="002060"/>
                </a:solidFill>
              </a:rPr>
              <a:t> </a:t>
            </a:r>
            <a:endParaRPr lang="ro-RO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8590" y="2460226"/>
            <a:ext cx="293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↑ </a:t>
            </a:r>
            <a:r>
              <a:rPr lang="ro-MD" sz="2000" b="1" dirty="0">
                <a:solidFill>
                  <a:srgbClr val="002060"/>
                </a:solidFill>
              </a:rPr>
              <a:t>rezistența </a:t>
            </a:r>
            <a:endParaRPr lang="ro-MD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la </a:t>
            </a:r>
            <a:r>
              <a:rPr lang="ro-MD" sz="2000" b="1" dirty="0">
                <a:solidFill>
                  <a:srgbClr val="002060"/>
                </a:solidFill>
              </a:rPr>
              <a:t>infecții   </a:t>
            </a:r>
          </a:p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 </a:t>
            </a:r>
            <a:endParaRPr lang="ro-RO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29523"/>
            <a:ext cx="293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stare </a:t>
            </a:r>
            <a:r>
              <a:rPr lang="ro-MD" sz="2000" b="1" dirty="0">
                <a:solidFill>
                  <a:srgbClr val="002060"/>
                </a:solidFill>
              </a:rPr>
              <a:t>de bine </a:t>
            </a:r>
            <a:r>
              <a:rPr lang="ro-MD" sz="2000" b="1" dirty="0" smtClean="0">
                <a:solidFill>
                  <a:srgbClr val="002060"/>
                </a:solidFill>
              </a:rPr>
              <a:t>psihic </a:t>
            </a:r>
            <a:endParaRPr lang="ro-RO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9995" y="3130003"/>
            <a:ext cx="293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↓ </a:t>
            </a:r>
            <a:r>
              <a:rPr lang="en-US" sz="2000" b="1" dirty="0" smtClean="0">
                <a:solidFill>
                  <a:srgbClr val="002060"/>
                </a:solidFill>
              </a:rPr>
              <a:t>Col</a:t>
            </a:r>
            <a:r>
              <a:rPr lang="ro-MD" sz="2000" b="1" dirty="0" smtClean="0">
                <a:solidFill>
                  <a:srgbClr val="002060"/>
                </a:solidFill>
              </a:rPr>
              <a:t> </a:t>
            </a:r>
            <a:endParaRPr lang="ro-RO" sz="20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200" y="1129621"/>
            <a:ext cx="1218181" cy="1245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9" y="3636053"/>
            <a:ext cx="1753744" cy="1096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639719" y="5938080"/>
            <a:ext cx="293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↓ </a:t>
            </a:r>
            <a:r>
              <a:rPr lang="ro-MD" sz="2000" b="1" dirty="0">
                <a:solidFill>
                  <a:srgbClr val="002060"/>
                </a:solidFill>
              </a:rPr>
              <a:t>cantitatea de </a:t>
            </a:r>
            <a:r>
              <a:rPr lang="ro-MD" sz="2000" b="1" dirty="0" smtClean="0">
                <a:solidFill>
                  <a:srgbClr val="002060"/>
                </a:solidFill>
              </a:rPr>
              <a:t>medicamente necesare</a:t>
            </a:r>
            <a:endParaRPr lang="ro-MD" sz="2000" b="1" dirty="0">
              <a:solidFill>
                <a:srgbClr val="002060"/>
              </a:solidFill>
            </a:endParaRPr>
          </a:p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 </a:t>
            </a:r>
            <a:endParaRPr lang="ro-RO" sz="2000" b="1" dirty="0">
              <a:solidFill>
                <a:srgbClr val="00206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7" y="4458019"/>
            <a:ext cx="1596982" cy="1541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757886" y="5999720"/>
            <a:ext cx="2804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2000" b="1" dirty="0">
                <a:solidFill>
                  <a:srgbClr val="002060"/>
                </a:solidFill>
              </a:rPr>
              <a:t>întărește scheletul osos, </a:t>
            </a:r>
            <a:endParaRPr lang="ro-MD" sz="2000" b="1" dirty="0" smtClean="0">
              <a:solidFill>
                <a:srgbClr val="002060"/>
              </a:solidFill>
            </a:endParaRPr>
          </a:p>
          <a:p>
            <a:r>
              <a:rPr lang="ro-MD" sz="2000" b="1" dirty="0" smtClean="0">
                <a:solidFill>
                  <a:srgbClr val="002060"/>
                </a:solidFill>
              </a:rPr>
              <a:t>mușchii</a:t>
            </a:r>
            <a:r>
              <a:rPr lang="ro-MD" sz="2000" b="1" dirty="0">
                <a:solidFill>
                  <a:srgbClr val="002060"/>
                </a:solidFill>
              </a:rPr>
              <a:t>, plămânii, inima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50" y="3636053"/>
            <a:ext cx="1955789" cy="1396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0088158" y="5060355"/>
            <a:ext cx="1985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000" b="1" dirty="0" err="1" smtClean="0">
                <a:solidFill>
                  <a:srgbClr val="002060"/>
                </a:solidFill>
              </a:rPr>
              <a:t>energizează</a:t>
            </a:r>
            <a:endParaRPr lang="ro-RO" sz="2000" b="1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9878" y="94305"/>
            <a:ext cx="11928763" cy="9102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Beneficiile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o-MD" sz="3600" b="1" dirty="0" smtClean="0">
                <a:solidFill>
                  <a:srgbClr val="002060"/>
                </a:solidFill>
              </a:rPr>
              <a:t>exercițiului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fizic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4" y="1189360"/>
            <a:ext cx="1824919" cy="1165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94" y="1694087"/>
            <a:ext cx="2356246" cy="1504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31" y="1074768"/>
            <a:ext cx="1980416" cy="1279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/>
          <a:srcRect l="4407" t="5261" r="5256" b="5019"/>
          <a:stretch/>
        </p:blipFill>
        <p:spPr>
          <a:xfrm>
            <a:off x="7590814" y="1384129"/>
            <a:ext cx="2539119" cy="1598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/>
          <a:srcRect l="-5170" t="-9024" r="-4743" b="-5505"/>
          <a:stretch/>
        </p:blipFill>
        <p:spPr>
          <a:xfrm>
            <a:off x="2720340" y="4427358"/>
            <a:ext cx="2887878" cy="151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67449" y="4950223"/>
            <a:ext cx="3169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000" b="1" dirty="0" smtClean="0">
                <a:solidFill>
                  <a:srgbClr val="002060"/>
                </a:solidFill>
              </a:rPr>
              <a:t>↓ </a:t>
            </a:r>
            <a:r>
              <a:rPr lang="ro-MD" sz="2000" b="1" dirty="0">
                <a:solidFill>
                  <a:srgbClr val="002060"/>
                </a:solidFill>
              </a:rPr>
              <a:t>riscul </a:t>
            </a:r>
            <a:r>
              <a:rPr lang="ro-MD" sz="2000" b="1" dirty="0" smtClean="0">
                <a:solidFill>
                  <a:srgbClr val="002060"/>
                </a:solidFill>
              </a:rPr>
              <a:t>complicațiilor</a:t>
            </a:r>
            <a:endParaRPr lang="ro-MD" sz="2000" b="1" dirty="0">
              <a:solidFill>
                <a:srgbClr val="00206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1" y="3709381"/>
            <a:ext cx="2014779" cy="1217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7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18" grpId="0"/>
      <p:bldP spid="19" grpId="0"/>
      <p:bldP spid="20" grpId="0"/>
      <p:bldP spid="26" grpId="0"/>
      <p:bldP spid="29" grpId="0"/>
      <p:bldP spid="3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7328" y="282804"/>
            <a:ext cx="7352907" cy="5844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Inten</a:t>
            </a:r>
            <a:r>
              <a:rPr lang="ro-MD" sz="2800" b="1" i="1" dirty="0" smtClean="0">
                <a:solidFill>
                  <a:schemeClr val="tx1"/>
                </a:solidFill>
              </a:rPr>
              <a:t>sitatea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137" y="1590773"/>
            <a:ext cx="6853287" cy="44012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800" b="1" i="1" dirty="0" smtClean="0"/>
              <a:t>Ușoară</a:t>
            </a:r>
            <a:endParaRPr lang="ro-MD" sz="2800" dirty="0" smtClean="0"/>
          </a:p>
          <a:p>
            <a:r>
              <a:rPr lang="ro-MD" sz="2800" dirty="0" smtClean="0"/>
              <a:t>comportament non-sedentar,</a:t>
            </a:r>
          </a:p>
          <a:p>
            <a:r>
              <a:rPr lang="ro-MD" sz="2800" dirty="0" smtClean="0"/>
              <a:t> </a:t>
            </a:r>
            <a:r>
              <a:rPr lang="en-US" sz="2800" dirty="0" smtClean="0"/>
              <a:t>&lt; 3 METs (</a:t>
            </a:r>
            <a:r>
              <a:rPr lang="en-US" sz="2800" dirty="0" err="1" smtClean="0"/>
              <a:t>mersul</a:t>
            </a:r>
            <a:r>
              <a:rPr lang="en-US" sz="2800" dirty="0" smtClean="0"/>
              <a:t> lent, </a:t>
            </a:r>
            <a:r>
              <a:rPr lang="en-US" sz="2800" dirty="0" err="1" smtClean="0"/>
              <a:t>prepararea</a:t>
            </a:r>
            <a:r>
              <a:rPr lang="en-US" sz="2800" dirty="0" smtClean="0"/>
              <a:t> </a:t>
            </a:r>
            <a:r>
              <a:rPr lang="en-US" sz="2800" dirty="0" err="1" smtClean="0"/>
              <a:t>mesei</a:t>
            </a:r>
            <a:r>
              <a:rPr lang="en-US" sz="2800" dirty="0" smtClean="0"/>
              <a:t>)</a:t>
            </a:r>
            <a:endParaRPr lang="ro-MD" sz="2800" dirty="0" smtClean="0"/>
          </a:p>
          <a:p>
            <a:endParaRPr lang="ro-MD" sz="2800" dirty="0" smtClean="0"/>
          </a:p>
          <a:p>
            <a:r>
              <a:rPr lang="ro-MD" sz="2800" b="1" i="1" dirty="0" smtClean="0"/>
              <a:t>Moderată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3-6 METs (</a:t>
            </a:r>
            <a:r>
              <a:rPr lang="en-US" sz="2800" dirty="0" err="1" smtClean="0"/>
              <a:t>mersul</a:t>
            </a:r>
            <a:r>
              <a:rPr lang="en-US" sz="2800" dirty="0" smtClean="0"/>
              <a:t> </a:t>
            </a:r>
            <a:r>
              <a:rPr lang="en-US" sz="2800" dirty="0" err="1" smtClean="0"/>
              <a:t>vioi</a:t>
            </a:r>
            <a:r>
              <a:rPr lang="en-US" sz="2800" dirty="0" smtClean="0"/>
              <a:t>, </a:t>
            </a:r>
            <a:r>
              <a:rPr lang="en-US" sz="2800" dirty="0" err="1" smtClean="0"/>
              <a:t>tenis</a:t>
            </a:r>
            <a:r>
              <a:rPr lang="en-US" sz="2800" dirty="0" smtClean="0"/>
              <a:t>) </a:t>
            </a:r>
            <a:endParaRPr lang="ro-MD" sz="2800" dirty="0" smtClean="0"/>
          </a:p>
          <a:p>
            <a:endParaRPr lang="ro-MD" sz="2800" dirty="0" smtClean="0"/>
          </a:p>
          <a:p>
            <a:r>
              <a:rPr lang="ro-MD" sz="2800" b="1" i="1" dirty="0" smtClean="0"/>
              <a:t>Riguroasă</a:t>
            </a:r>
            <a:r>
              <a:rPr lang="en-US" sz="2800" dirty="0" smtClean="0"/>
              <a:t> </a:t>
            </a:r>
            <a:endParaRPr lang="ro-MD" sz="2800" dirty="0" smtClean="0"/>
          </a:p>
          <a:p>
            <a:r>
              <a:rPr lang="en-US" sz="2800" dirty="0" smtClean="0"/>
              <a:t>&gt; 6METs (</a:t>
            </a:r>
            <a:r>
              <a:rPr lang="en-US" sz="2800" dirty="0" err="1" smtClean="0"/>
              <a:t>alergare</a:t>
            </a:r>
            <a:r>
              <a:rPr lang="en-US" sz="2800" dirty="0" smtClean="0"/>
              <a:t>, </a:t>
            </a:r>
            <a:r>
              <a:rPr lang="ro-MD" sz="2800" dirty="0" smtClean="0"/>
              <a:t>sărituri, transport cumpărături la etaj)</a:t>
            </a:r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90235" y="1590773"/>
            <a:ext cx="37958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MD" dirty="0"/>
              <a:t>Captarea 3,5 ml/kg/min de O2 = rata metabolică bazală de repaus = </a:t>
            </a:r>
            <a:r>
              <a:rPr lang="ro-MD" b="1" dirty="0"/>
              <a:t>1 MET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58" y="4130675"/>
            <a:ext cx="3055871" cy="18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07083"/>
              </p:ext>
            </p:extLst>
          </p:nvPr>
        </p:nvGraphicFramePr>
        <p:xfrm>
          <a:off x="289827" y="31815"/>
          <a:ext cx="812800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314194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65437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Activitatea fizică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METs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1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i="1" dirty="0" smtClean="0"/>
                        <a:t>Mers pe jos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6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Foarte lent, </a:t>
                      </a:r>
                      <a:r>
                        <a:rPr lang="en-US" sz="2000" b="1" dirty="0" smtClean="0"/>
                        <a:t>&lt; 3,2 km/h</a:t>
                      </a:r>
                      <a:endParaRPr lang="ro-MD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5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Lent, 3,2-4 km/h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2,8-3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3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Pas moderat, 4,5-5,1 km/h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3,5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2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Pas vioi, 5,6 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4,3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0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Foarte</a:t>
                      </a:r>
                      <a:r>
                        <a:rPr lang="ro-MD" sz="2000" b="1" baseline="0" dirty="0" smtClean="0"/>
                        <a:t> vioi, 6,4- 7,2 km/h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5-7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37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Urcatul</a:t>
                      </a:r>
                      <a:r>
                        <a:rPr lang="ro-MD" sz="2000" b="1" baseline="0" dirty="0" smtClean="0"/>
                        <a:t> scărilor, pas lent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Urcatul scărilor, pas grăbit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8,8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6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Grădinărit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3,8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Lucru în curte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5,3-7,5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6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i="1" dirty="0" smtClean="0"/>
                        <a:t>Munca în casă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Spălatul veselei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1,8-2,5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86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Curățenie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2,3-3,8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1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Prepararea mîncării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2-3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49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Îngrijire copii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2-3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8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Îngrijire vîrstnici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2000" b="1" dirty="0" smtClean="0"/>
                        <a:t>2,3-4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8682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6365" y="1446096"/>
            <a:ext cx="286832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000" dirty="0" smtClean="0"/>
              <a:t>Captarea 3,5 ml/kg/min de O2 = rata metabolică bazală de repaus = 1 MET</a:t>
            </a:r>
            <a:endParaRPr lang="en-US" sz="20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4947385" y="454253"/>
            <a:ext cx="3705908" cy="149967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820727" y="1412817"/>
            <a:ext cx="3205212" cy="9323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400" b="1" dirty="0" smtClean="0"/>
              <a:t>Exercițiu aerob</a:t>
            </a:r>
            <a:endParaRPr lang="en-US" sz="2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943276" y="3256543"/>
            <a:ext cx="3205212" cy="92972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000" b="1" dirty="0" smtClean="0"/>
              <a:t>Exercițiu anaerob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4562" y="1395927"/>
            <a:ext cx="69446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o-MD" sz="2000" dirty="0" smtClean="0"/>
              <a:t>Mișcări ritmice, repetate și continue ale acelorași grupe musculare cu o durată de minim 10 minute (plimbarea, mersul pe bicicletă, alergare, înot)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68250" y="3297703"/>
            <a:ext cx="68772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MD" sz="2000" dirty="0" smtClean="0"/>
              <a:t>Activitățile fizice care utilizează forța musculară pentru a mișca o greutate (ridicarea halterelor de diferite </a:t>
            </a:r>
            <a:r>
              <a:rPr lang="ro-MD" sz="2000" dirty="0" smtClean="0"/>
              <a:t>di</a:t>
            </a:r>
            <a:r>
              <a:rPr lang="en-US" sz="2000" smtClean="0"/>
              <a:t>m</a:t>
            </a:r>
            <a:r>
              <a:rPr lang="ro-MD" sz="2000" smtClean="0"/>
              <a:t>ensiuni</a:t>
            </a:r>
            <a:r>
              <a:rPr lang="ro-MD" sz="2000" dirty="0" smtClean="0"/>
              <a:t>)</a:t>
            </a:r>
            <a:endParaRPr lang="en-US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011" y="175120"/>
            <a:ext cx="8008218" cy="558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800" b="1" i="1" dirty="0" smtClean="0">
                <a:solidFill>
                  <a:schemeClr val="tx1"/>
                </a:solidFill>
              </a:rPr>
              <a:t>Noțiuni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43276" y="4912728"/>
            <a:ext cx="3205212" cy="92972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sz="2000" b="1" dirty="0" smtClean="0"/>
              <a:t>Flexibilitate/ stretching</a:t>
            </a:r>
            <a:endParaRPr lang="en-US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68250" y="4999912"/>
            <a:ext cx="6877250" cy="929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dirty="0" smtClean="0">
                <a:solidFill>
                  <a:schemeClr val="tx1"/>
                </a:solidFill>
              </a:rPr>
              <a:t>Abilitatea articulațiilor și ligamentelor de a permite efectuarea anumitor mișcări pe întreaga rază de mobilitate (yoga, arte marțiale)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Microsoft Office PowerPoint</Application>
  <PresentationFormat>Широкоэкранный</PresentationFormat>
  <Paragraphs>299</Paragraphs>
  <Slides>26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Тема Office</vt:lpstr>
      <vt:lpstr>Exercițiul fizic pentru o viață sănătoasă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Dora</dc:creator>
  <cp:lastModifiedBy>Dora</cp:lastModifiedBy>
  <cp:revision>178</cp:revision>
  <dcterms:created xsi:type="dcterms:W3CDTF">2022-04-25T17:13:23Z</dcterms:created>
  <dcterms:modified xsi:type="dcterms:W3CDTF">2023-04-26T20:43:30Z</dcterms:modified>
</cp:coreProperties>
</file>