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73" r:id="rId3"/>
    <p:sldId id="257" r:id="rId4"/>
    <p:sldId id="258" r:id="rId5"/>
    <p:sldId id="259" r:id="rId6"/>
    <p:sldId id="275"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315" autoAdjust="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C01AC-C7D7-4CA4-AD36-90969E3D63AB}" type="datetimeFigureOut">
              <a:rPr lang="ru-RU" smtClean="0"/>
              <a:pPr/>
              <a:t>19.09.2022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5D0FF-2C46-416A-B5A3-4072812A6D37}" type="slidenum">
              <a:rPr lang="ru-RU" smtClean="0"/>
              <a:pPr/>
              <a:t>‹#›</a:t>
            </a:fld>
            <a:endParaRPr lang="ru-RU"/>
          </a:p>
        </p:txBody>
      </p:sp>
    </p:spTree>
    <p:extLst>
      <p:ext uri="{BB962C8B-B14F-4D97-AF65-F5344CB8AC3E}">
        <p14:creationId xmlns:p14="http://schemas.microsoft.com/office/powerpoint/2010/main" xmlns="" val="4166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2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D805D0FF-2C46-416A-B5A3-4072812A6D37}" type="slidenum">
              <a:rPr lang="ru-RU" smtClean="0"/>
              <a:pPr/>
              <a:t>1</a:t>
            </a:fld>
            <a:endParaRPr lang="ru-RU"/>
          </a:p>
        </p:txBody>
      </p:sp>
    </p:spTree>
    <p:extLst>
      <p:ext uri="{BB962C8B-B14F-4D97-AF65-F5344CB8AC3E}">
        <p14:creationId xmlns:p14="http://schemas.microsoft.com/office/powerpoint/2010/main" xmlns="" val="102913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805D0FF-2C46-416A-B5A3-4072812A6D37}" type="slidenum">
              <a:rPr lang="ru-RU" smtClean="0"/>
              <a:pPr/>
              <a:t>6</a:t>
            </a:fld>
            <a:endParaRPr lang="ru-RU"/>
          </a:p>
        </p:txBody>
      </p:sp>
    </p:spTree>
    <p:extLst>
      <p:ext uri="{BB962C8B-B14F-4D97-AF65-F5344CB8AC3E}">
        <p14:creationId xmlns:p14="http://schemas.microsoft.com/office/powerpoint/2010/main" xmlns="" val="350305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805D0FF-2C46-416A-B5A3-4072812A6D37}" type="slidenum">
              <a:rPr lang="ru-RU" smtClean="0"/>
              <a:pPr/>
              <a:t>7</a:t>
            </a:fld>
            <a:endParaRPr lang="ru-RU"/>
          </a:p>
        </p:txBody>
      </p:sp>
    </p:spTree>
    <p:extLst>
      <p:ext uri="{BB962C8B-B14F-4D97-AF65-F5344CB8AC3E}">
        <p14:creationId xmlns:p14="http://schemas.microsoft.com/office/powerpoint/2010/main" xmlns="" val="245729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805D0FF-2C46-416A-B5A3-4072812A6D37}" type="slidenum">
              <a:rPr lang="ru-RU" smtClean="0"/>
              <a:pPr/>
              <a:t>17</a:t>
            </a:fld>
            <a:endParaRPr lang="ru-RU"/>
          </a:p>
        </p:txBody>
      </p:sp>
    </p:spTree>
    <p:extLst>
      <p:ext uri="{BB962C8B-B14F-4D97-AF65-F5344CB8AC3E}">
        <p14:creationId xmlns:p14="http://schemas.microsoft.com/office/powerpoint/2010/main" xmlns="" val="196961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7900B5-9F81-42AA-9D84-7BAEFAE9D74B}"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974307-9B9B-4953-BA99-47FF50F60D4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7900B5-9F81-42AA-9D84-7BAEFAE9D74B}"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974307-9B9B-4953-BA99-47FF50F60D4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7900B5-9F81-42AA-9D84-7BAEFAE9D74B}"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974307-9B9B-4953-BA99-47FF50F60D4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7900B5-9F81-42AA-9D84-7BAEFAE9D74B}"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974307-9B9B-4953-BA99-47FF50F60D4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27900B5-9F81-42AA-9D84-7BAEFAE9D74B}"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974307-9B9B-4953-BA99-47FF50F60D4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27900B5-9F81-42AA-9D84-7BAEFAE9D74B}" type="datetimeFigureOut">
              <a:rPr lang="ru-RU" smtClean="0"/>
              <a:pPr/>
              <a:t>19.09.2022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974307-9B9B-4953-BA99-47FF50F60D4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27900B5-9F81-42AA-9D84-7BAEFAE9D74B}" type="datetimeFigureOut">
              <a:rPr lang="ru-RU" smtClean="0"/>
              <a:pPr/>
              <a:t>19.09.2022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974307-9B9B-4953-BA99-47FF50F60D4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27900B5-9F81-42AA-9D84-7BAEFAE9D74B}" type="datetimeFigureOut">
              <a:rPr lang="ru-RU" smtClean="0"/>
              <a:pPr/>
              <a:t>19.09.2022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974307-9B9B-4953-BA99-47FF50F60D4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7900B5-9F81-42AA-9D84-7BAEFAE9D74B}" type="datetimeFigureOut">
              <a:rPr lang="ru-RU" smtClean="0"/>
              <a:pPr/>
              <a:t>19.09.2022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974307-9B9B-4953-BA99-47FF50F60D4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7900B5-9F81-42AA-9D84-7BAEFAE9D74B}" type="datetimeFigureOut">
              <a:rPr lang="ru-RU" smtClean="0"/>
              <a:pPr/>
              <a:t>19.09.2022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974307-9B9B-4953-BA99-47FF50F60D4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7900B5-9F81-42AA-9D84-7BAEFAE9D74B}" type="datetimeFigureOut">
              <a:rPr lang="ru-RU" smtClean="0"/>
              <a:pPr/>
              <a:t>19.09.2022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974307-9B9B-4953-BA99-47FF50F60D4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900B5-9F81-42AA-9D84-7BAEFAE9D74B}" type="datetimeFigureOut">
              <a:rPr lang="ru-RU" smtClean="0"/>
              <a:pPr/>
              <a:t>19.09.2022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74307-9B9B-4953-BA99-47FF50F60D4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43181"/>
            <a:ext cx="7772400" cy="3286149"/>
          </a:xfrm>
        </p:spPr>
        <p:txBody>
          <a:bodyPr>
            <a:normAutofit fontScale="90000"/>
          </a:bodyPr>
          <a:lstStyle/>
          <a:p>
            <a:r>
              <a:rPr lang="ro-RO" sz="2700" cap="all" dirty="0" smtClean="0">
                <a:latin typeface="Times New Roman" pitchFamily="18" charset="0"/>
                <a:cs typeface="Times New Roman" pitchFamily="18" charset="0"/>
              </a:rPr>
              <a:t>PROCEDURĂ OPERAȚIONALĂ Standar</a:t>
            </a:r>
            <a:r>
              <a:rPr lang="en-US" sz="2700" cap="all" dirty="0" smtClean="0">
                <a:latin typeface="Times New Roman" pitchFamily="18" charset="0"/>
                <a:cs typeface="Times New Roman" pitchFamily="18" charset="0"/>
              </a:rPr>
              <a:t>D</a:t>
            </a:r>
            <a:r>
              <a:rPr lang="en-US" dirty="0" smtClean="0"/>
              <a:t/>
            </a:r>
            <a:br>
              <a:rPr lang="en-US" dirty="0" smtClean="0"/>
            </a:br>
            <a:r>
              <a:rPr lang="ro-RO" b="1" dirty="0" smtClean="0"/>
              <a:t> </a:t>
            </a:r>
            <a:r>
              <a:rPr lang="en-US" b="1" dirty="0" smtClean="0"/>
              <a:t/>
            </a:r>
            <a:br>
              <a:rPr lang="en-US" b="1" dirty="0" smtClean="0"/>
            </a:br>
            <a:r>
              <a:rPr lang="en-US" sz="3600" b="1" dirty="0" smtClean="0">
                <a:solidFill>
                  <a:srgbClr val="C00000"/>
                </a:solidFill>
                <a:latin typeface="Times New Roman" pitchFamily="18" charset="0"/>
                <a:cs typeface="Times New Roman" pitchFamily="18" charset="0"/>
              </a:rPr>
              <a:t>PROCESUL  DE STERILI</a:t>
            </a:r>
            <a:r>
              <a:rPr lang="ro-RO" sz="3600" b="1" dirty="0" smtClean="0">
                <a:solidFill>
                  <a:srgbClr val="C00000"/>
                </a:solidFill>
                <a:latin typeface="Times New Roman" pitchFamily="18" charset="0"/>
                <a:cs typeface="Times New Roman" pitchFamily="18" charset="0"/>
              </a:rPr>
              <a:t>ZARE   A</a:t>
            </a:r>
            <a:br>
              <a:rPr lang="ro-RO" sz="3600" b="1" dirty="0" smtClean="0">
                <a:solidFill>
                  <a:srgbClr val="C00000"/>
                </a:solidFill>
                <a:latin typeface="Times New Roman" pitchFamily="18" charset="0"/>
                <a:cs typeface="Times New Roman" pitchFamily="18" charset="0"/>
              </a:rPr>
            </a:br>
            <a:r>
              <a:rPr lang="ro-RO" sz="3600" b="1" dirty="0" smtClean="0">
                <a:solidFill>
                  <a:srgbClr val="C00000"/>
                </a:solidFill>
                <a:latin typeface="Times New Roman" pitchFamily="18" charset="0"/>
                <a:cs typeface="Times New Roman" pitchFamily="18" charset="0"/>
              </a:rPr>
              <a:t>DISPOZITIVELOR  MEDICALE</a:t>
            </a:r>
            <a:r>
              <a:rPr lang="en-US" b="1" cap="all"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b="1" cap="all"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x-none" b="1" cap="all" dirty="0" smtClean="0">
                <a:solidFill>
                  <a:srgbClr val="C00000"/>
                </a:solidFill>
                <a:effectLst>
                  <a:outerShdw blurRad="38100" dist="38100" dir="2700000" algn="tl">
                    <a:srgbClr val="000000">
                      <a:alpha val="43137"/>
                    </a:srgbClr>
                  </a:outerShdw>
                </a:effectLst>
              </a:rPr>
              <a:t/>
            </a:r>
            <a:br>
              <a:rPr lang="x-none" b="1" cap="all" dirty="0" smtClean="0">
                <a:solidFill>
                  <a:srgbClr val="C00000"/>
                </a:solidFill>
                <a:effectLst>
                  <a:outerShdw blurRad="38100" dist="38100" dir="2700000" algn="tl">
                    <a:srgbClr val="000000">
                      <a:alpha val="43137"/>
                    </a:srgbClr>
                  </a:outerShdw>
                </a:effectLst>
              </a:rPr>
            </a:br>
            <a:r>
              <a:rPr lang="ro-RO" sz="2700" dirty="0" smtClean="0">
                <a:latin typeface="Times New Roman" pitchFamily="18" charset="0"/>
                <a:cs typeface="Times New Roman" pitchFamily="18" charset="0"/>
              </a:rPr>
              <a:t>POS: </a:t>
            </a:r>
            <a:r>
              <a:rPr lang="en-US" sz="2700" dirty="0" smtClean="0">
                <a:latin typeface="Times New Roman" pitchFamily="18" charset="0"/>
                <a:cs typeface="Times New Roman" pitchFamily="18" charset="0"/>
              </a:rPr>
              <a:t>PCI</a:t>
            </a:r>
            <a:r>
              <a:rPr lang="ro-RO" sz="2700" dirty="0" smtClean="0">
                <a:latin typeface="Times New Roman" pitchFamily="18" charset="0"/>
                <a:cs typeface="Times New Roman" pitchFamily="18" charset="0"/>
              </a:rPr>
              <a:t> </a:t>
            </a:r>
            <a:r>
              <a:rPr lang="ro-RO" sz="2700" dirty="0" smtClean="0">
                <a:latin typeface="Times New Roman" pitchFamily="18" charset="0"/>
                <a:cs typeface="Times New Roman" pitchFamily="18" charset="0"/>
              </a:rPr>
              <a:t>– </a:t>
            </a:r>
            <a:r>
              <a:rPr lang="ro-RO" sz="2700" dirty="0" smtClean="0">
                <a:latin typeface="Times New Roman" pitchFamily="18" charset="0"/>
                <a:cs typeface="Times New Roman" pitchFamily="18" charset="0"/>
              </a:rPr>
              <a:t>0</a:t>
            </a:r>
            <a:r>
              <a:rPr lang="en-US" sz="2700" dirty="0" smtClean="0">
                <a:latin typeface="Times New Roman" pitchFamily="18" charset="0"/>
                <a:cs typeface="Times New Roman" pitchFamily="18" charset="0"/>
              </a:rPr>
              <a:t>5</a:t>
            </a:r>
            <a:r>
              <a:rPr lang="ro-RO" sz="2700" b="1" dirty="0" smtClean="0">
                <a:latin typeface="Times New Roman" pitchFamily="18" charset="0"/>
                <a:cs typeface="Times New Roman" pitchFamily="18" charset="0"/>
              </a:rPr>
              <a:t/>
            </a:r>
            <a:br>
              <a:rPr lang="ro-RO" sz="2700" b="1" dirty="0" smtClean="0">
                <a:latin typeface="Times New Roman" pitchFamily="18" charset="0"/>
                <a:cs typeface="Times New Roman" pitchFamily="18" charset="0"/>
              </a:rPr>
            </a:br>
            <a:r>
              <a:rPr lang="ro-RO" sz="2700" i="1" dirty="0" smtClean="0">
                <a:latin typeface="Times New Roman" pitchFamily="18" charset="0"/>
                <a:cs typeface="Times New Roman" pitchFamily="18" charset="0"/>
              </a:rPr>
              <a:t>personal medical </a:t>
            </a:r>
            <a:r>
              <a:rPr lang="en-US" sz="2700" i="1" dirty="0" err="1" smtClean="0">
                <a:latin typeface="Times New Roman" pitchFamily="18" charset="0"/>
                <a:cs typeface="Times New Roman" pitchFamily="18" charset="0"/>
              </a:rPr>
              <a:t>mediu</a:t>
            </a:r>
            <a:r>
              <a:rPr lang="en-US" sz="2700" i="1" dirty="0" smtClean="0">
                <a:latin typeface="Times New Roman" pitchFamily="18" charset="0"/>
                <a:cs typeface="Times New Roman" pitchFamily="18" charset="0"/>
              </a:rPr>
              <a:t> </a:t>
            </a:r>
            <a:r>
              <a:rPr lang="x-none" b="1" cap="all" dirty="0" smtClean="0">
                <a:solidFill>
                  <a:srgbClr val="C00000"/>
                </a:solidFill>
                <a:effectLst>
                  <a:outerShdw blurRad="38100" dist="38100" dir="2700000" algn="tl">
                    <a:srgbClr val="000000">
                      <a:alpha val="43137"/>
                    </a:srgbClr>
                  </a:outerShdw>
                </a:effectLst>
              </a:rPr>
              <a:t/>
            </a:r>
            <a:br>
              <a:rPr lang="x-none" b="1" cap="all" dirty="0" smtClean="0">
                <a:solidFill>
                  <a:srgbClr val="C00000"/>
                </a:solidFill>
                <a:effectLst>
                  <a:outerShdw blurRad="38100" dist="38100" dir="2700000" algn="tl">
                    <a:srgbClr val="000000">
                      <a:alpha val="43137"/>
                    </a:srgbClr>
                  </a:outerShdw>
                </a:effectLst>
              </a:rPr>
            </a:br>
            <a:endParaRPr lang="ru-RU" dirty="0"/>
          </a:p>
        </p:txBody>
      </p:sp>
      <p:sp>
        <p:nvSpPr>
          <p:cNvPr id="3" name="Подзаголовок 2"/>
          <p:cNvSpPr>
            <a:spLocks noGrp="1"/>
          </p:cNvSpPr>
          <p:nvPr>
            <p:ph type="subTitle" idx="1"/>
          </p:nvPr>
        </p:nvSpPr>
        <p:spPr>
          <a:xfrm>
            <a:off x="1371600" y="214290"/>
            <a:ext cx="6400800" cy="1500198"/>
          </a:xfrm>
        </p:spPr>
        <p:txBody>
          <a:bodyPr>
            <a:normAutofit fontScale="92500" lnSpcReduction="20000"/>
          </a:bodyPr>
          <a:lstStyle/>
          <a:p>
            <a:r>
              <a:rPr lang="en-US" sz="2800" b="1" dirty="0">
                <a:solidFill>
                  <a:schemeClr val="tx1"/>
                </a:solidFill>
                <a:cs typeface="Times New Roman" pitchFamily="18" charset="0"/>
              </a:rPr>
              <a:t>IMSP </a:t>
            </a:r>
            <a:r>
              <a:rPr lang="en-US" sz="2800" b="1" dirty="0" err="1">
                <a:solidFill>
                  <a:schemeClr val="tx1"/>
                </a:solidFill>
                <a:cs typeface="Times New Roman" pitchFamily="18" charset="0"/>
              </a:rPr>
              <a:t>Spitalul</a:t>
            </a:r>
            <a:r>
              <a:rPr lang="en-US" sz="2800" b="1" dirty="0">
                <a:solidFill>
                  <a:schemeClr val="tx1"/>
                </a:solidFill>
                <a:cs typeface="Times New Roman" pitchFamily="18" charset="0"/>
              </a:rPr>
              <a:t> Clinic Republican “</a:t>
            </a:r>
            <a:r>
              <a:rPr lang="en-US" sz="2800" b="1" dirty="0" err="1">
                <a:solidFill>
                  <a:schemeClr val="tx1"/>
                </a:solidFill>
                <a:cs typeface="Times New Roman" pitchFamily="18" charset="0"/>
              </a:rPr>
              <a:t>Timofei</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Moșneaga</a:t>
            </a:r>
            <a:r>
              <a:rPr lang="en-US" sz="2800" b="1" dirty="0">
                <a:solidFill>
                  <a:schemeClr val="tx1"/>
                </a:solidFill>
                <a:cs typeface="Times New Roman" pitchFamily="18" charset="0"/>
              </a:rPr>
              <a:t>”</a:t>
            </a:r>
          </a:p>
          <a:p>
            <a:r>
              <a:rPr lang="x-none" sz="2400" b="1" i="1" dirty="0">
                <a:solidFill>
                  <a:schemeClr val="tx1"/>
                </a:solidFill>
                <a:cs typeface="Times New Roman" pitchFamily="18" charset="0"/>
              </a:rPr>
              <a:t>Instruirea privind aplicarea procedurilor operațio</a:t>
            </a:r>
            <a:r>
              <a:rPr lang="ro-RO" sz="2400" b="1" i="1" dirty="0">
                <a:solidFill>
                  <a:schemeClr val="tx1"/>
                </a:solidFill>
                <a:cs typeface="Times New Roman" pitchFamily="18" charset="0"/>
              </a:rPr>
              <a:t>nale</a:t>
            </a:r>
            <a:endParaRPr lang="en-US" sz="2400" b="1" i="1" dirty="0">
              <a:solidFill>
                <a:schemeClr val="tx1"/>
              </a:solidFill>
              <a:cs typeface="Times New Roman" pitchFamily="18" charset="0"/>
            </a:endParaRPr>
          </a:p>
          <a:p>
            <a:r>
              <a:rPr lang="en-US" sz="2400" b="1" i="1" dirty="0">
                <a:solidFill>
                  <a:schemeClr val="tx1"/>
                </a:solidFill>
                <a:cs typeface="Times New Roman" pitchFamily="18" charset="0"/>
              </a:rPr>
              <a:t>CC </a:t>
            </a:r>
            <a:r>
              <a:rPr lang="en-US" sz="2400" b="1" i="1" dirty="0" err="1">
                <a:solidFill>
                  <a:schemeClr val="tx1"/>
                </a:solidFill>
                <a:cs typeface="Times New Roman" pitchFamily="18" charset="0"/>
              </a:rPr>
              <a:t>Prevenirea</a:t>
            </a:r>
            <a:r>
              <a:rPr lang="en-US" sz="2400" b="1" i="1" dirty="0">
                <a:solidFill>
                  <a:schemeClr val="tx1"/>
                </a:solidFill>
                <a:cs typeface="Times New Roman" pitchFamily="18" charset="0"/>
              </a:rPr>
              <a:t> </a:t>
            </a:r>
            <a:r>
              <a:rPr lang="en-US" sz="2400" b="1" i="1" dirty="0" err="1">
                <a:solidFill>
                  <a:schemeClr val="tx1"/>
                </a:solidFill>
                <a:cs typeface="Times New Roman" pitchFamily="18" charset="0"/>
              </a:rPr>
              <a:t>și</a:t>
            </a:r>
            <a:r>
              <a:rPr lang="en-US" sz="2400" b="1" i="1" dirty="0">
                <a:solidFill>
                  <a:schemeClr val="tx1"/>
                </a:solidFill>
                <a:cs typeface="Times New Roman" pitchFamily="18" charset="0"/>
              </a:rPr>
              <a:t> </a:t>
            </a:r>
            <a:r>
              <a:rPr lang="en-US" sz="2400" b="1" i="1" dirty="0" err="1">
                <a:solidFill>
                  <a:schemeClr val="tx1"/>
                </a:solidFill>
                <a:cs typeface="Times New Roman" pitchFamily="18" charset="0"/>
              </a:rPr>
              <a:t>controlul</a:t>
            </a:r>
            <a:r>
              <a:rPr lang="en-US" sz="2400" b="1" i="1" dirty="0">
                <a:solidFill>
                  <a:schemeClr val="tx1"/>
                </a:solidFill>
                <a:cs typeface="Times New Roman" pitchFamily="18" charset="0"/>
              </a:rPr>
              <a:t> </a:t>
            </a:r>
            <a:r>
              <a:rPr lang="en-US" sz="2400" b="1" i="1" dirty="0" err="1">
                <a:solidFill>
                  <a:schemeClr val="tx1"/>
                </a:solidFill>
                <a:cs typeface="Times New Roman" pitchFamily="18" charset="0"/>
              </a:rPr>
              <a:t>infecțiilor</a:t>
            </a:r>
            <a:endParaRPr lang="ru-RU" sz="2400" b="1"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vi-VN" sz="3600" b="1" dirty="0" smtClean="0">
                <a:solidFill>
                  <a:srgbClr val="C00000"/>
                </a:solidFill>
              </a:rPr>
              <a:t>Curăţarea dispozitivelor medicale reutilizabile </a:t>
            </a:r>
            <a:r>
              <a:rPr lang="ro-RO" sz="3600" b="1" dirty="0" smtClean="0">
                <a:solidFill>
                  <a:srgbClr val="C00000"/>
                </a:solidFill>
                <a:latin typeface="Times New Roman" pitchFamily="18" charset="0"/>
                <a:cs typeface="Times New Roman" pitchFamily="18" charset="0"/>
              </a:rPr>
              <a:t>(3)</a:t>
            </a:r>
            <a:endParaRPr lang="ru-RU" sz="3600" dirty="0">
              <a:solidFill>
                <a:srgbClr val="C00000"/>
              </a:solidFill>
            </a:endParaRPr>
          </a:p>
        </p:txBody>
      </p:sp>
      <p:sp>
        <p:nvSpPr>
          <p:cNvPr id="3" name="Содержимое 2"/>
          <p:cNvSpPr>
            <a:spLocks noGrp="1"/>
          </p:cNvSpPr>
          <p:nvPr>
            <p:ph idx="1"/>
          </p:nvPr>
        </p:nvSpPr>
        <p:spPr>
          <a:xfrm>
            <a:off x="460813" y="1556792"/>
            <a:ext cx="8229600" cy="4525963"/>
          </a:xfrm>
        </p:spPr>
        <p:txBody>
          <a:bodyPr>
            <a:normAutofit/>
          </a:bodyPr>
          <a:lstStyle/>
          <a:p>
            <a:pPr algn="just"/>
            <a:r>
              <a:rPr lang="vi-VN" sz="2000" b="1" i="1" dirty="0">
                <a:latin typeface="+mj-lt"/>
              </a:rPr>
              <a:t>Curăţarea mecanică </a:t>
            </a:r>
            <a:r>
              <a:rPr lang="vi-VN" sz="2000" dirty="0">
                <a:latin typeface="+mj-lt"/>
              </a:rPr>
              <a:t>se realizează cu ajutorul maşinilor automate de spălat şi dezinfectat, dar şi a maşinii cu ultrasunete</a:t>
            </a:r>
            <a:r>
              <a:rPr lang="vi-VN" sz="2000" dirty="0"/>
              <a:t>. </a:t>
            </a:r>
            <a:endParaRPr lang="ro-RO" sz="2000" dirty="0" smtClean="0"/>
          </a:p>
          <a:p>
            <a:pPr algn="just"/>
            <a:r>
              <a:rPr lang="vi-VN" sz="2000" b="1" i="1" u="sng" dirty="0">
                <a:latin typeface="Times New Roman" pitchFamily="18" charset="0"/>
                <a:cs typeface="Times New Roman" pitchFamily="18" charset="0"/>
              </a:rPr>
              <a:t>Maşina cu ultrasunete </a:t>
            </a:r>
            <a:r>
              <a:rPr lang="vi-VN" sz="2000" dirty="0">
                <a:latin typeface="Times New Roman" pitchFamily="18" charset="0"/>
                <a:cs typeface="Times New Roman" pitchFamily="18" charset="0"/>
              </a:rPr>
              <a:t>se foloseşte în cazul instrumentelor chirurgicale care prezintă zone dificile de curăţat sau instrumente goale pe dinăuntru, cum ar fi: burghie, sonde etc. Maşina cu ultrasunete generează unde care dislocă depunerile din zonele greu accesibile. </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759" y="3717032"/>
            <a:ext cx="4395234" cy="266429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11045" y="3717032"/>
            <a:ext cx="4042420" cy="273630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9884"/>
            <a:ext cx="8229600" cy="1143000"/>
          </a:xfrm>
        </p:spPr>
        <p:txBody>
          <a:bodyPr>
            <a:noAutofit/>
          </a:bodyPr>
          <a:lstStyle/>
          <a:p>
            <a:r>
              <a:rPr lang="vi-VN" sz="3600" b="1" dirty="0" smtClean="0">
                <a:solidFill>
                  <a:srgbClr val="C00000"/>
                </a:solidFill>
              </a:rPr>
              <a:t>Curăţarea dispozitivelor medicale reutilizabile </a:t>
            </a:r>
            <a:r>
              <a:rPr lang="ro-RO" sz="3600" b="1" dirty="0" smtClean="0">
                <a:solidFill>
                  <a:srgbClr val="C00000"/>
                </a:solidFill>
                <a:cs typeface="Times New Roman" pitchFamily="18" charset="0"/>
              </a:rPr>
              <a:t>(4)</a:t>
            </a:r>
            <a:endParaRPr lang="ru-RU" sz="3600" dirty="0">
              <a:solidFill>
                <a:srgbClr val="C00000"/>
              </a:solidFill>
            </a:endParaRPr>
          </a:p>
        </p:txBody>
      </p:sp>
      <p:sp>
        <p:nvSpPr>
          <p:cNvPr id="3" name="Содержимое 2"/>
          <p:cNvSpPr>
            <a:spLocks noGrp="1"/>
          </p:cNvSpPr>
          <p:nvPr>
            <p:ph idx="1"/>
          </p:nvPr>
        </p:nvSpPr>
        <p:spPr>
          <a:xfrm>
            <a:off x="35496" y="1916832"/>
            <a:ext cx="8651304" cy="5058674"/>
          </a:xfrm>
        </p:spPr>
        <p:txBody>
          <a:bodyPr>
            <a:normAutofit/>
          </a:bodyPr>
          <a:lstStyle/>
          <a:p>
            <a:endParaRPr lang="ru-RU" dirty="0"/>
          </a:p>
          <a:p>
            <a:pPr marL="0" indent="0">
              <a:buNone/>
            </a:pPr>
            <a:endParaRPr lang="ru-RU" sz="2000" dirty="0">
              <a:latin typeface="Times New Roman" pitchFamily="18" charset="0"/>
              <a:cs typeface="Times New Roman" pitchFamily="18" charset="0"/>
            </a:endParaRPr>
          </a:p>
          <a:p>
            <a:endParaRPr lang="ru-RU" sz="9600"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2475676623"/>
              </p:ext>
            </p:extLst>
          </p:nvPr>
        </p:nvGraphicFramePr>
        <p:xfrm>
          <a:off x="63664" y="1216244"/>
          <a:ext cx="8900824" cy="5242560"/>
        </p:xfrm>
        <a:graphic>
          <a:graphicData uri="http://schemas.openxmlformats.org/drawingml/2006/table">
            <a:tbl>
              <a:tblPr firstRow="1" bandRow="1">
                <a:tableStyleId>{5940675A-B579-460E-94D1-54222C63F5DA}</a:tableStyleId>
              </a:tblPr>
              <a:tblGrid>
                <a:gridCol w="4608512">
                  <a:extLst>
                    <a:ext uri="{9D8B030D-6E8A-4147-A177-3AD203B41FA5}">
                      <a16:colId xmlns="" xmlns:a16="http://schemas.microsoft.com/office/drawing/2014/main" val="4225444974"/>
                    </a:ext>
                  </a:extLst>
                </a:gridCol>
                <a:gridCol w="4292312">
                  <a:extLst>
                    <a:ext uri="{9D8B030D-6E8A-4147-A177-3AD203B41FA5}">
                      <a16:colId xmlns="" xmlns:a16="http://schemas.microsoft.com/office/drawing/2014/main" val="2222880405"/>
                    </a:ext>
                  </a:extLst>
                </a:gridCol>
              </a:tblGrid>
              <a:tr h="5058674">
                <a:tc>
                  <a:txBody>
                    <a:bodyPr/>
                    <a:lstStyle/>
                    <a:p>
                      <a:r>
                        <a:rPr lang="vi-VN" sz="1600" b="1" i="1" u="sng" kern="1200" dirty="0" smtClean="0">
                          <a:solidFill>
                            <a:schemeClr val="tx1"/>
                          </a:solidFill>
                          <a:latin typeface="Times New Roman" panose="02020603050405020304" pitchFamily="18" charset="0"/>
                          <a:ea typeface="+mn-ea"/>
                          <a:cs typeface="Times New Roman" panose="02020603050405020304" pitchFamily="18" charset="0"/>
                        </a:rPr>
                        <a:t>Maşina automată de spălat şi dezinfectat </a:t>
                      </a:r>
                      <a:r>
                        <a:rPr lang="vi-VN" sz="1600" kern="1200" dirty="0" smtClean="0">
                          <a:solidFill>
                            <a:schemeClr val="tx1"/>
                          </a:solidFill>
                          <a:latin typeface="Times New Roman" panose="02020603050405020304" pitchFamily="18" charset="0"/>
                          <a:ea typeface="+mn-ea"/>
                          <a:cs typeface="Times New Roman" panose="02020603050405020304" pitchFamily="18" charset="0"/>
                        </a:rPr>
                        <a:t>efectuează procesul automat de curăţare şi dezinfecţie termică, proces consecutiv, fiecare etapă a procesului de decontaminare permiţând reducerea încărcăturii biologice de pe suprafaţa dispozitivelor medicale. </a:t>
                      </a:r>
                    </a:p>
                    <a:p>
                      <a:r>
                        <a:rPr lang="vi-VN" sz="1600" kern="1200" dirty="0" smtClean="0">
                          <a:solidFill>
                            <a:schemeClr val="tx1"/>
                          </a:solidFill>
                          <a:latin typeface="Times New Roman" panose="02020603050405020304" pitchFamily="18" charset="0"/>
                          <a:ea typeface="+mn-ea"/>
                          <a:cs typeface="Times New Roman" panose="02020603050405020304" pitchFamily="18" charset="0"/>
                        </a:rPr>
                        <a:t>Etapele recunoscute ale procesului de curăţare şi dezinfecţie pentru maşinile de spălat şi dezinfectat sunt următoarele: </a:t>
                      </a:r>
                    </a:p>
                    <a:p>
                      <a:pPr>
                        <a:buNone/>
                      </a:pPr>
                      <a:r>
                        <a:rPr lang="ro-RO" sz="1600" i="1" u="sng" kern="1200" dirty="0" smtClean="0">
                          <a:solidFill>
                            <a:schemeClr val="tx1"/>
                          </a:solidFill>
                          <a:latin typeface="Times New Roman" panose="02020603050405020304" pitchFamily="18" charset="0"/>
                          <a:ea typeface="+mn-ea"/>
                          <a:cs typeface="Times New Roman" panose="02020603050405020304" pitchFamily="18" charset="0"/>
                        </a:rPr>
                        <a:t>- </a:t>
                      </a:r>
                      <a:r>
                        <a:rPr lang="it-IT" sz="1600" i="1" u="sng" kern="1200" dirty="0" smtClean="0">
                          <a:solidFill>
                            <a:schemeClr val="tx1"/>
                          </a:solidFill>
                          <a:latin typeface="Times New Roman" panose="02020603050405020304" pitchFamily="18" charset="0"/>
                          <a:ea typeface="+mn-ea"/>
                          <a:cs typeface="Times New Roman" panose="02020603050405020304" pitchFamily="18" charset="0"/>
                        </a:rPr>
                        <a:t> </a:t>
                      </a:r>
                      <a:r>
                        <a:rPr lang="it-IT" sz="1600" i="1" u="sng" dirty="0" smtClean="0">
                          <a:latin typeface="Times New Roman" pitchFamily="18" charset="0"/>
                          <a:cs typeface="Times New Roman" pitchFamily="18" charset="0"/>
                        </a:rPr>
                        <a:t>Prespălare rece </a:t>
                      </a:r>
                      <a:r>
                        <a:rPr lang="it-IT" sz="1600" dirty="0" smtClean="0">
                          <a:latin typeface="Times New Roman" pitchFamily="18" charset="0"/>
                          <a:cs typeface="Times New Roman" pitchFamily="18" charset="0"/>
                        </a:rPr>
                        <a:t>– temperatura apei sub 35ºC pentru evitarea coagulării proteinelor; </a:t>
                      </a:r>
                    </a:p>
                    <a:p>
                      <a:pPr>
                        <a:buNone/>
                      </a:pPr>
                      <a:r>
                        <a:rPr lang="ro-RO" sz="1600" kern="1200" dirty="0" smtClean="0">
                          <a:solidFill>
                            <a:schemeClr val="tx1"/>
                          </a:solidFill>
                          <a:latin typeface="Times New Roman" panose="02020603050405020304" pitchFamily="18" charset="0"/>
                          <a:ea typeface="+mn-ea"/>
                          <a:cs typeface="Times New Roman" panose="02020603050405020304" pitchFamily="18" charset="0"/>
                        </a:rPr>
                        <a:t>- </a:t>
                      </a:r>
                      <a:r>
                        <a:rPr lang="vi-VN" sz="1600" kern="1200" dirty="0" smtClean="0">
                          <a:solidFill>
                            <a:schemeClr val="tx1"/>
                          </a:solidFill>
                          <a:latin typeface="Times New Roman" panose="02020603050405020304" pitchFamily="18" charset="0"/>
                          <a:ea typeface="+mn-ea"/>
                          <a:cs typeface="Times New Roman" panose="02020603050405020304" pitchFamily="18" charset="0"/>
                        </a:rPr>
                        <a:t> </a:t>
                      </a:r>
                      <a:r>
                        <a:rPr lang="vi-VN" sz="1600" i="1" u="none" kern="1200" dirty="0" smtClean="0">
                          <a:solidFill>
                            <a:schemeClr val="tx1"/>
                          </a:solidFill>
                          <a:latin typeface="Times New Roman" panose="02020603050405020304" pitchFamily="18" charset="0"/>
                          <a:ea typeface="+mn-ea"/>
                          <a:cs typeface="Times New Roman" panose="02020603050405020304" pitchFamily="18" charset="0"/>
                        </a:rPr>
                        <a:t>Spălarea principală </a:t>
                      </a:r>
                      <a:r>
                        <a:rPr lang="vi-VN" sz="1600" kern="1200" dirty="0" smtClean="0">
                          <a:solidFill>
                            <a:schemeClr val="tx1"/>
                          </a:solidFill>
                          <a:latin typeface="Times New Roman" panose="02020603050405020304" pitchFamily="18" charset="0"/>
                          <a:ea typeface="+mn-ea"/>
                          <a:cs typeface="Times New Roman" panose="02020603050405020304" pitchFamily="18" charset="0"/>
                        </a:rPr>
                        <a:t>– folosind apă caldă şi detergent alcalin la o temperatură de aproximativ 60ºC; </a:t>
                      </a:r>
                    </a:p>
                    <a:p>
                      <a:pPr marL="285750" indent="-285750">
                        <a:buFontTx/>
                        <a:buChar char="-"/>
                      </a:pPr>
                      <a:r>
                        <a:rPr lang="vi-VN" sz="1600" i="1" u="sng" kern="1200" dirty="0" smtClean="0">
                          <a:solidFill>
                            <a:schemeClr val="tx1"/>
                          </a:solidFill>
                          <a:latin typeface="Times New Roman" panose="02020603050405020304" pitchFamily="18" charset="0"/>
                          <a:ea typeface="+mn-ea"/>
                          <a:cs typeface="Times New Roman" panose="02020603050405020304" pitchFamily="18" charset="0"/>
                        </a:rPr>
                        <a:t>Clătire</a:t>
                      </a:r>
                      <a:r>
                        <a:rPr lang="vi-VN" sz="1600" kern="1200" dirty="0" smtClean="0">
                          <a:solidFill>
                            <a:schemeClr val="tx1"/>
                          </a:solidFill>
                          <a:latin typeface="Times New Roman" panose="02020603050405020304" pitchFamily="18" charset="0"/>
                          <a:ea typeface="+mn-ea"/>
                          <a:cs typeface="Times New Roman" panose="02020603050405020304" pitchFamily="18" charset="0"/>
                        </a:rPr>
                        <a:t> – îndepărtarea </a:t>
                      </a:r>
                      <a:endParaRPr lang="x-none" sz="1600" kern="1200" dirty="0" smtClean="0">
                        <a:solidFill>
                          <a:schemeClr val="tx1"/>
                        </a:solidFill>
                        <a:latin typeface="Times New Roman" panose="02020603050405020304" pitchFamily="18" charset="0"/>
                        <a:ea typeface="+mn-ea"/>
                        <a:cs typeface="Times New Roman" panose="02020603050405020304" pitchFamily="18" charset="0"/>
                      </a:endParaRPr>
                    </a:p>
                    <a:p>
                      <a:pPr marL="0" indent="0">
                        <a:buFontTx/>
                        <a:buNone/>
                      </a:pPr>
                      <a:r>
                        <a:rPr lang="x-none" sz="1600" kern="1200" dirty="0" smtClean="0">
                          <a:solidFill>
                            <a:schemeClr val="tx1"/>
                          </a:solidFill>
                          <a:latin typeface="Times New Roman" panose="02020603050405020304" pitchFamily="18" charset="0"/>
                          <a:ea typeface="+mn-ea"/>
                          <a:cs typeface="Times New Roman" panose="02020603050405020304" pitchFamily="18" charset="0"/>
                        </a:rPr>
                        <a:t>       </a:t>
                      </a:r>
                      <a:r>
                        <a:rPr lang="vi-VN" sz="1600" kern="1200" dirty="0" smtClean="0">
                          <a:solidFill>
                            <a:schemeClr val="tx1"/>
                          </a:solidFill>
                          <a:latin typeface="Times New Roman" panose="02020603050405020304" pitchFamily="18" charset="0"/>
                          <a:ea typeface="+mn-ea"/>
                          <a:cs typeface="Times New Roman" panose="02020603050405020304" pitchFamily="18" charset="0"/>
                        </a:rPr>
                        <a:t>reziduurilor chimice; </a:t>
                      </a:r>
                    </a:p>
                    <a:p>
                      <a:pPr marL="285750" indent="-285750">
                        <a:buFontTx/>
                        <a:buChar char="-"/>
                      </a:pPr>
                      <a:r>
                        <a:rPr lang="vi-VN" sz="1600" i="1" u="sng" kern="1200" dirty="0" smtClean="0">
                          <a:solidFill>
                            <a:schemeClr val="tx1"/>
                          </a:solidFill>
                          <a:latin typeface="Times New Roman" panose="02020603050405020304" pitchFamily="18" charset="0"/>
                          <a:ea typeface="+mn-ea"/>
                          <a:cs typeface="Times New Roman" panose="02020603050405020304" pitchFamily="18" charset="0"/>
                        </a:rPr>
                        <a:t>Dezinfecţia termică </a:t>
                      </a:r>
                      <a:r>
                        <a:rPr lang="vi-VN" sz="1600" kern="1200" dirty="0" smtClean="0">
                          <a:solidFill>
                            <a:schemeClr val="tx1"/>
                          </a:solidFill>
                          <a:latin typeface="Times New Roman" panose="02020603050405020304" pitchFamily="18" charset="0"/>
                          <a:ea typeface="+mn-ea"/>
                          <a:cs typeface="Times New Roman" panose="02020603050405020304" pitchFamily="18" charset="0"/>
                        </a:rPr>
                        <a:t>– </a:t>
                      </a:r>
                      <a:endParaRPr lang="x-none" sz="1600" kern="1200" dirty="0" smtClean="0">
                        <a:solidFill>
                          <a:schemeClr val="tx1"/>
                        </a:solidFill>
                        <a:latin typeface="Times New Roman" panose="02020603050405020304" pitchFamily="18" charset="0"/>
                        <a:ea typeface="+mn-ea"/>
                        <a:cs typeface="Times New Roman" panose="02020603050405020304" pitchFamily="18" charset="0"/>
                      </a:endParaRPr>
                    </a:p>
                    <a:p>
                      <a:pPr marL="0" indent="0">
                        <a:buFontTx/>
                        <a:buNone/>
                      </a:pPr>
                      <a:r>
                        <a:rPr lang="vi-VN" sz="1600" kern="1200" dirty="0" smtClean="0">
                          <a:solidFill>
                            <a:schemeClr val="tx1"/>
                          </a:solidFill>
                          <a:latin typeface="Times New Roman" panose="02020603050405020304" pitchFamily="18" charset="0"/>
                          <a:ea typeface="+mn-ea"/>
                          <a:cs typeface="Times New Roman" panose="02020603050405020304" pitchFamily="18" charset="0"/>
                        </a:rPr>
                        <a:t>minim un minut la temperatura </a:t>
                      </a:r>
                      <a:endParaRPr lang="x-none" sz="1600" kern="1200" dirty="0" smtClean="0">
                        <a:solidFill>
                          <a:schemeClr val="tx1"/>
                        </a:solidFill>
                        <a:latin typeface="Times New Roman" panose="02020603050405020304" pitchFamily="18" charset="0"/>
                        <a:ea typeface="+mn-ea"/>
                        <a:cs typeface="Times New Roman" panose="02020603050405020304" pitchFamily="18" charset="0"/>
                      </a:endParaRPr>
                    </a:p>
                    <a:p>
                      <a:pPr marL="0" indent="0">
                        <a:buFontTx/>
                        <a:buNone/>
                      </a:pPr>
                      <a:r>
                        <a:rPr lang="vi-VN" sz="1600" kern="1200" dirty="0" smtClean="0">
                          <a:solidFill>
                            <a:schemeClr val="tx1"/>
                          </a:solidFill>
                          <a:latin typeface="Times New Roman" panose="02020603050405020304" pitchFamily="18" charset="0"/>
                          <a:ea typeface="+mn-ea"/>
                          <a:cs typeface="Times New Roman" panose="02020603050405020304" pitchFamily="18" charset="0"/>
                        </a:rPr>
                        <a:t>de peste 90ºC; </a:t>
                      </a:r>
                    </a:p>
                    <a:p>
                      <a:pPr marL="285750" indent="-285750">
                        <a:buFontTx/>
                        <a:buChar char="-"/>
                      </a:pPr>
                      <a:r>
                        <a:rPr lang="it-IT" sz="1600" i="1" u="sng" dirty="0" smtClean="0">
                          <a:latin typeface="Times New Roman" pitchFamily="18" charset="0"/>
                          <a:cs typeface="Times New Roman" pitchFamily="18" charset="0"/>
                        </a:rPr>
                        <a:t>Uscare</a:t>
                      </a:r>
                      <a:r>
                        <a:rPr lang="it-IT" sz="1600" dirty="0" smtClean="0">
                          <a:latin typeface="Times New Roman" pitchFamily="18" charset="0"/>
                          <a:cs typeface="Times New Roman" pitchFamily="18" charset="0"/>
                        </a:rPr>
                        <a:t> – prin circularea </a:t>
                      </a:r>
                      <a:endParaRPr lang="x-none" sz="1600" dirty="0" smtClean="0">
                        <a:latin typeface="Times New Roman" pitchFamily="18" charset="0"/>
                        <a:cs typeface="Times New Roman" pitchFamily="18" charset="0"/>
                      </a:endParaRPr>
                    </a:p>
                    <a:p>
                      <a:pPr marL="0" indent="0">
                        <a:buFontTx/>
                        <a:buNone/>
                      </a:pPr>
                      <a:r>
                        <a:rPr lang="it-IT" sz="1600" dirty="0" smtClean="0">
                          <a:latin typeface="Times New Roman" pitchFamily="18" charset="0"/>
                          <a:cs typeface="Times New Roman" pitchFamily="18" charset="0"/>
                        </a:rPr>
                        <a:t>aerului fierbinte. </a:t>
                      </a:r>
                    </a:p>
                    <a:p>
                      <a:endParaRPr lang="ru-RU" dirty="0"/>
                    </a:p>
                  </a:txBody>
                  <a:tcPr/>
                </a:tc>
                <a:tc>
                  <a:txBody>
                    <a:bodyPr/>
                    <a:lstStyle/>
                    <a:p>
                      <a:endParaRPr lang="ru-RU" dirty="0"/>
                    </a:p>
                  </a:txBody>
                  <a:tcPr/>
                </a:tc>
                <a:extLst>
                  <a:ext uri="{0D108BD9-81ED-4DB2-BD59-A6C34878D82A}">
                    <a16:rowId xmlns="" xmlns:a16="http://schemas.microsoft.com/office/drawing/2014/main" val="1995827530"/>
                  </a:ext>
                </a:extLst>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4267798" y="1756646"/>
            <a:ext cx="5072900" cy="4176464"/>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2690519" y="4355831"/>
            <a:ext cx="2034337" cy="187264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 y="188640"/>
            <a:ext cx="8229600" cy="490066"/>
          </a:xfrm>
        </p:spPr>
        <p:txBody>
          <a:bodyPr>
            <a:normAutofit fontScale="90000"/>
          </a:bodyPr>
          <a:lstStyle/>
          <a:p>
            <a:r>
              <a:rPr lang="ro-RO" b="1" dirty="0" smtClean="0"/>
              <a:t/>
            </a:r>
            <a:br>
              <a:rPr lang="ro-RO" b="1" dirty="0" smtClean="0"/>
            </a:br>
            <a:r>
              <a:rPr lang="pt-BR" sz="4000" b="1" dirty="0" smtClean="0">
                <a:solidFill>
                  <a:srgbClr val="C00000"/>
                </a:solidFill>
                <a:latin typeface="Times New Roman" pitchFamily="18" charset="0"/>
                <a:cs typeface="Times New Roman" pitchFamily="18" charset="0"/>
              </a:rPr>
              <a:t>Reguli </a:t>
            </a:r>
            <a:r>
              <a:rPr lang="pt-BR" sz="4000" b="1" dirty="0">
                <a:solidFill>
                  <a:srgbClr val="C00000"/>
                </a:solidFill>
                <a:latin typeface="Times New Roman" pitchFamily="18" charset="0"/>
                <a:cs typeface="Times New Roman" pitchFamily="18" charset="0"/>
              </a:rPr>
              <a:t>de bază în procesul de </a:t>
            </a:r>
            <a:r>
              <a:rPr lang="pt-BR" sz="4000" b="1" dirty="0" smtClean="0">
                <a:solidFill>
                  <a:srgbClr val="C00000"/>
                </a:solidFill>
                <a:latin typeface="Times New Roman" pitchFamily="18" charset="0"/>
                <a:cs typeface="Times New Roman" pitchFamily="18" charset="0"/>
              </a:rPr>
              <a:t>curăţare</a:t>
            </a:r>
            <a:r>
              <a:rPr lang="pt-BR" b="1" dirty="0"/>
              <a:t/>
            </a:r>
            <a:br>
              <a:rPr lang="pt-BR" b="1" dirty="0"/>
            </a:b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3634079648"/>
              </p:ext>
            </p:extLst>
          </p:nvPr>
        </p:nvGraphicFramePr>
        <p:xfrm>
          <a:off x="323528" y="678706"/>
          <a:ext cx="8229600" cy="6082184"/>
        </p:xfrm>
        <a:graphic>
          <a:graphicData uri="http://schemas.openxmlformats.org/drawingml/2006/table">
            <a:tbl>
              <a:tblPr firstRow="1" bandRow="1">
                <a:tableStyleId>{5C22544A-7EE6-4342-B048-85BDC9FD1C3A}</a:tableStyleId>
              </a:tblPr>
              <a:tblGrid>
                <a:gridCol w="4258816">
                  <a:extLst>
                    <a:ext uri="{9D8B030D-6E8A-4147-A177-3AD203B41FA5}">
                      <a16:colId xmlns="" xmlns:a16="http://schemas.microsoft.com/office/drawing/2014/main" val="20000"/>
                    </a:ext>
                  </a:extLst>
                </a:gridCol>
                <a:gridCol w="3970784">
                  <a:extLst>
                    <a:ext uri="{9D8B030D-6E8A-4147-A177-3AD203B41FA5}">
                      <a16:colId xmlns="" xmlns:a16="http://schemas.microsoft.com/office/drawing/2014/main" val="20001"/>
                    </a:ext>
                  </a:extLst>
                </a:gridCol>
              </a:tblGrid>
              <a:tr h="690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kern="1200" baseline="0" dirty="0" smtClean="0">
                          <a:solidFill>
                            <a:schemeClr val="lt1"/>
                          </a:solidFill>
                          <a:latin typeface="Times New Roman" pitchFamily="18" charset="0"/>
                          <a:ea typeface="+mn-ea"/>
                          <a:cs typeface="Times New Roman" pitchFamily="18" charset="0"/>
                        </a:rPr>
                        <a:t>Ce faceţi </a:t>
                      </a:r>
                      <a:r>
                        <a:rPr lang="ro-RO" sz="1800" b="1" kern="1200" baseline="0" dirty="0" smtClean="0">
                          <a:solidFill>
                            <a:schemeClr val="lt1"/>
                          </a:solidFill>
                          <a:latin typeface="+mn-lt"/>
                          <a:ea typeface="+mn-ea"/>
                          <a:cs typeface="+mn-cs"/>
                        </a:rPr>
                        <a:t>	</a:t>
                      </a:r>
                    </a:p>
                    <a:p>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b="1" kern="1200" baseline="0" dirty="0" smtClean="0">
                          <a:solidFill>
                            <a:schemeClr val="lt1"/>
                          </a:solidFill>
                          <a:latin typeface="Times New Roman" pitchFamily="18" charset="0"/>
                          <a:ea typeface="+mn-ea"/>
                          <a:cs typeface="Times New Roman" pitchFamily="18" charset="0"/>
                        </a:rPr>
                        <a:t>Ce nu faceţi </a:t>
                      </a:r>
                      <a:r>
                        <a:rPr lang="ro-RO" sz="1800" b="1" kern="1200" baseline="0" dirty="0" smtClean="0">
                          <a:solidFill>
                            <a:schemeClr val="lt1"/>
                          </a:solidFill>
                          <a:latin typeface="+mn-lt"/>
                          <a:ea typeface="+mn-ea"/>
                          <a:cs typeface="+mn-cs"/>
                        </a:rPr>
                        <a:t>	</a:t>
                      </a:r>
                    </a:p>
                    <a:p>
                      <a:endParaRPr lang="ru-RU" dirty="0"/>
                    </a:p>
                  </a:txBody>
                  <a:tcPr/>
                </a:tc>
                <a:extLst>
                  <a:ext uri="{0D108BD9-81ED-4DB2-BD59-A6C34878D82A}">
                    <a16:rowId xmlns="" xmlns:a16="http://schemas.microsoft.com/office/drawing/2014/main" val="10000"/>
                  </a:ext>
                </a:extLst>
              </a:tr>
              <a:tr h="1151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kern="1200" baseline="0" dirty="0" smtClean="0">
                          <a:solidFill>
                            <a:schemeClr val="dk1"/>
                          </a:solidFill>
                          <a:latin typeface="+mj-lt"/>
                          <a:ea typeface="+mn-ea"/>
                          <a:cs typeface="+mn-cs"/>
                        </a:rPr>
                        <a:t>Asiguraţi-vă că de</a:t>
                      </a:r>
                      <a:r>
                        <a:rPr lang="ro-RO" sz="1600" kern="1200" baseline="0" dirty="0" smtClean="0">
                          <a:solidFill>
                            <a:schemeClr val="dk1"/>
                          </a:solidFill>
                          <a:latin typeface="Times New Roman" pitchFamily="18" charset="0"/>
                          <a:ea typeface="+mn-ea"/>
                          <a:cs typeface="Times New Roman" pitchFamily="18" charset="0"/>
                        </a:rPr>
                        <a:t>zinfectantul</a:t>
                      </a:r>
                      <a:r>
                        <a:rPr lang="ro-RO" sz="1600" kern="1200" baseline="0" dirty="0" smtClean="0">
                          <a:solidFill>
                            <a:schemeClr val="dk1"/>
                          </a:solidFill>
                          <a:latin typeface="+mj-lt"/>
                          <a:ea typeface="+mn-ea"/>
                          <a:cs typeface="+mn-cs"/>
                        </a:rPr>
                        <a:t> </a:t>
                      </a:r>
                      <a:r>
                        <a:rPr lang="vi-VN" sz="1600" kern="1200" baseline="0" dirty="0" smtClean="0">
                          <a:solidFill>
                            <a:schemeClr val="dk1"/>
                          </a:solidFill>
                          <a:latin typeface="+mj-lt"/>
                          <a:ea typeface="+mn-ea"/>
                          <a:cs typeface="+mn-cs"/>
                        </a:rPr>
                        <a:t> este utilizat la concentraţia, temperatura şi timpul de expunere recomandat </a:t>
                      </a:r>
                      <a:r>
                        <a:rPr lang="ro-RO" sz="1600" kern="1200" baseline="0" dirty="0" smtClean="0">
                          <a:solidFill>
                            <a:schemeClr val="dk1"/>
                          </a:solidFill>
                          <a:latin typeface="+mj-lt"/>
                          <a:ea typeface="+mn-ea"/>
                          <a:cs typeface="+mn-cs"/>
                        </a:rPr>
                        <a:t> </a:t>
                      </a:r>
                      <a:r>
                        <a:rPr lang="ro-RO" sz="1600" kern="1200" baseline="0" dirty="0" smtClean="0">
                          <a:solidFill>
                            <a:schemeClr val="dk1"/>
                          </a:solidFill>
                          <a:latin typeface="Times New Roman" pitchFamily="18" charset="0"/>
                          <a:ea typeface="+mn-ea"/>
                          <a:cs typeface="Times New Roman" pitchFamily="18" charset="0"/>
                        </a:rPr>
                        <a:t>de producător</a:t>
                      </a:r>
                      <a:r>
                        <a:rPr lang="vi-VN" sz="1600" kern="1200" baseline="0" dirty="0" smtClean="0">
                          <a:solidFill>
                            <a:schemeClr val="dk1"/>
                          </a:solidFill>
                          <a:latin typeface="+mj-lt"/>
                          <a:ea typeface="+mn-ea"/>
                          <a:cs typeface="+mn-cs"/>
                        </a:rPr>
                        <a:t>	</a:t>
                      </a:r>
                    </a:p>
                    <a:p>
                      <a:endParaRPr lang="ru-RU" sz="16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600" b="1" i="1" kern="1200" baseline="0" dirty="0" smtClean="0">
                          <a:solidFill>
                            <a:schemeClr val="dk1"/>
                          </a:solidFill>
                          <a:latin typeface="Times New Roman" pitchFamily="18" charset="0"/>
                          <a:ea typeface="+mn-ea"/>
                          <a:cs typeface="Times New Roman" pitchFamily="18" charset="0"/>
                        </a:rPr>
                        <a:t>NU</a:t>
                      </a:r>
                      <a:r>
                        <a:rPr lang="ro-RO" sz="1600" i="0" kern="1200" baseline="0" dirty="0" smtClean="0">
                          <a:solidFill>
                            <a:schemeClr val="dk1"/>
                          </a:solidFill>
                          <a:latin typeface="Times New Roman" pitchFamily="18" charset="0"/>
                          <a:ea typeface="+mn-ea"/>
                          <a:cs typeface="Times New Roman" pitchFamily="18" charset="0"/>
                        </a:rPr>
                        <a:t> utilizaţi un dezinfectant care nu este destinat dispozitivelor medicale</a:t>
                      </a:r>
                      <a:r>
                        <a:rPr lang="ro-RO" sz="1800" i="0" kern="1200" baseline="0" dirty="0" smtClean="0">
                          <a:solidFill>
                            <a:schemeClr val="dk1"/>
                          </a:solidFill>
                          <a:latin typeface="+mn-lt"/>
                          <a:ea typeface="+mn-ea"/>
                          <a:cs typeface="+mn-cs"/>
                        </a:rPr>
                        <a:t>	</a:t>
                      </a:r>
                      <a:r>
                        <a:rPr lang="ro-RO" sz="1400" i="0" kern="1200" baseline="0" dirty="0" smtClean="0">
                          <a:solidFill>
                            <a:schemeClr val="dk1"/>
                          </a:solidFill>
                          <a:latin typeface="((Times New Roman"/>
                          <a:ea typeface="+mn-ea"/>
                          <a:cs typeface="+mn-cs"/>
                        </a:rPr>
                        <a:t>(ex.Clor)</a:t>
                      </a:r>
                      <a:endParaRPr lang="ro-RO" sz="1400" i="0" kern="1200" baseline="0" dirty="0" smtClean="0">
                        <a:solidFill>
                          <a:schemeClr val="dk1"/>
                        </a:solidFill>
                        <a:latin typeface="+mn-lt"/>
                        <a:ea typeface="+mn-ea"/>
                        <a:cs typeface="+mn-cs"/>
                      </a:endParaRPr>
                    </a:p>
                    <a:p>
                      <a:endParaRPr lang="ru-RU" i="0" dirty="0"/>
                    </a:p>
                  </a:txBody>
                  <a:tcPr/>
                </a:tc>
                <a:extLst>
                  <a:ext uri="{0D108BD9-81ED-4DB2-BD59-A6C34878D82A}">
                    <a16:rowId xmlns="" xmlns:a16="http://schemas.microsoft.com/office/drawing/2014/main" val="10001"/>
                  </a:ext>
                </a:extLst>
              </a:tr>
              <a:tr h="1124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kern="1200" baseline="0" dirty="0" smtClean="0">
                          <a:solidFill>
                            <a:schemeClr val="dk1"/>
                          </a:solidFill>
                          <a:latin typeface="Times New Roman" pitchFamily="18" charset="0"/>
                          <a:ea typeface="+mn-ea"/>
                          <a:cs typeface="Times New Roman" pitchFamily="18" charset="0"/>
                        </a:rPr>
                        <a:t>Curăţaţi instrumentele în cel mai </a:t>
                      </a:r>
                      <a:r>
                        <a:rPr lang="ro-RO" sz="1600" kern="1200" baseline="0" dirty="0" smtClean="0">
                          <a:solidFill>
                            <a:schemeClr val="dk1"/>
                          </a:solidFill>
                          <a:latin typeface="Times New Roman" pitchFamily="18" charset="0"/>
                          <a:ea typeface="+mn-ea"/>
                          <a:cs typeface="Times New Roman" pitchFamily="18" charset="0"/>
                        </a:rPr>
                        <a:t>scurt timp de la folosire</a:t>
                      </a:r>
                      <a:r>
                        <a:rPr lang="it-IT" sz="1600" kern="1200" baseline="0" dirty="0" smtClean="0">
                          <a:solidFill>
                            <a:schemeClr val="dk1"/>
                          </a:solidFill>
                          <a:latin typeface="Times New Roman" pitchFamily="18" charset="0"/>
                          <a:ea typeface="+mn-ea"/>
                          <a:cs typeface="Times New Roman" pitchFamily="18" charset="0"/>
                        </a:rPr>
                        <a:t>	</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i="1" kern="1200" baseline="0" dirty="0" smtClean="0">
                          <a:solidFill>
                            <a:schemeClr val="dk1"/>
                          </a:solidFill>
                          <a:latin typeface="Times New Roman" pitchFamily="18" charset="0"/>
                          <a:ea typeface="+mn-ea"/>
                          <a:cs typeface="Times New Roman" pitchFamily="18" charset="0"/>
                        </a:rPr>
                        <a:t>NU</a:t>
                      </a:r>
                      <a:r>
                        <a:rPr lang="fr-FR" sz="1600" i="0" kern="1200" baseline="0" dirty="0" smtClean="0">
                          <a:solidFill>
                            <a:schemeClr val="dk1"/>
                          </a:solidFill>
                          <a:latin typeface="Times New Roman" pitchFamily="18" charset="0"/>
                          <a:ea typeface="+mn-ea"/>
                          <a:cs typeface="Times New Roman" pitchFamily="18" charset="0"/>
                        </a:rPr>
                        <a:t> imersaţi obiecte electrice sau care au componente electronice 	</a:t>
                      </a:r>
                    </a:p>
                    <a:p>
                      <a:endParaRPr lang="ru-RU" i="0" dirty="0"/>
                    </a:p>
                  </a:txBody>
                  <a:tcPr/>
                </a:tc>
                <a:extLst>
                  <a:ext uri="{0D108BD9-81ED-4DB2-BD59-A6C34878D82A}">
                    <a16:rowId xmlns="" xmlns:a16="http://schemas.microsoft.com/office/drawing/2014/main" val="10002"/>
                  </a:ext>
                </a:extLst>
              </a:tr>
              <a:tr h="1137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600" kern="1200" baseline="0" dirty="0" smtClean="0">
                          <a:solidFill>
                            <a:schemeClr val="dk1"/>
                          </a:solidFill>
                          <a:latin typeface="Times New Roman" pitchFamily="18" charset="0"/>
                          <a:ea typeface="+mn-ea"/>
                          <a:cs typeface="Times New Roman" pitchFamily="18" charset="0"/>
                        </a:rPr>
                        <a:t>Dezasamblaţi instrumentele înainte 	</a:t>
                      </a:r>
                    </a:p>
                    <a:p>
                      <a:r>
                        <a:rPr lang="ro-RO" sz="1600" dirty="0" smtClean="0">
                          <a:latin typeface="Times New Roman" pitchFamily="18" charset="0"/>
                          <a:cs typeface="Times New Roman" pitchFamily="18" charset="0"/>
                        </a:rPr>
                        <a:t>de curăţare</a:t>
                      </a:r>
                      <a:endParaRPr lang="ru-RU"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1" i="1" kern="1200" baseline="0" dirty="0" smtClean="0">
                          <a:solidFill>
                            <a:schemeClr val="dk1"/>
                          </a:solidFill>
                          <a:latin typeface="+mj-lt"/>
                          <a:ea typeface="+mn-ea"/>
                          <a:cs typeface="+mn-cs"/>
                        </a:rPr>
                        <a:t>NU</a:t>
                      </a:r>
                      <a:r>
                        <a:rPr lang="vi-VN" sz="1600" i="0" kern="1200" baseline="0" dirty="0" smtClean="0">
                          <a:solidFill>
                            <a:schemeClr val="dk1"/>
                          </a:solidFill>
                          <a:latin typeface="+mj-lt"/>
                          <a:ea typeface="+mn-ea"/>
                          <a:cs typeface="+mn-cs"/>
                        </a:rPr>
                        <a:t> supraîncărcaţi cu instrumente coşurile în maşina automată de </a:t>
                      </a:r>
                      <a:r>
                        <a:rPr lang="ro-RO" sz="1600" i="0" dirty="0" smtClean="0">
                          <a:latin typeface="Times New Roman" pitchFamily="18" charset="0"/>
                          <a:cs typeface="Times New Roman" pitchFamily="18" charset="0"/>
                        </a:rPr>
                        <a:t>spălat şi dezinfectat</a:t>
                      </a:r>
                      <a:endParaRPr lang="ru-RU" sz="1600" i="0"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794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kern="1200" baseline="0" dirty="0" smtClean="0">
                          <a:solidFill>
                            <a:schemeClr val="dk1"/>
                          </a:solidFill>
                          <a:latin typeface="+mj-lt"/>
                          <a:ea typeface="+mn-ea"/>
                          <a:cs typeface="+mn-cs"/>
                        </a:rPr>
                        <a:t>Verificaţi instrumentele după cură</a:t>
                      </a:r>
                      <a:r>
                        <a:rPr lang="ro-RO" sz="1600" kern="1200" baseline="0" dirty="0" smtClean="0">
                          <a:solidFill>
                            <a:schemeClr val="dk1"/>
                          </a:solidFill>
                          <a:latin typeface="+mj-lt"/>
                          <a:ea typeface="+mn-ea"/>
                          <a:cs typeface="+mn-cs"/>
                        </a:rPr>
                        <a:t>ţare</a:t>
                      </a:r>
                      <a:r>
                        <a:rPr lang="vi-VN" sz="1800" kern="1200" baseline="0" dirty="0" smtClean="0">
                          <a:solidFill>
                            <a:schemeClr val="dk1"/>
                          </a:solidFill>
                          <a:latin typeface="+mn-lt"/>
                          <a:ea typeface="+mn-ea"/>
                          <a:cs typeface="+mn-cs"/>
                        </a:rPr>
                        <a:t>	</a:t>
                      </a:r>
                    </a:p>
                    <a:p>
                      <a:endParaRPr lang="ru-RU" dirty="0"/>
                    </a:p>
                  </a:txBody>
                  <a:tcPr/>
                </a:tc>
                <a:tc>
                  <a:txBody>
                    <a:bodyPr/>
                    <a:lstStyle/>
                    <a:p>
                      <a:r>
                        <a:rPr lang="ro-RO" dirty="0" smtClean="0"/>
                        <a:t>                                -</a:t>
                      </a:r>
                      <a:endParaRPr lang="ru-RU" dirty="0"/>
                    </a:p>
                  </a:txBody>
                  <a:tcPr/>
                </a:tc>
                <a:extLst>
                  <a:ext uri="{0D108BD9-81ED-4DB2-BD59-A6C34878D82A}">
                    <a16:rowId xmlns="" xmlns:a16="http://schemas.microsoft.com/office/drawing/2014/main" val="10004"/>
                  </a:ext>
                </a:extLst>
              </a:tr>
              <a:tr h="1183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kern="1200" baseline="0" dirty="0" smtClean="0">
                          <a:solidFill>
                            <a:schemeClr val="dk1"/>
                          </a:solidFill>
                          <a:latin typeface="+mj-lt"/>
                          <a:ea typeface="+mn-ea"/>
                          <a:cs typeface="+mn-cs"/>
                        </a:rPr>
                        <a:t>Respectaţi instrucţiunile producătorului privind modul de curăţare pentru toate dispozitivele medicale </a:t>
                      </a:r>
                      <a:r>
                        <a:rPr lang="vi-VN" sz="1600" kern="1200" baseline="0" dirty="0" smtClean="0">
                          <a:solidFill>
                            <a:schemeClr val="dk1"/>
                          </a:solidFill>
                          <a:latin typeface="+mn-lt"/>
                          <a:ea typeface="+mn-ea"/>
                          <a:cs typeface="+mn-cs"/>
                        </a:rPr>
                        <a:t>	</a:t>
                      </a:r>
                    </a:p>
                    <a:p>
                      <a:endParaRPr lang="ru-RU" dirty="0"/>
                    </a:p>
                  </a:txBody>
                  <a:tcPr/>
                </a:tc>
                <a:tc>
                  <a:txBody>
                    <a:bodyPr/>
                    <a:lstStyle/>
                    <a:p>
                      <a:r>
                        <a:rPr lang="ro-RO" dirty="0" smtClean="0"/>
                        <a:t>                                -</a:t>
                      </a:r>
                      <a:endParaRPr lang="ru-RU" dirty="0"/>
                    </a:p>
                  </a:txBody>
                  <a:tcPr/>
                </a:tc>
                <a:extLst>
                  <a:ext uri="{0D108BD9-81ED-4DB2-BD59-A6C34878D82A}">
                    <a16:rowId xmlns="" xmlns:a16="http://schemas.microsoft.com/office/drawing/2014/main" val="10005"/>
                  </a:ext>
                </a:extLst>
              </a:tr>
            </a:tbl>
          </a:graphicData>
        </a:graphic>
      </p:graphicFrame>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7236296" y="2420888"/>
            <a:ext cx="792088" cy="1656184"/>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xmlns="" val="1486026727"/>
              </p:ext>
            </p:extLst>
          </p:nvPr>
        </p:nvGraphicFramePr>
        <p:xfrm>
          <a:off x="4932040" y="3086865"/>
          <a:ext cx="1440162" cy="396240"/>
        </p:xfrm>
        <a:graphic>
          <a:graphicData uri="http://schemas.openxmlformats.org/drawingml/2006/table">
            <a:tbl>
              <a:tblPr firstRow="1" bandRow="1">
                <a:tableStyleId>{5940675A-B579-460E-94D1-54222C63F5DA}</a:tableStyleId>
              </a:tblPr>
              <a:tblGrid>
                <a:gridCol w="1440162">
                  <a:extLst>
                    <a:ext uri="{9D8B030D-6E8A-4147-A177-3AD203B41FA5}">
                      <a16:colId xmlns="" xmlns:a16="http://schemas.microsoft.com/office/drawing/2014/main" val="1249763979"/>
                    </a:ext>
                  </a:extLst>
                </a:gridCol>
              </a:tblGrid>
              <a:tr h="360040">
                <a:tc>
                  <a:txBody>
                    <a:bodyPr/>
                    <a:lstStyle/>
                    <a:p>
                      <a:r>
                        <a:rPr lang="x-none" sz="2000" dirty="0" smtClean="0">
                          <a:latin typeface="Times New Roman" panose="02020603050405020304" pitchFamily="18" charset="0"/>
                          <a:cs typeface="Times New Roman" panose="02020603050405020304" pitchFamily="18" charset="0"/>
                        </a:rPr>
                        <a:t>COROZIV</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219182363"/>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436910"/>
          </a:xfrm>
        </p:spPr>
        <p:txBody>
          <a:bodyPr>
            <a:normAutofit fontScale="90000"/>
          </a:bodyPr>
          <a:lstStyle/>
          <a:p>
            <a:r>
              <a:rPr lang="ro-RO" sz="3600" b="1" dirty="0" smtClean="0">
                <a:solidFill>
                  <a:srgbClr val="C00000"/>
                </a:solidFill>
                <a:latin typeface="Times New Roman" pitchFamily="18" charset="0"/>
                <a:cs typeface="Times New Roman" pitchFamily="18" charset="0"/>
              </a:rPr>
              <a:t>Ambalarea dispozitivelor medicale </a:t>
            </a:r>
            <a:endParaRPr lang="ru-RU" sz="3600" dirty="0">
              <a:solidFill>
                <a:srgbClr val="C00000"/>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92577675"/>
              </p:ext>
            </p:extLst>
          </p:nvPr>
        </p:nvGraphicFramePr>
        <p:xfrm>
          <a:off x="225860" y="614888"/>
          <a:ext cx="8712968" cy="6126480"/>
        </p:xfrm>
        <a:graphic>
          <a:graphicData uri="http://schemas.openxmlformats.org/drawingml/2006/table">
            <a:tbl>
              <a:tblPr firstRow="1" bandRow="1">
                <a:tableStyleId>{5940675A-B579-460E-94D1-54222C63F5DA}</a:tableStyleId>
              </a:tblPr>
              <a:tblGrid>
                <a:gridCol w="4428492">
                  <a:extLst>
                    <a:ext uri="{9D8B030D-6E8A-4147-A177-3AD203B41FA5}">
                      <a16:colId xmlns="" xmlns:a16="http://schemas.microsoft.com/office/drawing/2014/main" val="4112195170"/>
                    </a:ext>
                  </a:extLst>
                </a:gridCol>
                <a:gridCol w="4284476">
                  <a:extLst>
                    <a:ext uri="{9D8B030D-6E8A-4147-A177-3AD203B41FA5}">
                      <a16:colId xmlns="" xmlns:a16="http://schemas.microsoft.com/office/drawing/2014/main" val="1587485916"/>
                    </a:ext>
                  </a:extLst>
                </a:gridCol>
              </a:tblGrid>
              <a:tr h="5990767">
                <a:tc>
                  <a:txBody>
                    <a:bodyPr/>
                    <a:lstStyle/>
                    <a:p>
                      <a:pPr algn="just"/>
                      <a:r>
                        <a:rPr lang="x-none" sz="1800" kern="1200" dirty="0" smtClean="0">
                          <a:solidFill>
                            <a:schemeClr val="tx1"/>
                          </a:solidFill>
                          <a:latin typeface="Times New Roman" panose="02020603050405020304" pitchFamily="18" charset="0"/>
                          <a:ea typeface="+mn-ea"/>
                          <a:cs typeface="Times New Roman" panose="02020603050405020304" pitchFamily="18" charset="0"/>
                        </a:rPr>
                        <a:t>    </a:t>
                      </a:r>
                      <a:r>
                        <a:rPr lang="vi-VN" sz="1800" kern="1200" dirty="0" smtClean="0">
                          <a:solidFill>
                            <a:schemeClr val="tx1"/>
                          </a:solidFill>
                          <a:latin typeface="Times New Roman" panose="02020603050405020304" pitchFamily="18" charset="0"/>
                          <a:ea typeface="+mn-ea"/>
                          <a:cs typeface="Times New Roman" panose="02020603050405020304" pitchFamily="18" charset="0"/>
                        </a:rPr>
                        <a:t>Dispozitivele </a:t>
                      </a:r>
                      <a:r>
                        <a:rPr lang="ro-RO" sz="1800" dirty="0" smtClean="0">
                          <a:latin typeface="Times New Roman" pitchFamily="18" charset="0"/>
                          <a:cs typeface="Times New Roman" pitchFamily="18" charset="0"/>
                        </a:rPr>
                        <a:t>medicale</a:t>
                      </a:r>
                      <a:r>
                        <a:rPr lang="ro-RO" sz="1800" kern="1200" dirty="0" smtClean="0">
                          <a:solidFill>
                            <a:schemeClr val="tx1"/>
                          </a:solidFill>
                          <a:latin typeface="Times New Roman" panose="02020603050405020304" pitchFamily="18" charset="0"/>
                          <a:ea typeface="+mn-ea"/>
                          <a:cs typeface="Times New Roman" panose="02020603050405020304" pitchFamily="18" charset="0"/>
                        </a:rPr>
                        <a:t> </a:t>
                      </a:r>
                      <a:r>
                        <a:rPr lang="vi-VN" sz="1800" kern="1200" dirty="0" smtClean="0">
                          <a:solidFill>
                            <a:schemeClr val="tx1"/>
                          </a:solidFill>
                          <a:latin typeface="Times New Roman" panose="02020603050405020304" pitchFamily="18" charset="0"/>
                          <a:ea typeface="+mn-ea"/>
                          <a:cs typeface="Times New Roman" panose="02020603050405020304" pitchFamily="18" charset="0"/>
                        </a:rPr>
                        <a:t>necesită un ambalaj înainte de sterilizare. Materialul şi tehnicile de ambalare sunt proiectate să deţină şi să protejeze dispozitivele pentru a facilita sterilizarea</a:t>
                      </a:r>
                      <a:r>
                        <a:rPr lang="en-US" sz="1800" kern="1200" dirty="0" smtClean="0">
                          <a:solidFill>
                            <a:schemeClr val="tx1"/>
                          </a:solidFill>
                          <a:latin typeface="Times New Roman" panose="02020603050405020304" pitchFamily="18" charset="0"/>
                          <a:ea typeface="+mn-ea"/>
                          <a:cs typeface="Times New Roman" panose="02020603050405020304" pitchFamily="18" charset="0"/>
                        </a:rPr>
                        <a:t>,</a:t>
                      </a:r>
                      <a:r>
                        <a:rPr lang="vi-VN" sz="1800" kern="1200" dirty="0" smtClean="0">
                          <a:solidFill>
                            <a:schemeClr val="tx1"/>
                          </a:solidFill>
                          <a:latin typeface="Times New Roman" panose="02020603050405020304" pitchFamily="18" charset="0"/>
                          <a:ea typeface="+mn-ea"/>
                          <a:cs typeface="Times New Roman" panose="02020603050405020304" pitchFamily="18" charset="0"/>
                        </a:rPr>
                        <a:t> menţinerea sterilităţii şi să permită îndepărtarea aseptică a conţinutului trusei la punctul de utilizare. </a:t>
                      </a:r>
                      <a:endParaRPr lang="ro-RO" sz="1800" kern="1200" dirty="0" smtClean="0">
                        <a:solidFill>
                          <a:schemeClr val="tx1"/>
                        </a:solidFill>
                        <a:latin typeface="Times New Roman" panose="02020603050405020304" pitchFamily="18" charset="0"/>
                        <a:ea typeface="+mn-ea"/>
                        <a:cs typeface="Times New Roman" panose="02020603050405020304" pitchFamily="18" charset="0"/>
                      </a:endParaRPr>
                    </a:p>
                    <a:p>
                      <a:pPr algn="just"/>
                      <a:r>
                        <a:rPr lang="ro-RO" sz="1800" b="1" dirty="0" smtClean="0">
                          <a:latin typeface="Times New Roman" pitchFamily="18" charset="0"/>
                          <a:cs typeface="Times New Roman" pitchFamily="18" charset="0"/>
                        </a:rPr>
                        <a:t>Tipuri de materiale de ambalaj pentru sterilizare :</a:t>
                      </a:r>
                    </a:p>
                    <a:p>
                      <a:pPr algn="just">
                        <a:buNone/>
                      </a:pPr>
                      <a:r>
                        <a:rPr lang="ro-RO" sz="1800" b="1" dirty="0" smtClean="0">
                          <a:latin typeface="Times New Roman" pitchFamily="18" charset="0"/>
                          <a:cs typeface="Times New Roman" pitchFamily="18" charset="0"/>
                        </a:rPr>
                        <a:t> -  </a:t>
                      </a:r>
                      <a:r>
                        <a:rPr lang="vi-VN" sz="1800" b="1" i="1" u="sng" kern="1200" dirty="0" smtClean="0">
                          <a:solidFill>
                            <a:schemeClr val="tx1"/>
                          </a:solidFill>
                          <a:latin typeface="Times New Roman" panose="02020603050405020304" pitchFamily="18" charset="0"/>
                          <a:ea typeface="+mn-ea"/>
                          <a:cs typeface="Times New Roman" panose="02020603050405020304" pitchFamily="18" charset="0"/>
                        </a:rPr>
                        <a:t>Punga cu o faţă transparentă</a:t>
                      </a:r>
                      <a:r>
                        <a:rPr lang="vi-VN" sz="1800" kern="1200" dirty="0" smtClean="0">
                          <a:solidFill>
                            <a:schemeClr val="tx1"/>
                          </a:solidFill>
                          <a:latin typeface="Times New Roman" panose="02020603050405020304" pitchFamily="18" charset="0"/>
                          <a:ea typeface="+mn-ea"/>
                          <a:cs typeface="Times New Roman" panose="02020603050405020304" pitchFamily="18" charset="0"/>
                        </a:rPr>
                        <a:t>, plată sau cu pliuri, din film transparent şi cea de-a doua faţă de hârtie</a:t>
                      </a:r>
                      <a:r>
                        <a:rPr lang="vi-VN" sz="1800" i="1" dirty="0" smtClean="0">
                          <a:latin typeface="Times New Roman" panose="02020603050405020304" pitchFamily="18" charset="0"/>
                          <a:cs typeface="Times New Roman" panose="02020603050405020304" pitchFamily="18" charset="0"/>
                        </a:rPr>
                        <a:t>. </a:t>
                      </a:r>
                      <a:r>
                        <a:rPr lang="vi-VN" sz="1800" kern="1200" dirty="0" smtClean="0">
                          <a:solidFill>
                            <a:schemeClr val="tx1"/>
                          </a:solidFill>
                          <a:latin typeface="Times New Roman" panose="02020603050405020304" pitchFamily="18" charset="0"/>
                          <a:ea typeface="+mn-ea"/>
                          <a:cs typeface="Times New Roman" panose="02020603050405020304" pitchFamily="18" charset="0"/>
                        </a:rPr>
                        <a:t>Punga se sigilează la căldură cu ajutorul unui aparat de sigilat automat la 180</a:t>
                      </a:r>
                      <a:r>
                        <a:rPr lang="ro-RO" sz="1800" kern="1200" dirty="0" smtClean="0">
                          <a:solidFill>
                            <a:schemeClr val="tx1"/>
                          </a:solidFill>
                          <a:latin typeface="Times New Roman" panose="02020603050405020304" pitchFamily="18" charset="0"/>
                          <a:ea typeface="+mn-ea"/>
                          <a:cs typeface="Times New Roman" panose="02020603050405020304" pitchFamily="18" charset="0"/>
                        </a:rPr>
                        <a:t> </a:t>
                      </a:r>
                      <a:r>
                        <a:rPr lang="vi-VN" sz="1800" kern="1200" dirty="0" smtClean="0">
                          <a:solidFill>
                            <a:schemeClr val="tx1"/>
                          </a:solidFill>
                          <a:latin typeface="Times New Roman" panose="02020603050405020304" pitchFamily="18" charset="0"/>
                          <a:ea typeface="+mn-ea"/>
                          <a:cs typeface="Times New Roman" panose="02020603050405020304" pitchFamily="18" charset="0"/>
                        </a:rPr>
                        <a:t>C</a:t>
                      </a:r>
                      <a:r>
                        <a:rPr lang="ro-RO" sz="1800" kern="1200" dirty="0" smtClean="0">
                          <a:solidFill>
                            <a:schemeClr val="tx1"/>
                          </a:solidFill>
                          <a:latin typeface="Times New Roman" panose="02020603050405020304" pitchFamily="18" charset="0"/>
                          <a:ea typeface="+mn-ea"/>
                          <a:cs typeface="Times New Roman" panose="02020603050405020304" pitchFamily="18" charset="0"/>
                        </a:rPr>
                        <a:t>.</a:t>
                      </a:r>
                      <a:endParaRPr lang="vi-VN" sz="1800" i="1" dirty="0" smtClean="0">
                        <a:latin typeface="Times New Roman" panose="02020603050405020304" pitchFamily="18" charset="0"/>
                        <a:cs typeface="Times New Roman" panose="02020603050405020304" pitchFamily="18" charset="0"/>
                      </a:endParaRPr>
                    </a:p>
                    <a:p>
                      <a:pPr algn="just">
                        <a:buNone/>
                      </a:pPr>
                      <a:r>
                        <a:rPr lang="ro-RO" sz="1800" dirty="0" smtClean="0">
                          <a:latin typeface="Times New Roman" panose="02020603050405020304" pitchFamily="18" charset="0"/>
                          <a:cs typeface="Times New Roman" panose="02020603050405020304" pitchFamily="18" charset="0"/>
                        </a:rPr>
                        <a:t>    - </a:t>
                      </a:r>
                      <a:r>
                        <a:rPr lang="vi-VN" sz="1800" kern="1200" dirty="0" smtClean="0">
                          <a:solidFill>
                            <a:schemeClr val="tx1"/>
                          </a:solidFill>
                          <a:latin typeface="Times New Roman" panose="02020603050405020304" pitchFamily="18" charset="0"/>
                          <a:ea typeface="+mn-ea"/>
                          <a:cs typeface="Times New Roman" panose="02020603050405020304" pitchFamily="18" charset="0"/>
                        </a:rPr>
                        <a:t>Punga are imprimat indicatori pentru </a:t>
                      </a:r>
                      <a:endParaRPr lang="x-none" sz="1800" kern="1200" dirty="0" smtClean="0">
                        <a:solidFill>
                          <a:schemeClr val="tx1"/>
                        </a:solidFill>
                        <a:latin typeface="Times New Roman" panose="02020603050405020304" pitchFamily="18" charset="0"/>
                        <a:ea typeface="+mn-ea"/>
                        <a:cs typeface="Times New Roman" panose="02020603050405020304" pitchFamily="18" charset="0"/>
                      </a:endParaRPr>
                    </a:p>
                    <a:p>
                      <a:pPr algn="just">
                        <a:buNone/>
                      </a:pPr>
                      <a:r>
                        <a:rPr lang="x-none" sz="1800" kern="1200" dirty="0" smtClean="0">
                          <a:solidFill>
                            <a:schemeClr val="tx1"/>
                          </a:solidFill>
                          <a:latin typeface="Times New Roman" panose="02020603050405020304" pitchFamily="18" charset="0"/>
                          <a:ea typeface="+mn-ea"/>
                          <a:cs typeface="Times New Roman" panose="02020603050405020304" pitchFamily="18" charset="0"/>
                        </a:rPr>
                        <a:t>       </a:t>
                      </a:r>
                      <a:r>
                        <a:rPr lang="vi-VN" sz="1800" kern="1200" dirty="0" smtClean="0">
                          <a:solidFill>
                            <a:schemeClr val="tx1"/>
                          </a:solidFill>
                          <a:latin typeface="Times New Roman" panose="02020603050405020304" pitchFamily="18" charset="0"/>
                          <a:ea typeface="+mn-ea"/>
                          <a:cs typeface="Times New Roman" panose="02020603050405020304" pitchFamily="18" charset="0"/>
                        </a:rPr>
                        <a:t>sterilizarea cu </a:t>
                      </a:r>
                      <a:r>
                        <a:rPr lang="ro-RO" sz="1800" kern="1200" dirty="0" smtClean="0">
                          <a:solidFill>
                            <a:schemeClr val="tx1"/>
                          </a:solidFill>
                          <a:latin typeface="Times New Roman" panose="02020603050405020304" pitchFamily="18" charset="0"/>
                          <a:ea typeface="+mn-ea"/>
                          <a:cs typeface="Times New Roman" panose="02020603050405020304" pitchFamily="18" charset="0"/>
                        </a:rPr>
                        <a:t>a</a:t>
                      </a:r>
                      <a:r>
                        <a:rPr lang="vi-VN" sz="1800" kern="1200" dirty="0" smtClean="0">
                          <a:solidFill>
                            <a:schemeClr val="tx1"/>
                          </a:solidFill>
                          <a:latin typeface="Times New Roman" panose="02020603050405020304" pitchFamily="18" charset="0"/>
                          <a:ea typeface="+mn-ea"/>
                          <a:cs typeface="Times New Roman" panose="02020603050405020304" pitchFamily="18" charset="0"/>
                        </a:rPr>
                        <a:t>bur, Oxid de etilenă si Formaldehidă a căror </a:t>
                      </a:r>
                      <a:endParaRPr lang="x-none" sz="1800" kern="1200" dirty="0" smtClean="0">
                        <a:solidFill>
                          <a:schemeClr val="tx1"/>
                        </a:solidFill>
                        <a:latin typeface="Times New Roman" panose="02020603050405020304" pitchFamily="18" charset="0"/>
                        <a:ea typeface="+mn-ea"/>
                        <a:cs typeface="Times New Roman" panose="02020603050405020304" pitchFamily="18" charset="0"/>
                      </a:endParaRPr>
                    </a:p>
                    <a:p>
                      <a:pPr algn="just">
                        <a:buNone/>
                      </a:pPr>
                      <a:r>
                        <a:rPr lang="vi-VN" sz="1800" kern="1200" dirty="0" smtClean="0">
                          <a:solidFill>
                            <a:schemeClr val="tx1"/>
                          </a:solidFill>
                          <a:latin typeface="Times New Roman" panose="02020603050405020304" pitchFamily="18" charset="0"/>
                          <a:ea typeface="+mn-ea"/>
                          <a:cs typeface="Times New Roman" panose="02020603050405020304" pitchFamily="18" charset="0"/>
                        </a:rPr>
                        <a:t>culoare virează la parametrii sterilizării. </a:t>
                      </a:r>
                      <a:endParaRPr lang="ro-RO" sz="1800" kern="1200" dirty="0" smtClean="0">
                        <a:solidFill>
                          <a:schemeClr val="tx1"/>
                        </a:solidFill>
                        <a:latin typeface="Times New Roman" panose="02020603050405020304" pitchFamily="18" charset="0"/>
                        <a:ea typeface="+mn-ea"/>
                        <a:cs typeface="Times New Roman" panose="02020603050405020304" pitchFamily="18" charset="0"/>
                      </a:endParaRPr>
                    </a:p>
                    <a:p>
                      <a:pPr>
                        <a:buNone/>
                      </a:pPr>
                      <a:endParaRPr lang="ro-RO" sz="1800" kern="1200" dirty="0" smtClean="0">
                        <a:solidFill>
                          <a:schemeClr val="tx1"/>
                        </a:solidFill>
                        <a:latin typeface="Times New Roman" panose="02020603050405020304" pitchFamily="18" charset="0"/>
                        <a:ea typeface="+mn-ea"/>
                        <a:cs typeface="Times New Roman" panose="02020603050405020304" pitchFamily="18" charset="0"/>
                      </a:endParaRPr>
                    </a:p>
                    <a:p>
                      <a:pPr>
                        <a:buNone/>
                      </a:pPr>
                      <a:endParaRPr lang="vi-VN" sz="1800" kern="1200" dirty="0" smtClean="0">
                        <a:solidFill>
                          <a:schemeClr val="tx1"/>
                        </a:solidFill>
                        <a:latin typeface="Times New Roman" panose="02020603050405020304" pitchFamily="18" charset="0"/>
                        <a:ea typeface="+mn-ea"/>
                        <a:cs typeface="Times New Roman" panose="02020603050405020304" pitchFamily="18" charset="0"/>
                      </a:endParaRPr>
                    </a:p>
                    <a:p>
                      <a:pPr>
                        <a:buNone/>
                      </a:pPr>
                      <a:endParaRPr lang="ru-RU" sz="1800" b="1" dirty="0" smtClean="0">
                        <a:latin typeface="Times New Roman" pitchFamily="18" charset="0"/>
                        <a:cs typeface="Times New Roman" pitchFamily="18" charset="0"/>
                      </a:endParaRPr>
                    </a:p>
                    <a:p>
                      <a:endParaRPr lang="ru-RU" dirty="0"/>
                    </a:p>
                  </a:txBody>
                  <a:tcPr/>
                </a:tc>
                <a:tc>
                  <a:txBody>
                    <a:bodyPr/>
                    <a:lstStyle/>
                    <a:p>
                      <a:endParaRPr lang="ru-RU" dirty="0"/>
                    </a:p>
                  </a:txBody>
                  <a:tcPr/>
                </a:tc>
                <a:extLst>
                  <a:ext uri="{0D108BD9-81ED-4DB2-BD59-A6C34878D82A}">
                    <a16:rowId xmlns="" xmlns:a16="http://schemas.microsoft.com/office/drawing/2014/main" val="1928785255"/>
                  </a:ext>
                </a:extLst>
              </a:tr>
            </a:tbl>
          </a:graphicData>
        </a:graphic>
      </p:graphicFrame>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60032" y="836712"/>
            <a:ext cx="3528392" cy="2011362"/>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60032" y="3068960"/>
            <a:ext cx="3600400" cy="1867346"/>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6004314" y="4113442"/>
            <a:ext cx="1340359" cy="35718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o-RO" sz="3600" b="1" dirty="0" smtClean="0">
                <a:solidFill>
                  <a:srgbClr val="C00000"/>
                </a:solidFill>
                <a:latin typeface="Times New Roman" pitchFamily="18" charset="0"/>
                <a:cs typeface="Times New Roman" pitchFamily="18" charset="0"/>
              </a:rPr>
              <a:t>Ambalarea dispozitivelor medicale </a:t>
            </a:r>
            <a:endParaRPr lang="ru-RU" sz="3600" dirty="0">
              <a:solidFill>
                <a:srgbClr val="C00000"/>
              </a:solidFill>
            </a:endParaRPr>
          </a:p>
        </p:txBody>
      </p:sp>
      <p:sp>
        <p:nvSpPr>
          <p:cNvPr id="3" name="Содержимое 2"/>
          <p:cNvSpPr>
            <a:spLocks noGrp="1"/>
          </p:cNvSpPr>
          <p:nvPr>
            <p:ph idx="1"/>
          </p:nvPr>
        </p:nvSpPr>
        <p:spPr>
          <a:xfrm>
            <a:off x="457200" y="1052736"/>
            <a:ext cx="8229600" cy="4525963"/>
          </a:xfrm>
        </p:spPr>
        <p:txBody>
          <a:bodyPr/>
          <a:lstStyle/>
          <a:p>
            <a:pPr algn="just">
              <a:buNone/>
            </a:pPr>
            <a:r>
              <a:rPr lang="ro-RO" i="1" dirty="0" smtClean="0"/>
              <a:t>- </a:t>
            </a:r>
            <a:r>
              <a:rPr lang="ro-RO" sz="2400" b="1" i="1" u="sng" dirty="0" smtClean="0">
                <a:latin typeface="Times New Roman" pitchFamily="18" charset="0"/>
                <a:cs typeface="Times New Roman" pitchFamily="18" charset="0"/>
              </a:rPr>
              <a:t>Container </a:t>
            </a:r>
            <a:r>
              <a:rPr lang="ro-RO" sz="2400" b="1" i="1" u="sng" dirty="0">
                <a:latin typeface="Times New Roman" pitchFamily="18" charset="0"/>
                <a:cs typeface="Times New Roman" pitchFamily="18" charset="0"/>
              </a:rPr>
              <a:t>reutilizabil rigid cu filtre permanente </a:t>
            </a:r>
            <a:r>
              <a:rPr lang="ro-RO" sz="2400" i="1" dirty="0" smtClean="0">
                <a:latin typeface="Times New Roman" pitchFamily="18" charset="0"/>
                <a:cs typeface="Times New Roman" pitchFamily="18" charset="0"/>
              </a:rPr>
              <a:t>- </a:t>
            </a:r>
            <a:r>
              <a:rPr lang="vi-VN" sz="2400" dirty="0">
                <a:latin typeface="+mj-lt"/>
              </a:rPr>
              <a:t>sunt utilizate în cazul sterilizării truselor mari de instrumente chirurgicale prin metoda abur sub </a:t>
            </a:r>
            <a:r>
              <a:rPr lang="vi-VN" sz="2400" dirty="0" smtClean="0">
                <a:latin typeface="+mj-lt"/>
              </a:rPr>
              <a:t>presiu</a:t>
            </a:r>
            <a:r>
              <a:rPr lang="ro-RO" sz="2400" dirty="0" smtClean="0">
                <a:latin typeface="+mj-lt"/>
              </a:rPr>
              <a:t>ne, </a:t>
            </a:r>
            <a:r>
              <a:rPr lang="it-IT" sz="2400" dirty="0">
                <a:latin typeface="Times New Roman" pitchFamily="18" charset="0"/>
                <a:cs typeface="Times New Roman" pitchFamily="18" charset="0"/>
              </a:rPr>
              <a:t>sunt realizate din diverse metale</a:t>
            </a:r>
            <a:r>
              <a:rPr lang="it-IT" sz="2400" dirty="0">
                <a:latin typeface="+mj-lt"/>
                <a:cs typeface="Times New Roman" pitchFamily="18" charset="0"/>
              </a:rPr>
              <a:t>: </a:t>
            </a:r>
            <a:r>
              <a:rPr lang="it-IT" sz="2400" dirty="0">
                <a:latin typeface="Times New Roman" pitchFamily="18" charset="0"/>
                <a:cs typeface="Times New Roman" pitchFamily="18" charset="0"/>
              </a:rPr>
              <a:t>aluminiu, </a:t>
            </a:r>
            <a:r>
              <a:rPr lang="it-IT" sz="2400" dirty="0" smtClean="0">
                <a:latin typeface="Times New Roman" pitchFamily="18" charset="0"/>
                <a:cs typeface="Times New Roman" pitchFamily="18" charset="0"/>
              </a:rPr>
              <a:t>polimeri</a:t>
            </a:r>
            <a:r>
              <a:rPr lang="ro-RO" sz="2400" dirty="0" smtClean="0">
                <a:latin typeface="Times New Roman" pitchFamily="18" charset="0"/>
                <a:cs typeface="Times New Roman" pitchFamily="18" charset="0"/>
              </a:rPr>
              <a:t>,etc</a:t>
            </a:r>
            <a:r>
              <a:rPr lang="ro-RO" sz="2400" dirty="0" smtClean="0">
                <a:latin typeface="+mj-lt"/>
                <a:cs typeface="Times New Roman" pitchFamily="18" charset="0"/>
              </a:rPr>
              <a:t>.</a:t>
            </a:r>
            <a:r>
              <a:rPr lang="it-IT" sz="2400" dirty="0" smtClean="0">
                <a:latin typeface="+mj-lt"/>
                <a:cs typeface="Times New Roman" pitchFamily="18" charset="0"/>
              </a:rPr>
              <a:t> </a:t>
            </a:r>
            <a:r>
              <a:rPr lang="ro-RO" sz="2400" dirty="0" smtClean="0">
                <a:latin typeface="Times New Roman" pitchFamily="18" charset="0"/>
                <a:cs typeface="Times New Roman" pitchFamily="18" charset="0"/>
              </a:rPr>
              <a:t>C</a:t>
            </a:r>
            <a:r>
              <a:rPr lang="vi-VN" sz="2400" dirty="0" smtClean="0">
                <a:latin typeface="Times New Roman" pitchFamily="18" charset="0"/>
                <a:cs typeface="Times New Roman" pitchFamily="18" charset="0"/>
              </a:rPr>
              <a:t>apacul </a:t>
            </a:r>
            <a:r>
              <a:rPr lang="vi-VN" sz="2400" dirty="0">
                <a:latin typeface="Times New Roman" pitchFamily="18" charset="0"/>
                <a:cs typeface="Times New Roman" pitchFamily="18" charset="0"/>
              </a:rPr>
              <a:t>containerului sunt căptuşite cu </a:t>
            </a:r>
            <a:r>
              <a:rPr lang="vi-VN" sz="2400" dirty="0" smtClean="0">
                <a:latin typeface="Times New Roman" pitchFamily="18" charset="0"/>
                <a:cs typeface="Times New Roman" pitchFamily="18" charset="0"/>
              </a:rPr>
              <a:t>un</a:t>
            </a:r>
            <a:r>
              <a:rPr lang="ro-RO" sz="2400" dirty="0" smtClean="0">
                <a:latin typeface="Times New Roman" pitchFamily="18" charset="0"/>
                <a:cs typeface="Times New Roman" pitchFamily="18" charset="0"/>
              </a:rPr>
              <a:t> filtru din</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material HEPA permeabil la abur (filtru permanent sau de unică folosinţă</a:t>
            </a:r>
            <a:r>
              <a:rPr lang="vi-VN" sz="2400" dirty="0" smtClean="0">
                <a:latin typeface="Times New Roman" pitchFamily="18" charset="0"/>
                <a:cs typeface="Times New Roman" pitchFamily="18" charset="0"/>
              </a:rPr>
              <a:t>)</a:t>
            </a:r>
            <a:r>
              <a:rPr lang="ro-RO" sz="2400" dirty="0" smtClean="0">
                <a:latin typeface="Times New Roman" pitchFamily="18" charset="0"/>
                <a:cs typeface="Times New Roman" pitchFamily="18" charset="0"/>
              </a:rPr>
              <a:t>.</a:t>
            </a:r>
            <a:endParaRPr lang="ro-RO" sz="2400" i="1" dirty="0">
              <a:latin typeface="Times New Roman" pitchFamily="18" charset="0"/>
              <a:cs typeface="Times New Roman" pitchFamily="18" charset="0"/>
            </a:endParaRP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90750" y="3501008"/>
            <a:ext cx="4762500" cy="309634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1722"/>
            <a:ext cx="8229600" cy="778098"/>
          </a:xfrm>
        </p:spPr>
        <p:txBody>
          <a:bodyPr>
            <a:normAutofit/>
          </a:bodyPr>
          <a:lstStyle/>
          <a:p>
            <a:r>
              <a:rPr lang="ro-RO" sz="3600" b="1" dirty="0" smtClean="0">
                <a:solidFill>
                  <a:srgbClr val="C00000"/>
                </a:solidFill>
                <a:latin typeface="Times New Roman" pitchFamily="18" charset="0"/>
                <a:cs typeface="Times New Roman" pitchFamily="18" charset="0"/>
              </a:rPr>
              <a:t>Sterilizarea dispozitivelor medicale</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989820"/>
            <a:ext cx="8229600" cy="5136343"/>
          </a:xfrm>
        </p:spPr>
        <p:txBody>
          <a:bodyPr>
            <a:normAutofit/>
          </a:bodyPr>
          <a:lstStyle/>
          <a:p>
            <a:pPr algn="just"/>
            <a:r>
              <a:rPr lang="vi-VN" sz="2400" b="1" i="1" dirty="0">
                <a:latin typeface="+mj-lt"/>
              </a:rPr>
              <a:t>Sterilizarea</a:t>
            </a:r>
            <a:r>
              <a:rPr lang="vi-VN" sz="2400" dirty="0">
                <a:latin typeface="+mj-lt"/>
              </a:rPr>
              <a:t> reprezintă operaţiunea prin care sunt distruse toate </a:t>
            </a:r>
            <a:r>
              <a:rPr lang="vi-VN" sz="2400" dirty="0" smtClean="0">
                <a:latin typeface="+mj-lt"/>
              </a:rPr>
              <a:t>microorganismele</a:t>
            </a:r>
            <a:r>
              <a:rPr lang="vi-VN" sz="2400" dirty="0">
                <a:latin typeface="+mj-lt"/>
              </a:rPr>
              <a:t>, inclusiv </a:t>
            </a:r>
            <a:r>
              <a:rPr lang="vi-VN" sz="2400" u="sng" dirty="0">
                <a:solidFill>
                  <a:srgbClr val="FF0000"/>
                </a:solidFill>
                <a:latin typeface="+mj-lt"/>
              </a:rPr>
              <a:t>sporii bacterieni</a:t>
            </a:r>
            <a:r>
              <a:rPr lang="vi-VN" sz="2400" dirty="0">
                <a:latin typeface="+mj-lt"/>
              </a:rPr>
              <a:t>, </a:t>
            </a:r>
            <a:r>
              <a:rPr lang="x-none" sz="2400" dirty="0" smtClean="0">
                <a:latin typeface="+mj-lt"/>
              </a:rPr>
              <a:t> </a:t>
            </a:r>
            <a:r>
              <a:rPr lang="vi-VN" sz="2400" dirty="0" smtClean="0">
                <a:latin typeface="+mj-lt"/>
              </a:rPr>
              <a:t>de </a:t>
            </a:r>
            <a:r>
              <a:rPr lang="vi-VN" sz="2400" dirty="0">
                <a:latin typeface="+mj-lt"/>
              </a:rPr>
              <a:t>pe obiectele contaminate, rezultatul </a:t>
            </a:r>
            <a:r>
              <a:rPr lang="vi-VN" sz="2400" dirty="0" smtClean="0">
                <a:latin typeface="+mj-lt"/>
              </a:rPr>
              <a:t>acestei operaţiuni </a:t>
            </a:r>
            <a:r>
              <a:rPr lang="vi-VN" sz="2400" dirty="0">
                <a:latin typeface="+mj-lt"/>
              </a:rPr>
              <a:t>fiind starea de sterilitate</a:t>
            </a:r>
            <a:r>
              <a:rPr lang="vi-VN" sz="2400" dirty="0" smtClean="0">
                <a:latin typeface="+mj-lt"/>
              </a:rPr>
              <a:t>.</a:t>
            </a:r>
            <a:endParaRPr lang="x-none" sz="2400" dirty="0" smtClean="0">
              <a:latin typeface="+mj-lt"/>
            </a:endParaRPr>
          </a:p>
          <a:p>
            <a:pPr marL="0" indent="0" algn="just">
              <a:buNone/>
            </a:pPr>
            <a:r>
              <a:rPr lang="vi-VN" sz="2400" dirty="0" smtClean="0">
                <a:latin typeface="+mj-lt"/>
              </a:rPr>
              <a:t> </a:t>
            </a:r>
            <a:endParaRPr lang="x-none" sz="2400" dirty="0" smtClean="0">
              <a:latin typeface="+mj-lt"/>
            </a:endParaRPr>
          </a:p>
          <a:p>
            <a:pPr marL="0" indent="0" algn="just">
              <a:buNone/>
            </a:pPr>
            <a:endParaRPr lang="en-US" sz="2400" dirty="0" smtClean="0">
              <a:latin typeface="+mj-lt"/>
            </a:endParaRPr>
          </a:p>
          <a:p>
            <a:pPr marL="0" indent="0" algn="just">
              <a:buNone/>
            </a:pPr>
            <a:endParaRPr lang="en-US" sz="2400" dirty="0" smtClean="0">
              <a:latin typeface="+mj-lt"/>
            </a:endParaRPr>
          </a:p>
          <a:p>
            <a:pPr marL="0" indent="0" algn="just">
              <a:buNone/>
            </a:pPr>
            <a:endParaRPr lang="vi-VN" sz="2400" dirty="0">
              <a:latin typeface="+mj-lt"/>
            </a:endParaRPr>
          </a:p>
          <a:p>
            <a:pPr algn="just"/>
            <a:r>
              <a:rPr lang="vi-VN" sz="2400" dirty="0">
                <a:latin typeface="+mj-lt"/>
              </a:rPr>
              <a:t>În unităţile de asistenţă medicală, sterilizarea se realizează prin metode </a:t>
            </a:r>
            <a:r>
              <a:rPr lang="vi-VN" sz="2400" dirty="0" smtClean="0">
                <a:latin typeface="+mj-lt"/>
              </a:rPr>
              <a:t>fizice </a:t>
            </a:r>
            <a:r>
              <a:rPr lang="vi-VN" sz="2400" dirty="0">
                <a:latin typeface="+mj-lt"/>
              </a:rPr>
              <a:t>(abur sub presiune), precum şi prin metode combinate </a:t>
            </a:r>
            <a:r>
              <a:rPr lang="vi-VN" sz="2400" dirty="0" smtClean="0">
                <a:latin typeface="+mj-lt"/>
              </a:rPr>
              <a:t>fizico-chimice</a:t>
            </a:r>
            <a:r>
              <a:rPr lang="x-none" sz="2400" dirty="0" smtClean="0">
                <a:latin typeface="+mj-lt"/>
              </a:rPr>
              <a:t>:</a:t>
            </a:r>
            <a:r>
              <a:rPr lang="vi-VN" sz="2400" dirty="0" smtClean="0">
                <a:latin typeface="+mj-lt"/>
              </a:rPr>
              <a:t> </a:t>
            </a:r>
            <a:r>
              <a:rPr lang="x-none" sz="2400" dirty="0" smtClean="0">
                <a:latin typeface="Times New Roman" panose="02020603050405020304" pitchFamily="18" charset="0"/>
                <a:cs typeface="Times New Roman" panose="02020603050405020304" pitchFamily="18" charset="0"/>
              </a:rPr>
              <a:t>P</a:t>
            </a:r>
            <a:r>
              <a:rPr lang="ro-RO" sz="2400" dirty="0" smtClean="0">
                <a:latin typeface="Times New Roman" pitchFamily="18" charset="0"/>
                <a:cs typeface="Times New Roman" pitchFamily="18" charset="0"/>
              </a:rPr>
              <a:t>lasmă sau Oxid de etilenă.</a:t>
            </a:r>
            <a:endParaRPr lang="ru-RU" sz="24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23828" y="2420888"/>
            <a:ext cx="3096344" cy="151216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vi-VN" sz="3600" b="1" dirty="0">
                <a:solidFill>
                  <a:srgbClr val="C00000"/>
                </a:solidFill>
              </a:rPr>
              <a:t>Principii de bază ale sterilizării cu abur saturat sub presiune </a:t>
            </a:r>
            <a:endParaRPr lang="ru-RU" sz="3600" b="1" dirty="0">
              <a:solidFill>
                <a:srgbClr val="C0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102714828"/>
              </p:ext>
            </p:extLst>
          </p:nvPr>
        </p:nvGraphicFramePr>
        <p:xfrm>
          <a:off x="457200" y="1628800"/>
          <a:ext cx="8229600" cy="5029200"/>
        </p:xfrm>
        <a:graphic>
          <a:graphicData uri="http://schemas.openxmlformats.org/drawingml/2006/table">
            <a:tbl>
              <a:tblPr firstRow="1" bandRow="1">
                <a:tableStyleId>{5940675A-B579-460E-94D1-54222C63F5DA}</a:tableStyleId>
              </a:tblPr>
              <a:tblGrid>
                <a:gridCol w="4114800">
                  <a:extLst>
                    <a:ext uri="{9D8B030D-6E8A-4147-A177-3AD203B41FA5}">
                      <a16:colId xmlns="" xmlns:a16="http://schemas.microsoft.com/office/drawing/2014/main" val="1201177754"/>
                    </a:ext>
                  </a:extLst>
                </a:gridCol>
                <a:gridCol w="4114800">
                  <a:extLst>
                    <a:ext uri="{9D8B030D-6E8A-4147-A177-3AD203B41FA5}">
                      <a16:colId xmlns="" xmlns:a16="http://schemas.microsoft.com/office/drawing/2014/main" val="1010476838"/>
                    </a:ext>
                  </a:extLst>
                </a:gridCol>
              </a:tblGrid>
              <a:tr h="4608512">
                <a:tc>
                  <a:txBody>
                    <a:bodyPr/>
                    <a:lstStyle/>
                    <a:p>
                      <a:pPr algn="just"/>
                      <a:r>
                        <a:rPr lang="ro-RO" sz="1800" b="1" i="1" kern="1200" dirty="0" smtClean="0">
                          <a:solidFill>
                            <a:schemeClr val="tx1"/>
                          </a:solidFill>
                          <a:latin typeface="Times New Roman" panose="02020603050405020304" pitchFamily="18" charset="0"/>
                          <a:ea typeface="+mn-ea"/>
                          <a:cs typeface="Times New Roman" panose="02020603050405020304" pitchFamily="18" charset="0"/>
                        </a:rPr>
                        <a:t>T</a:t>
                      </a:r>
                      <a:r>
                        <a:rPr lang="vi-VN" sz="1800" b="1" i="1" kern="1200" dirty="0" smtClean="0">
                          <a:solidFill>
                            <a:schemeClr val="tx1"/>
                          </a:solidFill>
                          <a:latin typeface="Times New Roman" panose="02020603050405020304" pitchFamily="18" charset="0"/>
                          <a:ea typeface="+mn-ea"/>
                          <a:cs typeface="Times New Roman" panose="02020603050405020304" pitchFamily="18" charset="0"/>
                        </a:rPr>
                        <a:t>rei parametri care ajută aburul să distrugă microorganismele în cadrul procesului de sterilizare sunt: </a:t>
                      </a:r>
                    </a:p>
                    <a:p>
                      <a:pPr algn="just">
                        <a:buNone/>
                      </a:pPr>
                      <a:r>
                        <a:rPr lang="ro-RO" sz="1800" kern="1200" dirty="0" smtClean="0">
                          <a:solidFill>
                            <a:schemeClr val="tx1"/>
                          </a:solidFill>
                          <a:latin typeface="+mn-lt"/>
                          <a:ea typeface="+mn-ea"/>
                          <a:cs typeface="+mn-cs"/>
                        </a:rPr>
                        <a:t>     </a:t>
                      </a:r>
                      <a:r>
                        <a:rPr lang="ro-RO" sz="1800" dirty="0" smtClean="0">
                          <a:latin typeface="Times New Roman" pitchFamily="18" charset="0"/>
                          <a:cs typeface="Times New Roman" pitchFamily="18" charset="0"/>
                        </a:rPr>
                        <a:t>1.</a:t>
                      </a:r>
                      <a:r>
                        <a:rPr lang="ro-RO" sz="1800" b="1" i="1" dirty="0" smtClean="0">
                          <a:latin typeface="Times New Roman" pitchFamily="18" charset="0"/>
                          <a:cs typeface="Times New Roman" pitchFamily="18" charset="0"/>
                        </a:rPr>
                        <a:t>Temperatura</a:t>
                      </a:r>
                      <a:r>
                        <a:rPr lang="ro-RO" sz="1800" i="1" dirty="0" smtClean="0">
                          <a:latin typeface="Times New Roman" pitchFamily="18" charset="0"/>
                          <a:cs typeface="Times New Roman" pitchFamily="18" charset="0"/>
                        </a:rPr>
                        <a:t> </a:t>
                      </a:r>
                      <a:r>
                        <a:rPr lang="ro-RO" sz="1800" dirty="0" smtClean="0">
                          <a:latin typeface="Times New Roman" pitchFamily="18" charset="0"/>
                          <a:cs typeface="Times New Roman" pitchFamily="18" charset="0"/>
                        </a:rPr>
                        <a:t>– pentru distrugerea florei microbiene trebuie atinse valori foarte mari ( 121 C sau 134 C). </a:t>
                      </a:r>
                    </a:p>
                    <a:p>
                      <a:pPr algn="just">
                        <a:buNone/>
                      </a:pPr>
                      <a:r>
                        <a:rPr lang="ro-RO" sz="1800" kern="1200" dirty="0" smtClean="0">
                          <a:solidFill>
                            <a:schemeClr val="tx1"/>
                          </a:solidFill>
                          <a:latin typeface="Times New Roman" panose="02020603050405020304" pitchFamily="18" charset="0"/>
                          <a:ea typeface="+mn-ea"/>
                          <a:cs typeface="Times New Roman" panose="02020603050405020304" pitchFamily="18" charset="0"/>
                        </a:rPr>
                        <a:t>      </a:t>
                      </a:r>
                      <a:r>
                        <a:rPr lang="vi-VN" sz="1800" kern="1200" dirty="0" smtClean="0">
                          <a:solidFill>
                            <a:schemeClr val="tx1"/>
                          </a:solidFill>
                          <a:latin typeface="Times New Roman" panose="02020603050405020304" pitchFamily="18" charset="0"/>
                          <a:ea typeface="+mn-ea"/>
                          <a:cs typeface="Times New Roman" panose="02020603050405020304" pitchFamily="18" charset="0"/>
                        </a:rPr>
                        <a:t>2. </a:t>
                      </a:r>
                      <a:r>
                        <a:rPr lang="vi-VN" sz="1800" b="1" i="1" kern="1200" dirty="0" smtClean="0">
                          <a:solidFill>
                            <a:schemeClr val="tx1"/>
                          </a:solidFill>
                          <a:latin typeface="Times New Roman" panose="02020603050405020304" pitchFamily="18" charset="0"/>
                          <a:ea typeface="+mn-ea"/>
                          <a:cs typeface="Times New Roman" panose="02020603050405020304" pitchFamily="18" charset="0"/>
                        </a:rPr>
                        <a:t>Timpul</a:t>
                      </a:r>
                      <a:r>
                        <a:rPr lang="vi-VN" sz="1800" kern="1200" dirty="0" smtClean="0">
                          <a:solidFill>
                            <a:schemeClr val="tx1"/>
                          </a:solidFill>
                          <a:latin typeface="Times New Roman" panose="02020603050405020304" pitchFamily="18" charset="0"/>
                          <a:ea typeface="+mn-ea"/>
                          <a:cs typeface="Times New Roman" panose="02020603050405020304" pitchFamily="18" charset="0"/>
                        </a:rPr>
                        <a:t> – dispozitivele medicale trebuie expuse la abur cu temperatură mare un anumit interval de timp. Dacă nu sunt expuse suficient este afectat procesul de sterilizare. </a:t>
                      </a:r>
                    </a:p>
                    <a:p>
                      <a:pPr algn="just">
                        <a:buNone/>
                      </a:pPr>
                      <a:r>
                        <a:rPr lang="ro-RO" sz="1800" dirty="0" smtClean="0">
                          <a:latin typeface="Times New Roman" panose="02020603050405020304" pitchFamily="18" charset="0"/>
                          <a:cs typeface="Times New Roman" panose="02020603050405020304" pitchFamily="18" charset="0"/>
                        </a:rPr>
                        <a:t>      </a:t>
                      </a:r>
                      <a:r>
                        <a:rPr lang="vi-VN" sz="1800" kern="1200" dirty="0" smtClean="0">
                          <a:solidFill>
                            <a:schemeClr val="tx1"/>
                          </a:solidFill>
                          <a:latin typeface="Times New Roman" panose="02020603050405020304" pitchFamily="18" charset="0"/>
                          <a:ea typeface="+mn-ea"/>
                          <a:cs typeface="Times New Roman" panose="02020603050405020304" pitchFamily="18" charset="0"/>
                        </a:rPr>
                        <a:t>3. </a:t>
                      </a:r>
                      <a:r>
                        <a:rPr lang="vi-VN" sz="1800" b="1" i="1" kern="1200" dirty="0" smtClean="0">
                          <a:solidFill>
                            <a:schemeClr val="tx1"/>
                          </a:solidFill>
                          <a:latin typeface="Times New Roman" panose="02020603050405020304" pitchFamily="18" charset="0"/>
                          <a:ea typeface="+mn-ea"/>
                          <a:cs typeface="Times New Roman" panose="02020603050405020304" pitchFamily="18" charset="0"/>
                        </a:rPr>
                        <a:t>Presiunea</a:t>
                      </a:r>
                      <a:r>
                        <a:rPr lang="vi-VN" sz="1800" kern="1200" dirty="0" smtClean="0">
                          <a:solidFill>
                            <a:schemeClr val="tx1"/>
                          </a:solidFill>
                          <a:latin typeface="Times New Roman" panose="02020603050405020304" pitchFamily="18" charset="0"/>
                          <a:ea typeface="+mn-ea"/>
                          <a:cs typeface="Times New Roman" panose="02020603050405020304" pitchFamily="18" charset="0"/>
                        </a:rPr>
                        <a:t> – un mediu cu presiune scăzută permite aburului să penetreze în pachetele cu dispozitive medicale, iar aburul la presiune ridicată permite atingerea unor temperaturi mari pentru distrugerea microorganismelor</a:t>
                      </a:r>
                      <a:r>
                        <a:rPr lang="vi-VN" sz="1800" dirty="0" smtClean="0">
                          <a:latin typeface="Times New Roman" panose="02020603050405020304" pitchFamily="18" charset="0"/>
                          <a:cs typeface="Times New Roman" panose="02020603050405020304" pitchFamily="18" charset="0"/>
                        </a:rPr>
                        <a:t>. </a:t>
                      </a:r>
                      <a:endParaRPr lang="ru-RU" sz="1800" kern="1200" dirty="0" smtClean="0">
                        <a:solidFill>
                          <a:schemeClr val="tx1"/>
                        </a:solidFill>
                        <a:latin typeface="Times New Roman" panose="02020603050405020304" pitchFamily="18" charset="0"/>
                        <a:ea typeface="+mn-ea"/>
                        <a:cs typeface="Times New Roman" panose="02020603050405020304" pitchFamily="18" charset="0"/>
                      </a:endParaRPr>
                    </a:p>
                    <a:p>
                      <a:endParaRPr lang="ru-RU" dirty="0"/>
                    </a:p>
                  </a:txBody>
                  <a:tcPr/>
                </a:tc>
                <a:tc>
                  <a:txBody>
                    <a:bodyPr/>
                    <a:lstStyle/>
                    <a:p>
                      <a:endParaRPr lang="ru-RU" dirty="0"/>
                    </a:p>
                  </a:txBody>
                  <a:tcPr/>
                </a:tc>
                <a:extLst>
                  <a:ext uri="{0D108BD9-81ED-4DB2-BD59-A6C34878D82A}">
                    <a16:rowId xmlns="" xmlns:a16="http://schemas.microsoft.com/office/drawing/2014/main" val="2200026329"/>
                  </a:ext>
                </a:extLst>
              </a:tr>
            </a:tbl>
          </a:graphicData>
        </a:graphic>
      </p:graphicFrame>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4242978" y="2163181"/>
            <a:ext cx="4762500" cy="396043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4624"/>
            <a:ext cx="8229600" cy="725760"/>
          </a:xfrm>
        </p:spPr>
        <p:txBody>
          <a:bodyPr>
            <a:noAutofit/>
          </a:bodyPr>
          <a:lstStyle/>
          <a:p>
            <a:r>
              <a:rPr lang="ro-RO" sz="3200" b="1" dirty="0" smtClean="0">
                <a:solidFill>
                  <a:srgbClr val="C00000"/>
                </a:solidFill>
                <a:latin typeface="Times New Roman" pitchFamily="18" charset="0"/>
                <a:cs typeface="Times New Roman" pitchFamily="18" charset="0"/>
              </a:rPr>
              <a:t>Sterilizare prin metode combinate fizico-chimice (plasmă)</a:t>
            </a:r>
            <a:endParaRPr lang="ru-RU" sz="3200" b="1" dirty="0">
              <a:solidFill>
                <a:srgbClr val="C00000"/>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533889111"/>
              </p:ext>
            </p:extLst>
          </p:nvPr>
        </p:nvGraphicFramePr>
        <p:xfrm>
          <a:off x="395536" y="908720"/>
          <a:ext cx="8229600" cy="5852160"/>
        </p:xfrm>
        <a:graphic>
          <a:graphicData uri="http://schemas.openxmlformats.org/drawingml/2006/table">
            <a:tbl>
              <a:tblPr firstRow="1" bandRow="1">
                <a:tableStyleId>{5940675A-B579-460E-94D1-54222C63F5DA}</a:tableStyleId>
              </a:tblPr>
              <a:tblGrid>
                <a:gridCol w="4114800">
                  <a:extLst>
                    <a:ext uri="{9D8B030D-6E8A-4147-A177-3AD203B41FA5}">
                      <a16:colId xmlns="" xmlns:a16="http://schemas.microsoft.com/office/drawing/2014/main" val="2912039458"/>
                    </a:ext>
                  </a:extLst>
                </a:gridCol>
                <a:gridCol w="4114800">
                  <a:extLst>
                    <a:ext uri="{9D8B030D-6E8A-4147-A177-3AD203B41FA5}">
                      <a16:colId xmlns="" xmlns:a16="http://schemas.microsoft.com/office/drawing/2014/main" val="638486554"/>
                    </a:ext>
                  </a:extLst>
                </a:gridCol>
              </a:tblGrid>
              <a:tr h="5688632">
                <a:tc>
                  <a:txBody>
                    <a:bodyPr/>
                    <a:lstStyle/>
                    <a:p>
                      <a:r>
                        <a:rPr lang="ro-RO" sz="1800" dirty="0" smtClean="0">
                          <a:latin typeface="Times New Roman" pitchFamily="18" charset="0"/>
                          <a:cs typeface="Times New Roman" pitchFamily="18" charset="0"/>
                        </a:rPr>
                        <a:t>      A</a:t>
                      </a:r>
                      <a:r>
                        <a:rPr lang="vi-VN" sz="1800" dirty="0" smtClean="0">
                          <a:latin typeface="Times New Roman" pitchFamily="18" charset="0"/>
                          <a:cs typeface="Times New Roman" pitchFamily="18" charset="0"/>
                        </a:rPr>
                        <a:t>cest procedeu este potrivit pentru instrumente sensibile la căldură şi se realizează la temperatură joasă</a:t>
                      </a:r>
                      <a:r>
                        <a:rPr lang="x-none" sz="1800" dirty="0" smtClean="0">
                          <a:latin typeface="Times New Roman" pitchFamily="18" charset="0"/>
                          <a:cs typeface="Times New Roman" pitchFamily="18" charset="0"/>
                        </a:rPr>
                        <a:t> (54 C)</a:t>
                      </a:r>
                      <a:r>
                        <a:rPr lang="vi-VN" sz="1800" dirty="0" smtClean="0">
                          <a:latin typeface="Times New Roman" pitchFamily="18" charset="0"/>
                          <a:cs typeface="Times New Roman" pitchFamily="18" charset="0"/>
                        </a:rPr>
                        <a:t> cu </a:t>
                      </a:r>
                      <a:r>
                        <a:rPr lang="ro-RO" sz="1800" dirty="0" smtClean="0">
                          <a:latin typeface="Times New Roman" pitchFamily="18" charset="0"/>
                          <a:cs typeface="Times New Roman" pitchFamily="18" charset="0"/>
                        </a:rPr>
                        <a:t>vapori de peroxid de hidrogen concentrat 50%</a:t>
                      </a:r>
                      <a:r>
                        <a:rPr lang="vi-VN" sz="1800" dirty="0" smtClean="0">
                          <a:latin typeface="Times New Roman" pitchFamily="18" charset="0"/>
                          <a:cs typeface="Times New Roman" pitchFamily="18" charset="0"/>
                        </a:rPr>
                        <a:t>. </a:t>
                      </a:r>
                      <a:endParaRPr lang="ro-RO" sz="1800" dirty="0" smtClean="0">
                        <a:latin typeface="Times New Roman" pitchFamily="18" charset="0"/>
                        <a:cs typeface="Times New Roman" pitchFamily="18" charset="0"/>
                      </a:endParaRPr>
                    </a:p>
                    <a:p>
                      <a:r>
                        <a:rPr lang="ro-RO" sz="1800" b="1" i="1" dirty="0" smtClean="0">
                          <a:latin typeface="Times New Roman" pitchFamily="18" charset="0"/>
                          <a:cs typeface="Times New Roman" pitchFamily="18" charset="0"/>
                        </a:rPr>
                        <a:t>T</a:t>
                      </a:r>
                      <a:r>
                        <a:rPr lang="vi-VN" sz="1800" b="1" i="1" dirty="0" smtClean="0">
                          <a:latin typeface="Times New Roman" pitchFamily="18" charset="0"/>
                          <a:cs typeface="Times New Roman" pitchFamily="18" charset="0"/>
                        </a:rPr>
                        <a:t>rei parametri care ajută </a:t>
                      </a:r>
                      <a:r>
                        <a:rPr lang="ro-RO" sz="1800" b="1" i="1" dirty="0" smtClean="0">
                          <a:latin typeface="Times New Roman" pitchFamily="18" charset="0"/>
                          <a:cs typeface="Times New Roman" pitchFamily="18" charset="0"/>
                        </a:rPr>
                        <a:t>agentul de sterilizare</a:t>
                      </a:r>
                      <a:r>
                        <a:rPr lang="vi-VN" sz="1800" b="1" i="1" dirty="0" smtClean="0">
                          <a:latin typeface="Times New Roman" pitchFamily="18" charset="0"/>
                          <a:cs typeface="Times New Roman" pitchFamily="18" charset="0"/>
                        </a:rPr>
                        <a:t> să distrugă microorganismele în cadrul procesului de sterilizare sunt</a:t>
                      </a:r>
                      <a:r>
                        <a:rPr lang="vi-VN" sz="1800" i="1" dirty="0" smtClean="0">
                          <a:latin typeface="Times New Roman" pitchFamily="18" charset="0"/>
                          <a:cs typeface="Times New Roman" pitchFamily="18" charset="0"/>
                        </a:rPr>
                        <a:t>:</a:t>
                      </a:r>
                      <a:endParaRPr lang="ro-RO" sz="1800" i="1" dirty="0" smtClean="0">
                        <a:latin typeface="Times New Roman" panose="02020603050405020304" pitchFamily="18" charset="0"/>
                        <a:cs typeface="Times New Roman" panose="02020603050405020304" pitchFamily="18" charset="0"/>
                      </a:endParaRPr>
                    </a:p>
                    <a:p>
                      <a:pPr>
                        <a:buNone/>
                      </a:pPr>
                      <a:r>
                        <a:rPr lang="ro-RO" sz="1800" dirty="0" smtClean="0">
                          <a:latin typeface="Times New Roman" pitchFamily="18" charset="0"/>
                          <a:cs typeface="Times New Roman" pitchFamily="18" charset="0"/>
                        </a:rPr>
                        <a:t>1</a:t>
                      </a:r>
                      <a:r>
                        <a:rPr lang="ro-RO" sz="1800" u="sng" dirty="0" smtClean="0">
                          <a:latin typeface="Times New Roman" pitchFamily="18" charset="0"/>
                          <a:cs typeface="Times New Roman" pitchFamily="18" charset="0"/>
                        </a:rPr>
                        <a:t>. </a:t>
                      </a:r>
                      <a:r>
                        <a:rPr lang="ro-RO" sz="1800" b="1" i="1" u="sng" dirty="0" smtClean="0">
                          <a:latin typeface="Times New Roman" pitchFamily="18" charset="0"/>
                          <a:cs typeface="Times New Roman" pitchFamily="18" charset="0"/>
                        </a:rPr>
                        <a:t>Peroxidul de hidrogen  </a:t>
                      </a:r>
                      <a:r>
                        <a:rPr lang="ro-RO" sz="1800" dirty="0" smtClean="0">
                          <a:latin typeface="Times New Roman" pitchFamily="18" charset="0"/>
                          <a:cs typeface="Times New Roman" pitchFamily="18" charset="0"/>
                        </a:rPr>
                        <a:t>concentrat 50%  (fiole de 10 ml)</a:t>
                      </a:r>
                    </a:p>
                    <a:p>
                      <a:pPr>
                        <a:buNone/>
                      </a:pPr>
                      <a:r>
                        <a:rPr lang="ro-RO" sz="1800" dirty="0" smtClean="0">
                          <a:latin typeface="Times New Roman" pitchFamily="18" charset="0"/>
                          <a:cs typeface="Times New Roman" pitchFamily="18" charset="0"/>
                        </a:rPr>
                        <a:t>2.</a:t>
                      </a:r>
                      <a:r>
                        <a:rPr lang="vi-VN" sz="1800" b="1" dirty="0" smtClean="0">
                          <a:latin typeface="Times New Roman" panose="02020603050405020304" pitchFamily="18" charset="0"/>
                          <a:cs typeface="Times New Roman" panose="02020603050405020304" pitchFamily="18" charset="0"/>
                        </a:rPr>
                        <a:t> </a:t>
                      </a:r>
                      <a:r>
                        <a:rPr lang="vi-VN" sz="1800" b="1" i="1" u="sng" kern="1200" dirty="0" smtClean="0">
                          <a:solidFill>
                            <a:schemeClr val="tx1"/>
                          </a:solidFill>
                          <a:latin typeface="Times New Roman" panose="02020603050405020304" pitchFamily="18" charset="0"/>
                          <a:ea typeface="+mn-ea"/>
                          <a:cs typeface="Times New Roman" panose="02020603050405020304" pitchFamily="18" charset="0"/>
                        </a:rPr>
                        <a:t>Timpul</a:t>
                      </a:r>
                      <a:r>
                        <a:rPr lang="vi-VN" sz="1800" i="1" kern="1200" dirty="0" smtClean="0">
                          <a:solidFill>
                            <a:schemeClr val="tx1"/>
                          </a:solidFill>
                          <a:latin typeface="Times New Roman" panose="02020603050405020304" pitchFamily="18" charset="0"/>
                          <a:ea typeface="+mn-ea"/>
                          <a:cs typeface="Times New Roman" panose="02020603050405020304" pitchFamily="18" charset="0"/>
                        </a:rPr>
                        <a:t> </a:t>
                      </a:r>
                      <a:r>
                        <a:rPr lang="vi-VN" sz="1800" kern="1200" dirty="0" smtClean="0">
                          <a:solidFill>
                            <a:schemeClr val="tx1"/>
                          </a:solidFill>
                          <a:latin typeface="Times New Roman" panose="02020603050405020304" pitchFamily="18" charset="0"/>
                          <a:ea typeface="+mn-ea"/>
                          <a:cs typeface="Times New Roman" panose="02020603050405020304" pitchFamily="18" charset="0"/>
                        </a:rPr>
                        <a:t>– dispozitivele</a:t>
                      </a:r>
                      <a:endParaRPr lang="x-none" sz="1800" kern="1200" dirty="0" smtClean="0">
                        <a:solidFill>
                          <a:schemeClr val="tx1"/>
                        </a:solidFill>
                        <a:latin typeface="Times New Roman" panose="02020603050405020304" pitchFamily="18" charset="0"/>
                        <a:ea typeface="+mn-ea"/>
                        <a:cs typeface="Times New Roman" panose="02020603050405020304" pitchFamily="18" charset="0"/>
                      </a:endParaRPr>
                    </a:p>
                    <a:p>
                      <a:pPr>
                        <a:buNone/>
                      </a:pPr>
                      <a:r>
                        <a:rPr lang="vi-VN" sz="1800" kern="1200" dirty="0" smtClean="0">
                          <a:solidFill>
                            <a:schemeClr val="tx1"/>
                          </a:solidFill>
                          <a:latin typeface="Times New Roman" panose="02020603050405020304" pitchFamily="18" charset="0"/>
                          <a:ea typeface="+mn-ea"/>
                          <a:cs typeface="Times New Roman" panose="02020603050405020304" pitchFamily="18" charset="0"/>
                        </a:rPr>
                        <a:t> medicale trebuie expuse</a:t>
                      </a:r>
                      <a:endParaRPr lang="x-none" sz="1800" kern="1200" dirty="0" smtClean="0">
                        <a:solidFill>
                          <a:schemeClr val="tx1"/>
                        </a:solidFill>
                        <a:latin typeface="Times New Roman" panose="02020603050405020304" pitchFamily="18" charset="0"/>
                        <a:ea typeface="+mn-ea"/>
                        <a:cs typeface="Times New Roman" panose="02020603050405020304" pitchFamily="18" charset="0"/>
                      </a:endParaRPr>
                    </a:p>
                    <a:p>
                      <a:pPr>
                        <a:buNone/>
                      </a:pPr>
                      <a:r>
                        <a:rPr lang="vi-VN" sz="1800" kern="1200" dirty="0" smtClean="0">
                          <a:solidFill>
                            <a:schemeClr val="tx1"/>
                          </a:solidFill>
                          <a:latin typeface="Times New Roman" panose="02020603050405020304" pitchFamily="18" charset="0"/>
                          <a:ea typeface="+mn-ea"/>
                          <a:cs typeface="Times New Roman" panose="02020603050405020304" pitchFamily="18" charset="0"/>
                        </a:rPr>
                        <a:t> la </a:t>
                      </a:r>
                      <a:r>
                        <a:rPr lang="ro-RO" sz="1800" dirty="0" smtClean="0">
                          <a:latin typeface="Times New Roman" pitchFamily="18" charset="0"/>
                          <a:cs typeface="Times New Roman" pitchFamily="18" charset="0"/>
                        </a:rPr>
                        <a:t>agentul de sterilizare</a:t>
                      </a:r>
                      <a:r>
                        <a:rPr lang="vi-VN" sz="1800" kern="1200" dirty="0" smtClean="0">
                          <a:solidFill>
                            <a:schemeClr val="tx1"/>
                          </a:solidFill>
                          <a:latin typeface="Times New Roman" panose="02020603050405020304" pitchFamily="18" charset="0"/>
                          <a:ea typeface="+mn-ea"/>
                          <a:cs typeface="Times New Roman" panose="02020603050405020304" pitchFamily="18" charset="0"/>
                        </a:rPr>
                        <a:t> un </a:t>
                      </a:r>
                      <a:endParaRPr lang="x-none" sz="1800" kern="1200" dirty="0" smtClean="0">
                        <a:solidFill>
                          <a:schemeClr val="tx1"/>
                        </a:solidFill>
                        <a:latin typeface="Times New Roman" panose="02020603050405020304" pitchFamily="18" charset="0"/>
                        <a:ea typeface="+mn-ea"/>
                        <a:cs typeface="Times New Roman" panose="02020603050405020304" pitchFamily="18" charset="0"/>
                      </a:endParaRPr>
                    </a:p>
                    <a:p>
                      <a:pPr>
                        <a:buNone/>
                      </a:pPr>
                      <a:r>
                        <a:rPr lang="vi-VN" sz="1800" kern="1200" dirty="0" smtClean="0">
                          <a:solidFill>
                            <a:schemeClr val="tx1"/>
                          </a:solidFill>
                          <a:latin typeface="Times New Roman" panose="02020603050405020304" pitchFamily="18" charset="0"/>
                          <a:ea typeface="+mn-ea"/>
                          <a:cs typeface="Times New Roman" panose="02020603050405020304" pitchFamily="18" charset="0"/>
                        </a:rPr>
                        <a:t>anumit interval de timp.</a:t>
                      </a:r>
                      <a:endParaRPr lang="x-none" sz="1800" kern="1200" dirty="0" smtClean="0">
                        <a:solidFill>
                          <a:schemeClr val="tx1"/>
                        </a:solidFill>
                        <a:latin typeface="Times New Roman" panose="02020603050405020304" pitchFamily="18" charset="0"/>
                        <a:ea typeface="+mn-ea"/>
                        <a:cs typeface="Times New Roman" panose="02020603050405020304" pitchFamily="18" charset="0"/>
                      </a:endParaRPr>
                    </a:p>
                    <a:p>
                      <a:pPr>
                        <a:buNone/>
                      </a:pPr>
                      <a:r>
                        <a:rPr lang="vi-VN" sz="1800" kern="1200" dirty="0" smtClean="0">
                          <a:solidFill>
                            <a:schemeClr val="tx1"/>
                          </a:solidFill>
                          <a:latin typeface="Times New Roman" panose="02020603050405020304" pitchFamily="18" charset="0"/>
                          <a:ea typeface="+mn-ea"/>
                          <a:cs typeface="Times New Roman" panose="02020603050405020304" pitchFamily="18" charset="0"/>
                        </a:rPr>
                        <a:t> Dacă nu sunt expuse suficient este afectat procesul de sterilizare</a:t>
                      </a:r>
                      <a:r>
                        <a:rPr lang="ro-RO" sz="1800" kern="1200" dirty="0" smtClean="0">
                          <a:solidFill>
                            <a:schemeClr val="tx1"/>
                          </a:solidFill>
                          <a:latin typeface="Times New Roman" panose="02020603050405020304" pitchFamily="18" charset="0"/>
                          <a:ea typeface="+mn-ea"/>
                          <a:cs typeface="Times New Roman" panose="02020603050405020304" pitchFamily="18" charset="0"/>
                        </a:rPr>
                        <a:t>.</a:t>
                      </a:r>
                    </a:p>
                    <a:p>
                      <a:pPr>
                        <a:buNone/>
                      </a:pPr>
                      <a:r>
                        <a:rPr lang="vi-VN" sz="1800" kern="1200" dirty="0" smtClean="0">
                          <a:solidFill>
                            <a:schemeClr val="tx1"/>
                          </a:solidFill>
                          <a:latin typeface="Times New Roman" panose="02020603050405020304" pitchFamily="18" charset="0"/>
                          <a:ea typeface="+mn-ea"/>
                          <a:cs typeface="Times New Roman" panose="02020603050405020304" pitchFamily="18" charset="0"/>
                        </a:rPr>
                        <a:t>3. </a:t>
                      </a:r>
                      <a:r>
                        <a:rPr lang="vi-VN" sz="1800" b="1" i="1" u="sng" kern="1200" dirty="0" smtClean="0">
                          <a:solidFill>
                            <a:schemeClr val="tx1"/>
                          </a:solidFill>
                          <a:latin typeface="Times New Roman" panose="02020603050405020304" pitchFamily="18" charset="0"/>
                          <a:ea typeface="+mn-ea"/>
                          <a:cs typeface="Times New Roman" panose="02020603050405020304" pitchFamily="18" charset="0"/>
                        </a:rPr>
                        <a:t>Presiunea</a:t>
                      </a:r>
                      <a:r>
                        <a:rPr lang="vi-VN" sz="1800" kern="1200" dirty="0" smtClean="0">
                          <a:solidFill>
                            <a:schemeClr val="tx1"/>
                          </a:solidFill>
                          <a:latin typeface="Times New Roman" panose="02020603050405020304" pitchFamily="18" charset="0"/>
                          <a:ea typeface="+mn-ea"/>
                          <a:cs typeface="Times New Roman" panose="02020603050405020304" pitchFamily="18" charset="0"/>
                        </a:rPr>
                        <a:t> – un mediu cu presiune scăzută permite </a:t>
                      </a:r>
                      <a:r>
                        <a:rPr lang="ro-RO" sz="1800" dirty="0" smtClean="0">
                          <a:latin typeface="Times New Roman" pitchFamily="18" charset="0"/>
                          <a:cs typeface="Times New Roman" pitchFamily="18" charset="0"/>
                        </a:rPr>
                        <a:t>agentului de </a:t>
                      </a:r>
                      <a:r>
                        <a:rPr lang="ro-RO" sz="1800" kern="1200" dirty="0" smtClean="0">
                          <a:solidFill>
                            <a:schemeClr val="tx1"/>
                          </a:solidFill>
                          <a:latin typeface="Times New Roman" panose="02020603050405020304" pitchFamily="18" charset="0"/>
                          <a:ea typeface="+mn-ea"/>
                          <a:cs typeface="Times New Roman" panose="02020603050405020304" pitchFamily="18" charset="0"/>
                        </a:rPr>
                        <a:t>s</a:t>
                      </a:r>
                      <a:r>
                        <a:rPr lang="ro-RO" sz="1800" dirty="0" smtClean="0">
                          <a:latin typeface="Times New Roman" pitchFamily="18" charset="0"/>
                          <a:cs typeface="Times New Roman" pitchFamily="18" charset="0"/>
                        </a:rPr>
                        <a:t>terilizare </a:t>
                      </a:r>
                      <a:r>
                        <a:rPr lang="vi-VN" sz="1800" kern="1200" dirty="0" smtClean="0">
                          <a:solidFill>
                            <a:schemeClr val="tx1"/>
                          </a:solidFill>
                          <a:latin typeface="Times New Roman" panose="02020603050405020304" pitchFamily="18" charset="0"/>
                          <a:ea typeface="+mn-ea"/>
                          <a:cs typeface="Times New Roman" panose="02020603050405020304" pitchFamily="18" charset="0"/>
                        </a:rPr>
                        <a:t>să penetreze în pachetele cu dispozitive medicale</a:t>
                      </a:r>
                      <a:r>
                        <a:rPr lang="ro-RO" sz="1800" kern="1200" dirty="0" smtClean="0">
                          <a:solidFill>
                            <a:schemeClr val="tx1"/>
                          </a:solidFill>
                          <a:latin typeface="Times New Roman" panose="02020603050405020304" pitchFamily="18" charset="0"/>
                          <a:ea typeface="+mn-ea"/>
                          <a:cs typeface="Times New Roman" panose="02020603050405020304" pitchFamily="18" charset="0"/>
                        </a:rPr>
                        <a:t>.</a:t>
                      </a:r>
                    </a:p>
                    <a:p>
                      <a:endParaRPr lang="ru-RU" dirty="0"/>
                    </a:p>
                  </a:txBody>
                  <a:tcPr/>
                </a:tc>
                <a:tc>
                  <a:txBody>
                    <a:bodyPr/>
                    <a:lstStyle/>
                    <a:p>
                      <a:endParaRPr lang="ru-RU" dirty="0"/>
                    </a:p>
                  </a:txBody>
                  <a:tcPr/>
                </a:tc>
                <a:extLst>
                  <a:ext uri="{0D108BD9-81ED-4DB2-BD59-A6C34878D82A}">
                    <a16:rowId xmlns="" xmlns:a16="http://schemas.microsoft.com/office/drawing/2014/main" val="3662119909"/>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4170970" y="1741799"/>
            <a:ext cx="4762500" cy="381642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3059833" y="3573015"/>
            <a:ext cx="1440158" cy="11521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vi-VN" sz="3600" b="1" dirty="0">
                <a:solidFill>
                  <a:srgbClr val="C00000"/>
                </a:solidFill>
              </a:rPr>
              <a:t>Controlul </a:t>
            </a:r>
            <a:r>
              <a:rPr lang="vi-VN" sz="3600" b="1" dirty="0" smtClean="0">
                <a:solidFill>
                  <a:srgbClr val="C00000"/>
                </a:solidFill>
              </a:rPr>
              <a:t>sterilizării</a:t>
            </a:r>
            <a:r>
              <a:rPr lang="ro-RO" sz="3600" b="1" dirty="0" smtClean="0">
                <a:solidFill>
                  <a:srgbClr val="C00000"/>
                </a:solidFill>
              </a:rPr>
              <a:t> </a:t>
            </a:r>
            <a:r>
              <a:rPr lang="ro-RO" sz="3600" b="1" dirty="0" smtClean="0">
                <a:solidFill>
                  <a:srgbClr val="C00000"/>
                </a:solidFill>
                <a:latin typeface="Times New Roman" pitchFamily="18" charset="0"/>
                <a:cs typeface="Times New Roman" pitchFamily="18" charset="0"/>
              </a:rPr>
              <a:t>dispozitivelor medicale</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55000" lnSpcReduction="20000"/>
          </a:bodyPr>
          <a:lstStyle/>
          <a:p>
            <a:pPr algn="just"/>
            <a:r>
              <a:rPr lang="ro-RO" sz="2900" b="1" dirty="0" smtClean="0">
                <a:latin typeface="Times New Roman" pitchFamily="18" charset="0"/>
                <a:cs typeface="Times New Roman" pitchFamily="18" charset="0"/>
              </a:rPr>
              <a:t>Se </a:t>
            </a:r>
            <a:r>
              <a:rPr lang="vi-VN" sz="2900" b="1" dirty="0" smtClean="0">
                <a:latin typeface="Times New Roman" pitchFamily="18" charset="0"/>
                <a:cs typeface="Times New Roman" pitchFamily="18" charset="0"/>
              </a:rPr>
              <a:t>efectuează </a:t>
            </a:r>
            <a:r>
              <a:rPr lang="vi-VN" sz="2900" b="1" dirty="0">
                <a:latin typeface="Times New Roman" pitchFamily="18" charset="0"/>
                <a:cs typeface="Times New Roman" pitchFamily="18" charset="0"/>
              </a:rPr>
              <a:t>după cum urmează</a:t>
            </a:r>
            <a:r>
              <a:rPr lang="vi-VN" sz="2900" i="1" dirty="0">
                <a:latin typeface="Times New Roman" pitchFamily="18" charset="0"/>
                <a:cs typeface="Times New Roman" pitchFamily="18" charset="0"/>
              </a:rPr>
              <a:t>: </a:t>
            </a:r>
          </a:p>
          <a:p>
            <a:pPr algn="just">
              <a:buNone/>
            </a:pPr>
            <a:r>
              <a:rPr lang="ro-RO" sz="2900" dirty="0" smtClean="0">
                <a:latin typeface="Times New Roman" pitchFamily="18" charset="0"/>
                <a:cs typeface="Times New Roman" pitchFamily="18" charset="0"/>
              </a:rPr>
              <a:t>  a</a:t>
            </a:r>
            <a:r>
              <a:rPr lang="ro-RO" sz="2900" dirty="0">
                <a:latin typeface="Times New Roman" pitchFamily="18" charset="0"/>
                <a:cs typeface="Times New Roman" pitchFamily="18" charset="0"/>
              </a:rPr>
              <a:t>) </a:t>
            </a:r>
            <a:r>
              <a:rPr lang="ro-RO" sz="2900" b="1" i="1" u="sng" dirty="0">
                <a:latin typeface="Times New Roman" pitchFamily="18" charset="0"/>
                <a:cs typeface="Times New Roman" pitchFamily="18" charset="0"/>
              </a:rPr>
              <a:t>cu indicatori fizico-chimici</a:t>
            </a:r>
            <a:r>
              <a:rPr lang="ro-RO" sz="2900" dirty="0">
                <a:latin typeface="Times New Roman" pitchFamily="18" charset="0"/>
                <a:cs typeface="Times New Roman" pitchFamily="18" charset="0"/>
              </a:rPr>
              <a:t>; </a:t>
            </a:r>
            <a:endParaRPr lang="en-US" sz="2900"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     - </a:t>
            </a:r>
            <a:r>
              <a:rPr lang="vi-VN" sz="2900" dirty="0" smtClean="0">
                <a:latin typeface="Times New Roman" pitchFamily="18" charset="0"/>
                <a:cs typeface="Times New Roman" pitchFamily="18" charset="0"/>
              </a:rPr>
              <a:t>Indicatorii fizico-chimici </a:t>
            </a:r>
            <a:r>
              <a:rPr lang="ro-RO" sz="2900" dirty="0" smtClean="0">
                <a:latin typeface="Times New Roman" pitchFamily="18" charset="0"/>
                <a:cs typeface="Times New Roman" pitchFamily="18" charset="0"/>
              </a:rPr>
              <a:t>(sunt de tip </a:t>
            </a:r>
          </a:p>
          <a:p>
            <a:pPr algn="just">
              <a:buNone/>
            </a:pPr>
            <a:r>
              <a:rPr lang="ro-RO" sz="2900" dirty="0">
                <a:latin typeface="Times New Roman" pitchFamily="18" charset="0"/>
                <a:cs typeface="Times New Roman" pitchFamily="18" charset="0"/>
              </a:rPr>
              <a:t> </a:t>
            </a:r>
            <a:r>
              <a:rPr lang="ro-RO" sz="2900" dirty="0" smtClean="0">
                <a:latin typeface="Times New Roman" pitchFamily="18" charset="0"/>
                <a:cs typeface="Times New Roman" pitchFamily="18" charset="0"/>
              </a:rPr>
              <a:t>    intern şi extern)</a:t>
            </a:r>
            <a:r>
              <a:rPr lang="en-US" sz="2900" dirty="0" smtClean="0">
                <a:latin typeface="Times New Roman" pitchFamily="18" charset="0"/>
                <a:cs typeface="Times New Roman" pitchFamily="18" charset="0"/>
              </a:rPr>
              <a:t> </a:t>
            </a:r>
            <a:r>
              <a:rPr lang="vi-VN" sz="2900" dirty="0" smtClean="0">
                <a:latin typeface="Times New Roman" pitchFamily="18" charset="0"/>
                <a:cs typeface="Times New Roman" pitchFamily="18" charset="0"/>
              </a:rPr>
              <a:t>sunt utilizaţi pentru </a:t>
            </a:r>
            <a:endParaRPr lang="x-none" sz="2900" dirty="0" smtClean="0">
              <a:latin typeface="Times New Roman" pitchFamily="18" charset="0"/>
              <a:cs typeface="Times New Roman" pitchFamily="18" charset="0"/>
            </a:endParaRPr>
          </a:p>
          <a:p>
            <a:pPr algn="just">
              <a:buNone/>
            </a:pPr>
            <a:r>
              <a:rPr lang="x-none" sz="2900" dirty="0">
                <a:latin typeface="Times New Roman" pitchFamily="18" charset="0"/>
                <a:cs typeface="Times New Roman" pitchFamily="18" charset="0"/>
              </a:rPr>
              <a:t> </a:t>
            </a:r>
            <a:r>
              <a:rPr lang="x-none" sz="2900" dirty="0" smtClean="0">
                <a:latin typeface="Times New Roman" pitchFamily="18" charset="0"/>
                <a:cs typeface="Times New Roman" pitchFamily="18" charset="0"/>
              </a:rPr>
              <a:t>   </a:t>
            </a:r>
            <a:r>
              <a:rPr lang="vi-VN" sz="2900" dirty="0" smtClean="0">
                <a:latin typeface="Times New Roman" pitchFamily="18" charset="0"/>
                <a:cs typeface="Times New Roman" pitchFamily="18" charset="0"/>
              </a:rPr>
              <a:t>a evalua dacă în timpul procesului de </a:t>
            </a:r>
            <a:endParaRPr lang="x-none" sz="2900" dirty="0" smtClean="0">
              <a:latin typeface="Times New Roman" pitchFamily="18" charset="0"/>
              <a:cs typeface="Times New Roman" pitchFamily="18" charset="0"/>
            </a:endParaRPr>
          </a:p>
          <a:p>
            <a:pPr algn="just">
              <a:buNone/>
            </a:pPr>
            <a:r>
              <a:rPr lang="x-none" sz="2900" dirty="0">
                <a:latin typeface="Times New Roman" pitchFamily="18" charset="0"/>
                <a:cs typeface="Times New Roman" pitchFamily="18" charset="0"/>
              </a:rPr>
              <a:t> </a:t>
            </a:r>
            <a:r>
              <a:rPr lang="x-none" sz="2900" dirty="0" smtClean="0">
                <a:latin typeface="Times New Roman" pitchFamily="18" charset="0"/>
                <a:cs typeface="Times New Roman" pitchFamily="18" charset="0"/>
              </a:rPr>
              <a:t>   </a:t>
            </a:r>
            <a:r>
              <a:rPr lang="vi-VN" sz="2900" dirty="0" smtClean="0">
                <a:latin typeface="Times New Roman" pitchFamily="18" charset="0"/>
                <a:cs typeface="Times New Roman" pitchFamily="18" charset="0"/>
              </a:rPr>
              <a:t>sterilizare, timpul şi temperatura au </a:t>
            </a:r>
            <a:endParaRPr lang="x-none" sz="2900" dirty="0" smtClean="0">
              <a:latin typeface="Times New Roman" pitchFamily="18" charset="0"/>
              <a:cs typeface="Times New Roman" pitchFamily="18" charset="0"/>
            </a:endParaRPr>
          </a:p>
          <a:p>
            <a:pPr algn="just">
              <a:buNone/>
            </a:pPr>
            <a:r>
              <a:rPr lang="x-none" sz="2900" dirty="0">
                <a:latin typeface="Times New Roman" pitchFamily="18" charset="0"/>
                <a:cs typeface="Times New Roman" pitchFamily="18" charset="0"/>
              </a:rPr>
              <a:t> </a:t>
            </a:r>
            <a:r>
              <a:rPr lang="x-none" sz="2900" dirty="0" smtClean="0">
                <a:latin typeface="Times New Roman" pitchFamily="18" charset="0"/>
                <a:cs typeface="Times New Roman" pitchFamily="18" charset="0"/>
              </a:rPr>
              <a:t>   </a:t>
            </a:r>
            <a:r>
              <a:rPr lang="vi-VN" sz="2900" dirty="0" smtClean="0">
                <a:latin typeface="Times New Roman" pitchFamily="18" charset="0"/>
                <a:cs typeface="Times New Roman" pitchFamily="18" charset="0"/>
              </a:rPr>
              <a:t>fost atinse.</a:t>
            </a:r>
            <a:r>
              <a:rPr lang="ro-RO" sz="2900" dirty="0" smtClean="0">
                <a:latin typeface="Times New Roman" pitchFamily="18" charset="0"/>
                <a:cs typeface="Times New Roman" pitchFamily="18" charset="0"/>
              </a:rPr>
              <a:t>Se aplică la fiecare ambalaj </a:t>
            </a:r>
          </a:p>
          <a:p>
            <a:pPr algn="just">
              <a:buNone/>
            </a:pPr>
            <a:r>
              <a:rPr lang="ro-RO" sz="2900" dirty="0">
                <a:latin typeface="Times New Roman" pitchFamily="18" charset="0"/>
                <a:cs typeface="Times New Roman" pitchFamily="18" charset="0"/>
              </a:rPr>
              <a:t> </a:t>
            </a:r>
            <a:r>
              <a:rPr lang="ro-RO" sz="2900" dirty="0" smtClean="0">
                <a:latin typeface="Times New Roman" pitchFamily="18" charset="0"/>
                <a:cs typeface="Times New Roman" pitchFamily="18" charset="0"/>
              </a:rPr>
              <a:t>  cu dispozitive  medicale.</a:t>
            </a:r>
            <a:endParaRPr lang="vi-VN" sz="2900" dirty="0" smtClean="0">
              <a:latin typeface="Times New Roman" pitchFamily="18" charset="0"/>
              <a:cs typeface="Times New Roman" pitchFamily="18" charset="0"/>
            </a:endParaRPr>
          </a:p>
          <a:p>
            <a:pPr algn="just">
              <a:buNone/>
            </a:pPr>
            <a:r>
              <a:rPr lang="ro-RO" sz="2900" dirty="0" smtClean="0">
                <a:latin typeface="Times New Roman" pitchFamily="18" charset="0"/>
                <a:cs typeface="Times New Roman" pitchFamily="18" charset="0"/>
              </a:rPr>
              <a:t>  </a:t>
            </a:r>
            <a:r>
              <a:rPr lang="vi-VN" sz="2900" dirty="0" smtClean="0">
                <a:latin typeface="Times New Roman" pitchFamily="18" charset="0"/>
                <a:cs typeface="Times New Roman" pitchFamily="18" charset="0"/>
              </a:rPr>
              <a:t>b</a:t>
            </a:r>
            <a:r>
              <a:rPr lang="vi-VN" sz="2900" b="1" i="1" u="sng" dirty="0">
                <a:latin typeface="Times New Roman" pitchFamily="18" charset="0"/>
                <a:cs typeface="Times New Roman" pitchFamily="18" charset="0"/>
              </a:rPr>
              <a:t>) cu testul de verificare a </a:t>
            </a:r>
            <a:r>
              <a:rPr lang="vi-VN" sz="2900" b="1" i="1" u="sng" dirty="0" smtClean="0">
                <a:latin typeface="Times New Roman" pitchFamily="18" charset="0"/>
                <a:cs typeface="Times New Roman" pitchFamily="18" charset="0"/>
              </a:rPr>
              <a:t>penetrării </a:t>
            </a:r>
            <a:endParaRPr lang="x-none" sz="2900" b="1" i="1" u="sng" dirty="0" smtClean="0">
              <a:latin typeface="Times New Roman" pitchFamily="18" charset="0"/>
              <a:cs typeface="Times New Roman" pitchFamily="18" charset="0"/>
            </a:endParaRPr>
          </a:p>
          <a:p>
            <a:pPr algn="just">
              <a:buNone/>
            </a:pPr>
            <a:r>
              <a:rPr lang="x-none" sz="2900" b="1" i="1" u="sng" dirty="0" smtClean="0">
                <a:latin typeface="Times New Roman" pitchFamily="18" charset="0"/>
                <a:cs typeface="Times New Roman" pitchFamily="18" charset="0"/>
              </a:rPr>
              <a:t>   </a:t>
            </a:r>
            <a:r>
              <a:rPr lang="vi-VN" sz="2900" b="1" i="1" u="sng" dirty="0" smtClean="0">
                <a:latin typeface="Times New Roman" pitchFamily="18" charset="0"/>
                <a:cs typeface="Times New Roman" pitchFamily="18" charset="0"/>
              </a:rPr>
              <a:t>aburului (testul Bowie &amp; Dick</a:t>
            </a:r>
            <a:r>
              <a:rPr lang="x-none" sz="2900" b="1" i="1" u="sng" dirty="0" smtClean="0">
                <a:latin typeface="Times New Roman" pitchFamily="18" charset="0"/>
                <a:cs typeface="Times New Roman" pitchFamily="18" charset="0"/>
              </a:rPr>
              <a:t>)</a:t>
            </a:r>
            <a:r>
              <a:rPr lang="vi-VN" sz="2900" dirty="0" smtClean="0">
                <a:latin typeface="Times New Roman" pitchFamily="18" charset="0"/>
                <a:cs typeface="Times New Roman" pitchFamily="18" charset="0"/>
              </a:rPr>
              <a:t>, pentru</a:t>
            </a:r>
            <a:endParaRPr lang="x-none" sz="2900" dirty="0" smtClean="0">
              <a:latin typeface="Times New Roman" pitchFamily="18" charset="0"/>
              <a:cs typeface="Times New Roman" pitchFamily="18" charset="0"/>
            </a:endParaRPr>
          </a:p>
          <a:p>
            <a:pPr algn="just">
              <a:buNone/>
            </a:pPr>
            <a:r>
              <a:rPr lang="vi-VN" sz="2900" dirty="0" smtClean="0">
                <a:latin typeface="Times New Roman" pitchFamily="18" charset="0"/>
                <a:cs typeface="Times New Roman" pitchFamily="18" charset="0"/>
              </a:rPr>
              <a:t> autoclav); </a:t>
            </a:r>
          </a:p>
          <a:p>
            <a:pPr algn="just">
              <a:buNone/>
            </a:pPr>
            <a:r>
              <a:rPr lang="ro-RO" sz="2900" dirty="0" smtClean="0">
                <a:latin typeface="Times New Roman" pitchFamily="18" charset="0"/>
                <a:cs typeface="Times New Roman" pitchFamily="18" charset="0"/>
              </a:rPr>
              <a:t> c</a:t>
            </a:r>
            <a:r>
              <a:rPr lang="ro-RO" sz="2900" dirty="0">
                <a:latin typeface="Times New Roman" pitchFamily="18" charset="0"/>
                <a:cs typeface="Times New Roman" pitchFamily="18" charset="0"/>
              </a:rPr>
              <a:t>) </a:t>
            </a:r>
            <a:r>
              <a:rPr lang="ro-RO" sz="2900" b="1" i="1" u="sng" dirty="0">
                <a:latin typeface="Times New Roman" pitchFamily="18" charset="0"/>
                <a:cs typeface="Times New Roman" pitchFamily="18" charset="0"/>
              </a:rPr>
              <a:t>cu indicatori </a:t>
            </a:r>
            <a:r>
              <a:rPr lang="ro-RO" sz="2900" b="1" i="1" u="sng" dirty="0" smtClean="0">
                <a:latin typeface="Times New Roman" pitchFamily="18" charset="0"/>
                <a:cs typeface="Times New Roman" pitchFamily="18" charset="0"/>
              </a:rPr>
              <a:t>biologici</a:t>
            </a:r>
            <a:r>
              <a:rPr lang="ro-RO" sz="2900" dirty="0" smtClean="0">
                <a:latin typeface="Times New Roman" pitchFamily="18" charset="0"/>
                <a:cs typeface="Times New Roman" pitchFamily="18" charset="0"/>
              </a:rPr>
              <a:t>, care conţin </a:t>
            </a:r>
            <a:r>
              <a:rPr lang="ro-RO" sz="2900" dirty="0">
                <a:latin typeface="Times New Roman" pitchFamily="18" charset="0"/>
                <a:cs typeface="Times New Roman" pitchFamily="18" charset="0"/>
              </a:rPr>
              <a:t>sporii </a:t>
            </a:r>
            <a:endParaRPr lang="ro-RO" sz="2900" dirty="0" smtClean="0">
              <a:latin typeface="Times New Roman" pitchFamily="18" charset="0"/>
              <a:cs typeface="Times New Roman" pitchFamily="18" charset="0"/>
            </a:endParaRPr>
          </a:p>
          <a:p>
            <a:pPr algn="just">
              <a:buNone/>
            </a:pPr>
            <a:r>
              <a:rPr lang="ro-RO" sz="2900" dirty="0" smtClean="0">
                <a:latin typeface="Times New Roman" pitchFamily="18" charset="0"/>
                <a:cs typeface="Times New Roman" pitchFamily="18" charset="0"/>
              </a:rPr>
              <a:t>bacteriei </a:t>
            </a:r>
            <a:r>
              <a:rPr lang="ro-RO" sz="2900" dirty="0">
                <a:latin typeface="Times New Roman" pitchFamily="18" charset="0"/>
                <a:cs typeface="Times New Roman" pitchFamily="18" charset="0"/>
              </a:rPr>
              <a:t>Geobacillus </a:t>
            </a:r>
            <a:r>
              <a:rPr lang="ro-RO" sz="2900" dirty="0" smtClean="0">
                <a:latin typeface="Times New Roman" pitchFamily="18" charset="0"/>
                <a:cs typeface="Times New Roman" pitchFamily="18" charset="0"/>
              </a:rPr>
              <a:t>stearothermophilus;</a:t>
            </a:r>
          </a:p>
          <a:p>
            <a:pPr algn="just">
              <a:buNone/>
            </a:pPr>
            <a:r>
              <a:rPr lang="ro-RO" sz="2900" dirty="0">
                <a:latin typeface="Times New Roman" pitchFamily="18" charset="0"/>
                <a:cs typeface="Times New Roman" pitchFamily="18" charset="0"/>
              </a:rPr>
              <a:t> </a:t>
            </a:r>
            <a:r>
              <a:rPr lang="ro-RO" sz="2900" dirty="0" smtClean="0">
                <a:latin typeface="Times New Roman" pitchFamily="18" charset="0"/>
                <a:cs typeface="Times New Roman" pitchFamily="18" charset="0"/>
              </a:rPr>
              <a:t>  d) </a:t>
            </a:r>
            <a:r>
              <a:rPr lang="ro-RO" sz="2900" b="1" i="1" u="sng" dirty="0" smtClean="0">
                <a:latin typeface="Times New Roman" pitchFamily="18" charset="0"/>
                <a:cs typeface="Times New Roman" pitchFamily="18" charset="0"/>
              </a:rPr>
              <a:t>diagrama printată la autoclav</a:t>
            </a:r>
            <a:r>
              <a:rPr lang="ro-RO" sz="2900" dirty="0" smtClean="0">
                <a:latin typeface="Times New Roman" pitchFamily="18" charset="0"/>
                <a:cs typeface="Times New Roman" pitchFamily="18" charset="0"/>
              </a:rPr>
              <a:t>;</a:t>
            </a:r>
          </a:p>
          <a:p>
            <a:pPr algn="just">
              <a:buNone/>
            </a:pPr>
            <a:endParaRPr lang="ro-RO" sz="2900" dirty="0" smtClean="0">
              <a:latin typeface="Times New Roman" pitchFamily="18" charset="0"/>
              <a:cs typeface="Times New Roman" pitchFamily="18" charset="0"/>
            </a:endParaRPr>
          </a:p>
          <a:p>
            <a:pPr algn="just">
              <a:buNone/>
            </a:pPr>
            <a:r>
              <a:rPr lang="ro-RO" sz="2900" dirty="0">
                <a:latin typeface="Times New Roman" pitchFamily="18" charset="0"/>
                <a:cs typeface="Times New Roman" pitchFamily="18" charset="0"/>
              </a:rPr>
              <a:t> </a:t>
            </a:r>
            <a:r>
              <a:rPr lang="ro-RO" sz="2900" dirty="0" smtClean="0">
                <a:latin typeface="Times New Roman" pitchFamily="18" charset="0"/>
                <a:cs typeface="Times New Roman" pitchFamily="18" charset="0"/>
              </a:rPr>
              <a:t>  f</a:t>
            </a:r>
            <a:r>
              <a:rPr lang="ro-RO" sz="2900" b="1" i="1" u="sng" dirty="0" smtClean="0">
                <a:latin typeface="Times New Roman" pitchFamily="18" charset="0"/>
                <a:cs typeface="Times New Roman" pitchFamily="18" charset="0"/>
              </a:rPr>
              <a:t>) lavaje la sterilitate</a:t>
            </a:r>
            <a:r>
              <a:rPr lang="ro-RO" sz="2900" dirty="0" smtClean="0">
                <a:latin typeface="Times New Roman" pitchFamily="18" charset="0"/>
                <a:cs typeface="Times New Roman" pitchFamily="18" charset="0"/>
              </a:rPr>
              <a:t>;</a:t>
            </a:r>
          </a:p>
          <a:p>
            <a:pPr>
              <a:buNone/>
            </a:pPr>
            <a:endParaRPr lang="ro-RO" sz="2900" dirty="0">
              <a:latin typeface="Times New Roman" pitchFamily="18" charset="0"/>
              <a:cs typeface="Times New Roman" pitchFamily="18" charset="0"/>
            </a:endParaRPr>
          </a:p>
          <a:p>
            <a:pPr>
              <a:buNone/>
            </a:pPr>
            <a:r>
              <a:rPr lang="vi-VN" sz="2900" dirty="0" smtClean="0">
                <a:latin typeface="Times New Roman" pitchFamily="18" charset="0"/>
                <a:cs typeface="Times New Roman" pitchFamily="18" charset="0"/>
              </a:rPr>
              <a:t> </a:t>
            </a:r>
            <a:endParaRPr lang="vi-VN" sz="2900" dirty="0">
              <a:latin typeface="Times New Roman" pitchFamily="18" charset="0"/>
              <a:cs typeface="Times New Roman"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5261248" y="2379713"/>
            <a:ext cx="4104456" cy="274664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2949328" y="2963440"/>
            <a:ext cx="4109440" cy="158417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o-RO" dirty="0" smtClean="0"/>
          </a:p>
          <a:p>
            <a:endParaRPr lang="ro-RO" dirty="0" smtClean="0"/>
          </a:p>
          <a:p>
            <a:pPr>
              <a:buNone/>
            </a:pPr>
            <a:r>
              <a:rPr lang="ro-RO" dirty="0" smtClean="0"/>
              <a:t>                 </a:t>
            </a:r>
            <a:r>
              <a:rPr lang="ro-RO" sz="4000" i="1" dirty="0" smtClean="0">
                <a:solidFill>
                  <a:srgbClr val="C00000"/>
                </a:solidFill>
                <a:latin typeface="Times New Roman" pitchFamily="18" charset="0"/>
                <a:cs typeface="Times New Roman" pitchFamily="18" charset="0"/>
              </a:rPr>
              <a:t>Mulţumesc pentru atenţie</a:t>
            </a:r>
            <a:r>
              <a:rPr lang="en-US" sz="4000" i="1" dirty="0" smtClean="0">
                <a:solidFill>
                  <a:srgbClr val="C00000"/>
                </a:solidFill>
                <a:latin typeface="Times New Roman" pitchFamily="18" charset="0"/>
                <a:cs typeface="Times New Roman" pitchFamily="18" charset="0"/>
              </a:rPr>
              <a:t>!</a:t>
            </a:r>
            <a:endParaRPr lang="ru-RU" sz="4000"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980728"/>
            <a:ext cx="8229600" cy="4525963"/>
          </a:xfrm>
        </p:spPr>
        <p:txBody>
          <a:bodyPr>
            <a:normAutofit fontScale="70000" lnSpcReduction="20000"/>
          </a:bodyPr>
          <a:lstStyle/>
          <a:p>
            <a:pPr>
              <a:lnSpc>
                <a:spcPct val="150000"/>
              </a:lnSpc>
              <a:spcBef>
                <a:spcPts val="0"/>
              </a:spcBef>
            </a:pPr>
            <a:r>
              <a:rPr lang="ro-RO" b="1" i="1" cap="all" dirty="0">
                <a:latin typeface="Times New Roman" pitchFamily="18" charset="0"/>
                <a:cs typeface="Times New Roman" pitchFamily="18" charset="0"/>
              </a:rPr>
              <a:t>Scopul prezentei proceduri</a:t>
            </a:r>
            <a:r>
              <a:rPr lang="ro-RO" i="1" cap="all" dirty="0">
                <a:latin typeface="Times New Roman" pitchFamily="18" charset="0"/>
                <a:cs typeface="Times New Roman" pitchFamily="18" charset="0"/>
              </a:rPr>
              <a:t> </a:t>
            </a:r>
            <a:r>
              <a:rPr lang="ro-RO" dirty="0">
                <a:latin typeface="Times New Roman" pitchFamily="18" charset="0"/>
                <a:cs typeface="Times New Roman" pitchFamily="18" charset="0"/>
              </a:rPr>
              <a:t>este de a garanta siguranţa pacienților prin </a:t>
            </a:r>
            <a:r>
              <a:rPr lang="ro-RO" b="1" dirty="0">
                <a:solidFill>
                  <a:srgbClr val="FF0000"/>
                </a:solidFill>
                <a:latin typeface="Times New Roman" pitchFamily="18" charset="0"/>
                <a:cs typeface="Times New Roman" pitchFamily="18" charset="0"/>
              </a:rPr>
              <a:t>standardizarea procesului </a:t>
            </a:r>
            <a:r>
              <a:rPr lang="ro-RO" dirty="0">
                <a:latin typeface="Times New Roman" pitchFamily="18" charset="0"/>
                <a:cs typeface="Times New Roman" pitchFamily="18" charset="0"/>
              </a:rPr>
              <a:t>de procesare corectă a dispozitivelor medicale înainte sau după utilizare</a:t>
            </a:r>
            <a:r>
              <a:rPr lang="ro-RO" b="1" dirty="0"/>
              <a:t>.</a:t>
            </a:r>
            <a:endParaRPr lang="en-US" b="1" dirty="0"/>
          </a:p>
          <a:p>
            <a:pPr>
              <a:lnSpc>
                <a:spcPct val="150000"/>
              </a:lnSpc>
              <a:spcBef>
                <a:spcPts val="0"/>
              </a:spcBef>
            </a:pPr>
            <a:endParaRPr lang="x-none" dirty="0"/>
          </a:p>
          <a:p>
            <a:pPr>
              <a:lnSpc>
                <a:spcPct val="150000"/>
              </a:lnSpc>
              <a:spcBef>
                <a:spcPts val="0"/>
              </a:spcBef>
            </a:pPr>
            <a:endParaRPr lang="en-US" dirty="0"/>
          </a:p>
          <a:p>
            <a:pPr marL="0" lvl="0" indent="0">
              <a:lnSpc>
                <a:spcPct val="150000"/>
              </a:lnSpc>
              <a:spcBef>
                <a:spcPts val="0"/>
              </a:spcBef>
              <a:buNone/>
            </a:pPr>
            <a:r>
              <a:rPr lang="x-none" b="1" i="1" cap="all" dirty="0">
                <a:latin typeface="Times New Roman" pitchFamily="18" charset="0"/>
                <a:cs typeface="Times New Roman" pitchFamily="18" charset="0"/>
              </a:rPr>
              <a:t>Domeniul de aplicare a POS</a:t>
            </a:r>
            <a:endParaRPr lang="en-US" i="1" dirty="0">
              <a:latin typeface="Times New Roman" pitchFamily="18" charset="0"/>
              <a:cs typeface="Times New Roman" pitchFamily="18" charset="0"/>
            </a:endParaRPr>
          </a:p>
          <a:p>
            <a:pPr>
              <a:lnSpc>
                <a:spcPct val="150000"/>
              </a:lnSpc>
              <a:spcBef>
                <a:spcPts val="0"/>
              </a:spcBef>
            </a:pPr>
            <a:r>
              <a:rPr lang="ro-RO" dirty="0">
                <a:latin typeface="Times New Roman" pitchFamily="18" charset="0"/>
                <a:cs typeface="Times New Roman" pitchFamily="18" charset="0"/>
              </a:rPr>
              <a:t>Prevederile prezentei proceduri se aplică de către </a:t>
            </a:r>
            <a:r>
              <a:rPr lang="ro-RO" b="1" dirty="0">
                <a:latin typeface="Times New Roman" pitchFamily="18" charset="0"/>
                <a:cs typeface="Times New Roman" pitchFamily="18" charset="0"/>
              </a:rPr>
              <a:t>toți angajații cu studii medicale medii,</a:t>
            </a:r>
            <a:r>
              <a:rPr lang="ro-RO" dirty="0">
                <a:latin typeface="Times New Roman" pitchFamily="18" charset="0"/>
                <a:cs typeface="Times New Roman" pitchFamily="18" charset="0"/>
              </a:rPr>
              <a:t> care sunt implicați în acordarea asistenței medicale (Serviciul Consultativ, Secția de Internare, </a:t>
            </a:r>
            <a:r>
              <a:rPr lang="en-US" dirty="0">
                <a:latin typeface="Times New Roman" pitchFamily="18" charset="0"/>
                <a:cs typeface="Times New Roman" pitchFamily="18" charset="0"/>
              </a:rPr>
              <a:t>S</a:t>
            </a:r>
            <a:r>
              <a:rPr lang="ro-RO" dirty="0">
                <a:latin typeface="Times New Roman" pitchFamily="18" charset="0"/>
                <a:cs typeface="Times New Roman" pitchFamily="18" charset="0"/>
              </a:rPr>
              <a:t>ecțiile clinice). </a:t>
            </a:r>
            <a:endParaRPr lang="en-US" dirty="0">
              <a:latin typeface="Times New Roman" pitchFamily="18" charset="0"/>
              <a:cs typeface="Times New Roman" pitchFamily="18" charset="0"/>
            </a:endParaRPr>
          </a:p>
          <a:p>
            <a:pPr marL="0" indent="0">
              <a:buNone/>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240" y="240879"/>
            <a:ext cx="8229600" cy="1143000"/>
          </a:xfrm>
        </p:spPr>
        <p:txBody>
          <a:bodyPr>
            <a:normAutofit/>
          </a:bodyPr>
          <a:lstStyle/>
          <a:p>
            <a:r>
              <a:rPr lang="ro-RO" b="1" dirty="0" smtClean="0">
                <a:solidFill>
                  <a:srgbClr val="C00000"/>
                </a:solidFill>
                <a:latin typeface="Times New Roman" pitchFamily="18" charset="0"/>
                <a:cs typeface="Times New Roman" pitchFamily="18" charset="0"/>
              </a:rPr>
              <a:t>Documente de referinţă</a:t>
            </a:r>
            <a:endParaRPr lang="ru-RU" sz="49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61000" y="1309145"/>
            <a:ext cx="8229600" cy="4525963"/>
          </a:xfrm>
        </p:spPr>
        <p:txBody>
          <a:bodyPr>
            <a:normAutofit/>
          </a:bodyPr>
          <a:lstStyle/>
          <a:p>
            <a:endParaRPr lang="ru-RU" dirty="0"/>
          </a:p>
          <a:p>
            <a:r>
              <a:rPr lang="ro-RO" sz="2000" dirty="0" smtClean="0">
                <a:latin typeface="Times New Roman" pitchFamily="18" charset="0"/>
                <a:cs typeface="Times New Roman" pitchFamily="18" charset="0"/>
              </a:rPr>
              <a:t>”Ghidul </a:t>
            </a:r>
            <a:r>
              <a:rPr lang="ro-RO" sz="2000" dirty="0">
                <a:latin typeface="Times New Roman" pitchFamily="18" charset="0"/>
                <a:cs typeface="Times New Roman" pitchFamily="18" charset="0"/>
              </a:rPr>
              <a:t>de supraveghere şi control în infecţiile </a:t>
            </a:r>
            <a:r>
              <a:rPr lang="ro-RO" sz="2000" dirty="0" smtClean="0">
                <a:latin typeface="Times New Roman" pitchFamily="18" charset="0"/>
                <a:cs typeface="Times New Roman" pitchFamily="18" charset="0"/>
              </a:rPr>
              <a:t>nosocomiale”, </a:t>
            </a:r>
            <a:r>
              <a:rPr lang="ro-RO" sz="2000" dirty="0">
                <a:latin typeface="Times New Roman" pitchFamily="18" charset="0"/>
                <a:cs typeface="Times New Roman" pitchFamily="18" charset="0"/>
              </a:rPr>
              <a:t>ediția I și II; aprobat prin Ordinul MS nr.51 din 16.02.2009 </a:t>
            </a:r>
          </a:p>
          <a:p>
            <a:endParaRPr lang="ro-RO" sz="2000" dirty="0" smtClean="0">
              <a:latin typeface="Times New Roman" pitchFamily="18" charset="0"/>
              <a:cs typeface="Times New Roman" pitchFamily="18" charset="0"/>
            </a:endParaRPr>
          </a:p>
          <a:p>
            <a:r>
              <a:rPr lang="ro-RO" sz="2000" dirty="0" smtClean="0">
                <a:latin typeface="Times New Roman" pitchFamily="18" charset="0"/>
                <a:cs typeface="Times New Roman" pitchFamily="18" charset="0"/>
              </a:rPr>
              <a:t> </a:t>
            </a:r>
            <a:r>
              <a:rPr lang="ro-RO" sz="2000" dirty="0">
                <a:latin typeface="Times New Roman" pitchFamily="18" charset="0"/>
                <a:cs typeface="Times New Roman" pitchFamily="18" charset="0"/>
              </a:rPr>
              <a:t>Ghidul practic „Siguranța injecțiilor”, aprobat prin Ordinul MS nr.765 din 30.09.2015 </a:t>
            </a:r>
          </a:p>
          <a:p>
            <a:endParaRPr lang="ro-RO" sz="2000" dirty="0">
              <a:latin typeface="Times New Roman" pitchFamily="18" charset="0"/>
              <a:cs typeface="Times New Roman"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2271937" y="3788149"/>
            <a:ext cx="2520278" cy="2088232"/>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4103948" y="4185084"/>
            <a:ext cx="2520279" cy="21602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o-RO" sz="3600" b="1" dirty="0">
                <a:solidFill>
                  <a:srgbClr val="C00000"/>
                </a:solidFill>
                <a:latin typeface="Times New Roman" pitchFamily="18" charset="0"/>
                <a:cs typeface="Times New Roman" pitchFamily="18" charset="0"/>
              </a:rPr>
              <a:t>Decontaminarea dispozitivelor medicale reutilizabile </a:t>
            </a:r>
            <a:endParaRPr lang="ru-RU" sz="36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132856"/>
            <a:ext cx="8229600" cy="3993307"/>
          </a:xfrm>
        </p:spPr>
        <p:txBody>
          <a:bodyPr>
            <a:normAutofit/>
          </a:bodyPr>
          <a:lstStyle/>
          <a:p>
            <a:pPr marL="0" indent="0" algn="just">
              <a:buNone/>
            </a:pPr>
            <a:r>
              <a:rPr lang="vi-VN" sz="2400" b="1" i="1" u="sng" dirty="0">
                <a:latin typeface="Times New Roman" pitchFamily="18" charset="0"/>
                <a:cs typeface="Times New Roman" pitchFamily="18" charset="0"/>
              </a:rPr>
              <a:t>Decontaminarea</a:t>
            </a:r>
            <a:r>
              <a:rPr lang="vi-VN" sz="2400" i="1" dirty="0">
                <a:latin typeface="Times New Roman" pitchFamily="18" charset="0"/>
                <a:cs typeface="Times New Roman" pitchFamily="18" charset="0"/>
              </a:rPr>
              <a:t> </a:t>
            </a:r>
            <a:r>
              <a:rPr lang="vi-VN" sz="2400" dirty="0">
                <a:latin typeface="Times New Roman" pitchFamily="18" charset="0"/>
                <a:cs typeface="Times New Roman" pitchFamily="18" charset="0"/>
              </a:rPr>
              <a:t>reprezintă îndepărtarea murdăriei şi a </a:t>
            </a:r>
            <a:r>
              <a:rPr lang="vi-VN" sz="2400" dirty="0" smtClean="0">
                <a:latin typeface="Times New Roman" pitchFamily="18" charset="0"/>
                <a:cs typeface="Times New Roman" pitchFamily="18" charset="0"/>
              </a:rPr>
              <a:t>microorganismelor </a:t>
            </a:r>
            <a:r>
              <a:rPr lang="vi-VN" sz="2400" dirty="0">
                <a:latin typeface="Times New Roman" pitchFamily="18" charset="0"/>
                <a:cs typeface="Times New Roman" pitchFamily="18" charset="0"/>
              </a:rPr>
              <a:t>patogene de pe obiecte, astfel încât acestea să devină sigure în timpul </a:t>
            </a:r>
            <a:r>
              <a:rPr lang="vi-VN" sz="2400" dirty="0" smtClean="0">
                <a:latin typeface="Times New Roman" pitchFamily="18" charset="0"/>
                <a:cs typeface="Times New Roman" pitchFamily="18" charset="0"/>
              </a:rPr>
              <a:t>manipulării</a:t>
            </a:r>
            <a:r>
              <a:rPr lang="vi-VN" sz="2400" dirty="0">
                <a:latin typeface="Times New Roman" pitchFamily="18" charset="0"/>
                <a:cs typeface="Times New Roman" pitchFamily="18" charset="0"/>
              </a:rPr>
              <a:t>, utilizării, prelucrării ulterioare sau </a:t>
            </a:r>
            <a:r>
              <a:rPr lang="vi-VN" sz="2400" dirty="0" smtClean="0">
                <a:latin typeface="Times New Roman" pitchFamily="18" charset="0"/>
                <a:cs typeface="Times New Roman" pitchFamily="18" charset="0"/>
              </a:rPr>
              <a:t>eliminării. </a:t>
            </a:r>
            <a:r>
              <a:rPr lang="vi-VN" sz="2400" dirty="0">
                <a:latin typeface="Times New Roman" pitchFamily="18" charset="0"/>
                <a:cs typeface="Times New Roman" pitchFamily="18" charset="0"/>
              </a:rPr>
              <a:t>Decontaminarea este o combinaţie de procese care includ curăţarea, dezinfecţia şi/ sau sterilizarea, cu scopul de a face sigură utilizarea dispozitivelor medicale reutilizabile la pacienţi dar şi manipularea în siguranţă a acestor dispozitive de către personalul </a:t>
            </a:r>
            <a:r>
              <a:rPr lang="vi-VN" sz="2400" dirty="0" smtClean="0">
                <a:latin typeface="Times New Roman" pitchFamily="18" charset="0"/>
                <a:cs typeface="Times New Roman" pitchFamily="18" charset="0"/>
              </a:rPr>
              <a:t>medical</a:t>
            </a:r>
            <a:r>
              <a:rPr lang="ro-RO"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endParaRPr lang="ro-RO"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6113"/>
            <a:ext cx="8229600" cy="994122"/>
          </a:xfrm>
        </p:spPr>
        <p:txBody>
          <a:bodyPr>
            <a:normAutofit/>
          </a:bodyPr>
          <a:lstStyle/>
          <a:p>
            <a:r>
              <a:rPr lang="ro-RO" sz="3600" b="1" dirty="0">
                <a:solidFill>
                  <a:srgbClr val="C00000"/>
                </a:solidFill>
                <a:latin typeface="Times New Roman" pitchFamily="18" charset="0"/>
                <a:cs typeface="Times New Roman" pitchFamily="18" charset="0"/>
              </a:rPr>
              <a:t>Dispozitivele medicale reutilizabile </a:t>
            </a:r>
            <a:endParaRPr lang="ru-RU" sz="36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40236"/>
            <a:ext cx="8229600" cy="5085928"/>
          </a:xfrm>
        </p:spPr>
        <p:txBody>
          <a:bodyPr>
            <a:normAutofit/>
          </a:bodyPr>
          <a:lstStyle/>
          <a:p>
            <a:r>
              <a:rPr lang="ro-RO" sz="2400" dirty="0" smtClean="0">
                <a:latin typeface="Times New Roman" pitchFamily="18" charset="0"/>
                <a:cs typeface="Times New Roman" pitchFamily="18" charset="0"/>
              </a:rPr>
              <a:t>Reprezintă</a:t>
            </a:r>
            <a:r>
              <a:rPr lang="ro-RO" sz="2400" dirty="0" smtClean="0"/>
              <a:t> </a:t>
            </a:r>
            <a:r>
              <a:rPr lang="vi-VN" sz="2400" dirty="0" smtClean="0">
                <a:latin typeface="Times New Roman" pitchFamily="18" charset="0"/>
                <a:cs typeface="Times New Roman" pitchFamily="18" charset="0"/>
              </a:rPr>
              <a:t>toate </a:t>
            </a:r>
            <a:r>
              <a:rPr lang="vi-VN" sz="2400" dirty="0">
                <a:latin typeface="Times New Roman" pitchFamily="18" charset="0"/>
                <a:cs typeface="Times New Roman" pitchFamily="18" charset="0"/>
              </a:rPr>
              <a:t>produsele, cu </a:t>
            </a:r>
            <a:r>
              <a:rPr lang="vi-VN" sz="2400" dirty="0" smtClean="0">
                <a:latin typeface="Times New Roman" pitchFamily="18" charset="0"/>
                <a:cs typeface="Times New Roman" pitchFamily="18" charset="0"/>
              </a:rPr>
              <a:t>excepţia </a:t>
            </a:r>
            <a:r>
              <a:rPr lang="ro-RO" sz="2400" dirty="0" smtClean="0">
                <a:latin typeface="Times New Roman" pitchFamily="18" charset="0"/>
                <a:cs typeface="Times New Roman" pitchFamily="18" charset="0"/>
              </a:rPr>
              <a:t>m</a:t>
            </a:r>
            <a:r>
              <a:rPr lang="vi-VN" sz="2400" dirty="0" smtClean="0">
                <a:latin typeface="Times New Roman" pitchFamily="18" charset="0"/>
                <a:cs typeface="Times New Roman" pitchFamily="18" charset="0"/>
              </a:rPr>
              <a:t>edicamentelor</a:t>
            </a:r>
            <a:r>
              <a:rPr lang="vi-VN" sz="2400" dirty="0">
                <a:latin typeface="Times New Roman" pitchFamily="18" charset="0"/>
                <a:cs typeface="Times New Roman" pitchFamily="18" charset="0"/>
              </a:rPr>
              <a:t>, utilizate în domeniul îngrijirii sănătăţii pentru </a:t>
            </a:r>
            <a:r>
              <a:rPr lang="vi-VN" sz="2400" dirty="0" smtClean="0">
                <a:latin typeface="Times New Roman" pitchFamily="18" charset="0"/>
                <a:cs typeface="Times New Roman" pitchFamily="18" charset="0"/>
              </a:rPr>
              <a:t>diagnosticarea</a:t>
            </a:r>
            <a:r>
              <a:rPr lang="vi-VN" sz="2400" dirty="0">
                <a:latin typeface="Times New Roman" pitchFamily="18" charset="0"/>
                <a:cs typeface="Times New Roman" pitchFamily="18" charset="0"/>
              </a:rPr>
              <a:t>, prevenirea, monitorizarea sau îngrijirea pacienţilor. </a:t>
            </a:r>
          </a:p>
          <a:p>
            <a:r>
              <a:rPr lang="vi-VN" sz="2400" dirty="0">
                <a:latin typeface="Times New Roman" pitchFamily="18" charset="0"/>
                <a:cs typeface="Times New Roman" pitchFamily="18" charset="0"/>
              </a:rPr>
              <a:t>Gama dispozitivelor medicale este foarte largă şi include, de exemplu: </a:t>
            </a:r>
            <a:endParaRPr lang="x-none" sz="2400" dirty="0" smtClean="0">
              <a:latin typeface="Times New Roman" pitchFamily="18" charset="0"/>
              <a:cs typeface="Times New Roman" pitchFamily="18" charset="0"/>
            </a:endParaRPr>
          </a:p>
          <a:p>
            <a:pPr marL="0" indent="0">
              <a:buNone/>
            </a:pPr>
            <a:r>
              <a:rPr lang="ro-RO" sz="1600" dirty="0" smtClean="0">
                <a:latin typeface="Times New Roman" pitchFamily="18" charset="0"/>
                <a:cs typeface="Times New Roman" pitchFamily="18" charset="0"/>
              </a:rPr>
              <a:t>-     instrumente </a:t>
            </a:r>
            <a:r>
              <a:rPr lang="ro-RO" sz="1600" dirty="0">
                <a:latin typeface="Times New Roman" pitchFamily="18" charset="0"/>
                <a:cs typeface="Times New Roman" pitchFamily="18" charset="0"/>
              </a:rPr>
              <a:t>chirurgicale</a:t>
            </a:r>
            <a:endParaRPr lang="vi-VN" sz="1600" dirty="0">
              <a:latin typeface="Times New Roman" pitchFamily="18" charset="0"/>
              <a:cs typeface="Times New Roman" pitchFamily="18" charset="0"/>
            </a:endParaRPr>
          </a:p>
          <a:p>
            <a:pPr>
              <a:buFontTx/>
              <a:buChar char="-"/>
            </a:pPr>
            <a:r>
              <a:rPr lang="ro-RO" sz="1600" dirty="0" smtClean="0">
                <a:latin typeface="Times New Roman" pitchFamily="18" charset="0"/>
                <a:cs typeface="Times New Roman" pitchFamily="18" charset="0"/>
              </a:rPr>
              <a:t>proteze </a:t>
            </a:r>
            <a:r>
              <a:rPr lang="ro-RO" sz="1600" dirty="0">
                <a:latin typeface="Times New Roman" pitchFamily="18" charset="0"/>
                <a:cs typeface="Times New Roman" pitchFamily="18" charset="0"/>
              </a:rPr>
              <a:t>vasculare </a:t>
            </a:r>
          </a:p>
          <a:p>
            <a:pPr>
              <a:buFontTx/>
              <a:buChar char="-"/>
            </a:pPr>
            <a:r>
              <a:rPr lang="ro-RO" sz="1600" dirty="0" smtClean="0">
                <a:latin typeface="Times New Roman" pitchFamily="18" charset="0"/>
                <a:cs typeface="Times New Roman" pitchFamily="18" charset="0"/>
              </a:rPr>
              <a:t>paturi </a:t>
            </a:r>
            <a:r>
              <a:rPr lang="ro-RO" sz="1600" dirty="0">
                <a:latin typeface="Times New Roman" pitchFamily="18" charset="0"/>
                <a:cs typeface="Times New Roman" pitchFamily="18" charset="0"/>
              </a:rPr>
              <a:t>de spital </a:t>
            </a:r>
          </a:p>
          <a:p>
            <a:pPr>
              <a:buFontTx/>
              <a:buChar char="-"/>
            </a:pPr>
            <a:r>
              <a:rPr lang="pt-BR" sz="1600" dirty="0" smtClean="0">
                <a:latin typeface="Times New Roman" pitchFamily="18" charset="0"/>
                <a:cs typeface="Times New Roman" pitchFamily="18" charset="0"/>
              </a:rPr>
              <a:t>tubulatură </a:t>
            </a:r>
            <a:r>
              <a:rPr lang="pt-BR" sz="1600" dirty="0">
                <a:latin typeface="Times New Roman" pitchFamily="18" charset="0"/>
                <a:cs typeface="Times New Roman" pitchFamily="18" charset="0"/>
              </a:rPr>
              <a:t>pentru aparatele de ventilaţie mecanică </a:t>
            </a:r>
            <a:endParaRPr lang="pt-BR" sz="1600" dirty="0" smtClean="0">
              <a:latin typeface="Times New Roman" pitchFamily="18" charset="0"/>
              <a:cs typeface="Times New Roman" pitchFamily="18" charset="0"/>
            </a:endParaRPr>
          </a:p>
          <a:p>
            <a:pPr>
              <a:buFontTx/>
              <a:buChar char="-"/>
            </a:pPr>
            <a:r>
              <a:rPr lang="ro-RO" sz="1600" dirty="0" smtClean="0">
                <a:latin typeface="Times New Roman" pitchFamily="18" charset="0"/>
                <a:cs typeface="Times New Roman" pitchFamily="18" charset="0"/>
              </a:rPr>
              <a:t>barbotoare</a:t>
            </a:r>
            <a:r>
              <a:rPr lang="ro-RO" sz="1600" dirty="0">
                <a:latin typeface="Times New Roman" pitchFamily="18" charset="0"/>
                <a:cs typeface="Times New Roman" pitchFamily="18" charset="0"/>
              </a:rPr>
              <a:t>/ umidificatoare </a:t>
            </a:r>
          </a:p>
          <a:p>
            <a:pPr>
              <a:buNone/>
            </a:pPr>
            <a:r>
              <a:rPr lang="ro-RO" sz="1600" dirty="0" smtClean="0">
                <a:latin typeface="Times New Roman" pitchFamily="18" charset="0"/>
                <a:cs typeface="Times New Roman" pitchFamily="18" charset="0"/>
              </a:rPr>
              <a:t>-     tifon medical</a:t>
            </a:r>
            <a:endParaRPr lang="ru-RU" sz="16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39748" y="2720092"/>
            <a:ext cx="2058632" cy="121296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60044" y="2708920"/>
            <a:ext cx="1788642" cy="122413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10350" y="2693166"/>
            <a:ext cx="1738114" cy="121143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29234" y="4941168"/>
            <a:ext cx="2701286" cy="1700808"/>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58831" y="4892040"/>
            <a:ext cx="1877380" cy="1755616"/>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7584" y="4892040"/>
            <a:ext cx="2520280" cy="174993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0012"/>
            <a:ext cx="8229600" cy="1143000"/>
          </a:xfrm>
        </p:spPr>
        <p:txBody>
          <a:bodyPr>
            <a:noAutofit/>
          </a:bodyPr>
          <a:lstStyle/>
          <a:p>
            <a:r>
              <a:rPr lang="x-none" sz="3600" b="1" dirty="0" smtClean="0">
                <a:solidFill>
                  <a:srgbClr val="FF0000"/>
                </a:solidFill>
                <a:latin typeface="Times New Roman" panose="02020603050405020304" pitchFamily="18" charset="0"/>
                <a:cs typeface="Times New Roman" panose="02020603050405020304" pitchFamily="18" charset="0"/>
              </a:rPr>
              <a:t>D</a:t>
            </a:r>
            <a:r>
              <a:rPr lang="en-US" sz="3600" b="1" dirty="0" err="1" smtClean="0">
                <a:solidFill>
                  <a:srgbClr val="FF0000"/>
                </a:solidFill>
                <a:latin typeface="Times New Roman" panose="02020603050405020304" pitchFamily="18" charset="0"/>
                <a:cs typeface="Times New Roman" panose="02020603050405020304" pitchFamily="18" charset="0"/>
              </a:rPr>
              <a:t>ispozitive</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medicale</a:t>
            </a:r>
            <a:r>
              <a:rPr lang="en-US" sz="3600" b="1" dirty="0" smtClean="0">
                <a:solidFill>
                  <a:srgbClr val="FF0000"/>
                </a:solidFill>
                <a:latin typeface="Times New Roman" panose="02020603050405020304" pitchFamily="18" charset="0"/>
                <a:cs typeface="Times New Roman" panose="02020603050405020304" pitchFamily="18" charset="0"/>
              </a:rPr>
              <a:t> de </a:t>
            </a:r>
            <a:r>
              <a:rPr lang="en-US" sz="3600" b="1" dirty="0" err="1" smtClean="0">
                <a:solidFill>
                  <a:srgbClr val="FF0000"/>
                </a:solidFill>
                <a:latin typeface="Times New Roman" panose="02020603050405020304" pitchFamily="18" charset="0"/>
                <a:cs typeface="Times New Roman" panose="02020603050405020304" pitchFamily="18" charset="0"/>
              </a:rPr>
              <a:t>unic</a:t>
            </a:r>
            <a:r>
              <a:rPr lang="ro-RO" sz="3600" b="1" dirty="0" smtClean="0">
                <a:solidFill>
                  <a:srgbClr val="FF0000"/>
                </a:solidFill>
                <a:latin typeface="Times New Roman" panose="02020603050405020304" pitchFamily="18" charset="0"/>
                <a:cs typeface="Times New Roman" panose="02020603050405020304" pitchFamily="18" charset="0"/>
              </a:rPr>
              <a:t>ă</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folosin</a:t>
            </a:r>
            <a:r>
              <a:rPr lang="ro-RO" sz="3600" b="1" dirty="0" smtClean="0">
                <a:solidFill>
                  <a:srgbClr val="FF0000"/>
                </a:solidFill>
                <a:latin typeface="Times New Roman" panose="02020603050405020304" pitchFamily="18" charset="0"/>
                <a:cs typeface="Times New Roman" panose="02020603050405020304" pitchFamily="18" charset="0"/>
              </a:rPr>
              <a:t>ță</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1124744"/>
            <a:ext cx="8229600" cy="4847407"/>
          </a:xfrm>
        </p:spPr>
        <p:txBody>
          <a:bodyPr>
            <a:normAutofit/>
          </a:bodyPr>
          <a:lstStyle/>
          <a:p>
            <a:pPr marL="0" indent="0" algn="just">
              <a:buNone/>
            </a:pPr>
            <a:r>
              <a:rPr lang="x-none" sz="2000" dirty="0" smtClean="0">
                <a:latin typeface="Times New Roman" panose="02020603050405020304" pitchFamily="18" charset="0"/>
                <a:cs typeface="Times New Roman" panose="02020603050405020304" pitchFamily="18" charset="0"/>
              </a:rPr>
              <a:t> </a:t>
            </a:r>
            <a:r>
              <a:rPr lang="x-none" sz="2400" dirty="0" smtClean="0">
                <a:latin typeface="Times New Roman" panose="02020603050405020304" pitchFamily="18" charset="0"/>
                <a:cs typeface="Times New Roman" panose="02020603050405020304" pitchFamily="18" charset="0"/>
              </a:rPr>
              <a:t>Nu pot fi decontaminate și reutilizate datorită faptului că acestea conțin părți care nu pot fi curățțate corespunzător și de regulă nu sunt compatibile cu nici una dintre metodile de sterilizare din instituțiile medicale.</a:t>
            </a:r>
          </a:p>
          <a:p>
            <a:pPr marL="0" indent="0">
              <a:buNone/>
            </a:pPr>
            <a:endParaRPr lang="ru-RU" sz="20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1335784764"/>
              </p:ext>
            </p:extLst>
          </p:nvPr>
        </p:nvGraphicFramePr>
        <p:xfrm>
          <a:off x="539552" y="2708920"/>
          <a:ext cx="7848870" cy="1728192"/>
        </p:xfrm>
        <a:graphic>
          <a:graphicData uri="http://schemas.openxmlformats.org/drawingml/2006/table">
            <a:tbl>
              <a:tblPr firstRow="1" bandRow="1">
                <a:tableStyleId>{5940675A-B579-460E-94D1-54222C63F5DA}</a:tableStyleId>
              </a:tblPr>
              <a:tblGrid>
                <a:gridCol w="2616290">
                  <a:extLst>
                    <a:ext uri="{9D8B030D-6E8A-4147-A177-3AD203B41FA5}">
                      <a16:colId xmlns="" xmlns:a16="http://schemas.microsoft.com/office/drawing/2014/main" val="3644840738"/>
                    </a:ext>
                  </a:extLst>
                </a:gridCol>
                <a:gridCol w="2616290">
                  <a:extLst>
                    <a:ext uri="{9D8B030D-6E8A-4147-A177-3AD203B41FA5}">
                      <a16:colId xmlns="" xmlns:a16="http://schemas.microsoft.com/office/drawing/2014/main" val="3074365861"/>
                    </a:ext>
                  </a:extLst>
                </a:gridCol>
                <a:gridCol w="2616290">
                  <a:extLst>
                    <a:ext uri="{9D8B030D-6E8A-4147-A177-3AD203B41FA5}">
                      <a16:colId xmlns="" xmlns:a16="http://schemas.microsoft.com/office/drawing/2014/main" val="1514170958"/>
                    </a:ext>
                  </a:extLst>
                </a:gridCol>
              </a:tblGrid>
              <a:tr h="1728192">
                <a:tc>
                  <a:txBody>
                    <a:bodyPr/>
                    <a:lstStyle/>
                    <a:p>
                      <a:endParaRPr lang="x-none" dirty="0" smtClean="0"/>
                    </a:p>
                    <a:p>
                      <a:endParaRPr lang="x-none" dirty="0" smtClean="0"/>
                    </a:p>
                    <a:p>
                      <a:endParaRPr lang="x-none" dirty="0" smtClean="0"/>
                    </a:p>
                    <a:p>
                      <a:pPr algn="ctr"/>
                      <a:r>
                        <a:rPr lang="x-none" sz="2000" dirty="0" smtClean="0">
                          <a:latin typeface="Times New Roman" panose="02020603050405020304" pitchFamily="18" charset="0"/>
                          <a:cs typeface="Times New Roman" panose="02020603050405020304" pitchFamily="18" charset="0"/>
                        </a:rPr>
                        <a:t>Sterilizare la </a:t>
                      </a:r>
                    </a:p>
                    <a:p>
                      <a:pPr algn="ctr"/>
                      <a:r>
                        <a:rPr lang="x-none" sz="2000" dirty="0" smtClean="0">
                          <a:latin typeface="Times New Roman" panose="02020603050405020304" pitchFamily="18" charset="0"/>
                          <a:cs typeface="Times New Roman" panose="02020603050405020304" pitchFamily="18" charset="0"/>
                        </a:rPr>
                        <a:t>temperatură</a:t>
                      </a:r>
                      <a:endParaRPr lang="ru-RU" sz="2000" dirty="0">
                        <a:latin typeface="Times New Roman" panose="02020603050405020304" pitchFamily="18" charset="0"/>
                        <a:cs typeface="Times New Roman" panose="02020603050405020304" pitchFamily="18" charset="0"/>
                      </a:endParaRPr>
                    </a:p>
                  </a:txBody>
                  <a:tcPr/>
                </a:tc>
                <a:tc>
                  <a:txBody>
                    <a:bodyPr/>
                    <a:lstStyle/>
                    <a:p>
                      <a:endParaRPr lang="x-none" dirty="0" smtClean="0"/>
                    </a:p>
                    <a:p>
                      <a:endParaRPr lang="x-none" dirty="0" smtClean="0"/>
                    </a:p>
                    <a:p>
                      <a:endParaRPr lang="x-none" sz="2000" dirty="0" smtClean="0">
                        <a:latin typeface="Times New Roman" panose="02020603050405020304" pitchFamily="18" charset="0"/>
                        <a:cs typeface="Times New Roman" panose="02020603050405020304" pitchFamily="18" charset="0"/>
                      </a:endParaRPr>
                    </a:p>
                    <a:p>
                      <a:pPr algn="ctr"/>
                      <a:r>
                        <a:rPr lang="x-none" sz="2000" dirty="0" smtClean="0">
                          <a:latin typeface="Times New Roman" panose="02020603050405020304" pitchFamily="18" charset="0"/>
                          <a:cs typeface="Times New Roman" panose="02020603050405020304" pitchFamily="18" charset="0"/>
                        </a:rPr>
                        <a:t>Sterilizare</a:t>
                      </a:r>
                      <a:r>
                        <a:rPr lang="x-none" sz="2000" baseline="0" dirty="0" smtClean="0">
                          <a:latin typeface="Times New Roman" panose="02020603050405020304" pitchFamily="18" charset="0"/>
                          <a:cs typeface="Times New Roman" panose="02020603050405020304" pitchFamily="18" charset="0"/>
                        </a:rPr>
                        <a:t> cu </a:t>
                      </a:r>
                    </a:p>
                    <a:p>
                      <a:pPr algn="ctr"/>
                      <a:r>
                        <a:rPr lang="x-none" sz="2000" baseline="0" dirty="0" smtClean="0">
                          <a:latin typeface="Times New Roman" panose="02020603050405020304" pitchFamily="18" charset="0"/>
                          <a:cs typeface="Times New Roman" panose="02020603050405020304" pitchFamily="18" charset="0"/>
                        </a:rPr>
                        <a:t>Oxid de Etilenă</a:t>
                      </a:r>
                      <a:endParaRPr lang="x-none" sz="2000" dirty="0" smtClean="0">
                        <a:latin typeface="Times New Roman" panose="02020603050405020304" pitchFamily="18" charset="0"/>
                        <a:cs typeface="Times New Roman" panose="02020603050405020304" pitchFamily="18" charset="0"/>
                      </a:endParaRPr>
                    </a:p>
                  </a:txBody>
                  <a:tcPr/>
                </a:tc>
                <a:tc>
                  <a:txBody>
                    <a:bodyPr/>
                    <a:lstStyle/>
                    <a:p>
                      <a:endParaRPr lang="x-none" dirty="0" smtClean="0"/>
                    </a:p>
                    <a:p>
                      <a:endParaRPr lang="x-none" dirty="0" smtClean="0"/>
                    </a:p>
                    <a:p>
                      <a:endParaRPr lang="x-none" dirty="0" smtClean="0"/>
                    </a:p>
                    <a:p>
                      <a:pPr algn="ctr"/>
                      <a:r>
                        <a:rPr lang="x-none" sz="2000" dirty="0" smtClean="0">
                          <a:latin typeface="Times New Roman" panose="02020603050405020304" pitchFamily="18" charset="0"/>
                          <a:cs typeface="Times New Roman" panose="02020603050405020304" pitchFamily="18" charset="0"/>
                        </a:rPr>
                        <a:t>Sterilizare</a:t>
                      </a:r>
                      <a:r>
                        <a:rPr lang="x-none" sz="2000" baseline="0" dirty="0" smtClean="0">
                          <a:latin typeface="Times New Roman" panose="02020603050405020304" pitchFamily="18" charset="0"/>
                          <a:cs typeface="Times New Roman" panose="02020603050405020304" pitchFamily="18" charset="0"/>
                        </a:rPr>
                        <a:t> cu </a:t>
                      </a:r>
                    </a:p>
                    <a:p>
                      <a:pPr algn="ctr"/>
                      <a:r>
                        <a:rPr lang="x-none" sz="2000" baseline="0" dirty="0" smtClean="0">
                          <a:latin typeface="Times New Roman" panose="02020603050405020304" pitchFamily="18" charset="0"/>
                          <a:cs typeface="Times New Roman" panose="02020603050405020304" pitchFamily="18" charset="0"/>
                        </a:rPr>
                        <a:t>Radiații Gama</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932781742"/>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xmlns="" val="1478623507"/>
              </p:ext>
            </p:extLst>
          </p:nvPr>
        </p:nvGraphicFramePr>
        <p:xfrm>
          <a:off x="827584" y="2991232"/>
          <a:ext cx="2160240" cy="396240"/>
        </p:xfrm>
        <a:graphic>
          <a:graphicData uri="http://schemas.openxmlformats.org/drawingml/2006/table">
            <a:tbl>
              <a:tblPr firstRow="1" bandRow="1">
                <a:tableStyleId>{5940675A-B579-460E-94D1-54222C63F5DA}</a:tableStyleId>
              </a:tblPr>
              <a:tblGrid>
                <a:gridCol w="1584176">
                  <a:extLst>
                    <a:ext uri="{9D8B030D-6E8A-4147-A177-3AD203B41FA5}">
                      <a16:colId xmlns="" xmlns:a16="http://schemas.microsoft.com/office/drawing/2014/main" val="4238489223"/>
                    </a:ext>
                  </a:extLst>
                </a:gridCol>
                <a:gridCol w="576064">
                  <a:extLst>
                    <a:ext uri="{9D8B030D-6E8A-4147-A177-3AD203B41FA5}">
                      <a16:colId xmlns="" xmlns:a16="http://schemas.microsoft.com/office/drawing/2014/main" val="4085601413"/>
                    </a:ext>
                  </a:extLst>
                </a:gridCol>
              </a:tblGrid>
              <a:tr h="360040">
                <a:tc>
                  <a:txBody>
                    <a:bodyPr/>
                    <a:lstStyle/>
                    <a:p>
                      <a:r>
                        <a:rPr lang="x-none" sz="2000" b="1" dirty="0" smtClean="0">
                          <a:latin typeface="Times New Roman" panose="02020603050405020304" pitchFamily="18" charset="0"/>
                          <a:cs typeface="Times New Roman" panose="02020603050405020304" pitchFamily="18" charset="0"/>
                        </a:rPr>
                        <a:t>    STERIL</a:t>
                      </a:r>
                      <a:endParaRPr lang="ru-RU" sz="2000" b="1" dirty="0">
                        <a:latin typeface="Times New Roman" panose="02020603050405020304" pitchFamily="18" charset="0"/>
                        <a:cs typeface="Times New Roman" panose="02020603050405020304" pitchFamily="18" charset="0"/>
                      </a:endParaRPr>
                    </a:p>
                  </a:txBody>
                  <a:tcPr/>
                </a:tc>
                <a:tc>
                  <a:txBody>
                    <a:bodyPr/>
                    <a:lstStyle/>
                    <a:p>
                      <a:endParaRPr lang="ru-RU" dirty="0"/>
                    </a:p>
                  </a:txBody>
                  <a:tcPr/>
                </a:tc>
                <a:extLst>
                  <a:ext uri="{0D108BD9-81ED-4DB2-BD59-A6C34878D82A}">
                    <a16:rowId xmlns="" xmlns:a16="http://schemas.microsoft.com/office/drawing/2014/main" val="1316148384"/>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1388386375"/>
              </p:ext>
            </p:extLst>
          </p:nvPr>
        </p:nvGraphicFramePr>
        <p:xfrm>
          <a:off x="3419872" y="2991232"/>
          <a:ext cx="2160240" cy="396240"/>
        </p:xfrm>
        <a:graphic>
          <a:graphicData uri="http://schemas.openxmlformats.org/drawingml/2006/table">
            <a:tbl>
              <a:tblPr firstRow="1" bandRow="1">
                <a:tableStyleId>{5940675A-B579-460E-94D1-54222C63F5DA}</a:tableStyleId>
              </a:tblPr>
              <a:tblGrid>
                <a:gridCol w="1512168">
                  <a:extLst>
                    <a:ext uri="{9D8B030D-6E8A-4147-A177-3AD203B41FA5}">
                      <a16:colId xmlns="" xmlns:a16="http://schemas.microsoft.com/office/drawing/2014/main" val="4076341133"/>
                    </a:ext>
                  </a:extLst>
                </a:gridCol>
                <a:gridCol w="648072">
                  <a:extLst>
                    <a:ext uri="{9D8B030D-6E8A-4147-A177-3AD203B41FA5}">
                      <a16:colId xmlns="" xmlns:a16="http://schemas.microsoft.com/office/drawing/2014/main" val="3265574435"/>
                    </a:ext>
                  </a:extLst>
                </a:gridCol>
              </a:tblGrid>
              <a:tr h="365760">
                <a:tc>
                  <a:txBody>
                    <a:bodyPr/>
                    <a:lstStyle/>
                    <a:p>
                      <a:r>
                        <a:rPr lang="x-none" sz="2000" b="1" dirty="0" smtClean="0">
                          <a:latin typeface="Times New Roman" panose="02020603050405020304" pitchFamily="18" charset="0"/>
                          <a:cs typeface="Times New Roman" panose="02020603050405020304" pitchFamily="18" charset="0"/>
                        </a:rPr>
                        <a:t>    STERIL</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x-none" sz="2000" b="1" dirty="0" smtClean="0">
                          <a:latin typeface="Times New Roman" panose="02020603050405020304" pitchFamily="18" charset="0"/>
                          <a:cs typeface="Times New Roman" panose="02020603050405020304" pitchFamily="18" charset="0"/>
                        </a:rPr>
                        <a:t>EO</a:t>
                      </a:r>
                      <a:endParaRPr lang="ru-RU" sz="2000"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503186146"/>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xmlns="" val="67983337"/>
              </p:ext>
            </p:extLst>
          </p:nvPr>
        </p:nvGraphicFramePr>
        <p:xfrm>
          <a:off x="6084168" y="2991232"/>
          <a:ext cx="2160240" cy="437768"/>
        </p:xfrm>
        <a:graphic>
          <a:graphicData uri="http://schemas.openxmlformats.org/drawingml/2006/table">
            <a:tbl>
              <a:tblPr firstRow="1" bandRow="1">
                <a:tableStyleId>{5940675A-B579-460E-94D1-54222C63F5DA}</a:tableStyleId>
              </a:tblPr>
              <a:tblGrid>
                <a:gridCol w="1584176">
                  <a:extLst>
                    <a:ext uri="{9D8B030D-6E8A-4147-A177-3AD203B41FA5}">
                      <a16:colId xmlns="" xmlns:a16="http://schemas.microsoft.com/office/drawing/2014/main" val="3258346964"/>
                    </a:ext>
                  </a:extLst>
                </a:gridCol>
                <a:gridCol w="576064">
                  <a:extLst>
                    <a:ext uri="{9D8B030D-6E8A-4147-A177-3AD203B41FA5}">
                      <a16:colId xmlns="" xmlns:a16="http://schemas.microsoft.com/office/drawing/2014/main" val="3307012107"/>
                    </a:ext>
                  </a:extLst>
                </a:gridCol>
              </a:tblGrid>
              <a:tr h="437768">
                <a:tc>
                  <a:txBody>
                    <a:bodyPr/>
                    <a:lstStyle/>
                    <a:p>
                      <a:r>
                        <a:rPr lang="x-none" sz="2000" b="1" dirty="0" smtClean="0">
                          <a:latin typeface="Times New Roman" panose="02020603050405020304" pitchFamily="18" charset="0"/>
                          <a:cs typeface="Times New Roman" panose="02020603050405020304" pitchFamily="18" charset="0"/>
                        </a:rPr>
                        <a:t>    STERIL</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x-none" sz="2000" b="1" dirty="0" smtClean="0">
                          <a:latin typeface="Times New Roman" panose="02020603050405020304" pitchFamily="18" charset="0"/>
                          <a:cs typeface="Times New Roman" panose="02020603050405020304" pitchFamily="18" charset="0"/>
                        </a:rPr>
                        <a:t> R</a:t>
                      </a:r>
                      <a:endParaRPr lang="ru-RU" sz="2000"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200606275"/>
                  </a:ext>
                </a:extLst>
              </a:tr>
            </a:tbl>
          </a:graphicData>
        </a:graphic>
      </p:graphicFrame>
      <p:sp>
        <p:nvSpPr>
          <p:cNvPr id="8" name="Прямоугольник 7"/>
          <p:cNvSpPr/>
          <p:nvPr/>
        </p:nvSpPr>
        <p:spPr>
          <a:xfrm>
            <a:off x="6084168" y="623731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520" y="4581128"/>
            <a:ext cx="3888432" cy="205164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7986" y="4738888"/>
            <a:ext cx="3816422" cy="1737319"/>
          </a:xfrm>
          <a:prstGeom prst="rect">
            <a:avLst/>
          </a:prstGeom>
        </p:spPr>
      </p:pic>
    </p:spTree>
    <p:extLst>
      <p:ext uri="{BB962C8B-B14F-4D97-AF65-F5344CB8AC3E}">
        <p14:creationId xmlns:p14="http://schemas.microsoft.com/office/powerpoint/2010/main" xmlns="" val="3162879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2008"/>
            <a:ext cx="8229600" cy="764704"/>
          </a:xfrm>
        </p:spPr>
        <p:txBody>
          <a:bodyPr>
            <a:noAutofit/>
          </a:bodyPr>
          <a:lstStyle/>
          <a:p>
            <a:r>
              <a:rPr lang="ro-RO" sz="3600" b="1" dirty="0" smtClean="0">
                <a:solidFill>
                  <a:srgbClr val="C00000"/>
                </a:solidFill>
                <a:latin typeface="Times New Roman" pitchFamily="18" charset="0"/>
                <a:cs typeface="Times New Roman" pitchFamily="18" charset="0"/>
              </a:rPr>
              <a:t>Clasificare </a:t>
            </a:r>
            <a:r>
              <a:rPr lang="ro-RO" sz="3600" b="1" dirty="0">
                <a:solidFill>
                  <a:srgbClr val="C00000"/>
                </a:solidFill>
                <a:latin typeface="Times New Roman" pitchFamily="18" charset="0"/>
                <a:cs typeface="Times New Roman" pitchFamily="18" charset="0"/>
              </a:rPr>
              <a:t>în funcţie de riscul de infecţie </a:t>
            </a:r>
            <a:r>
              <a:rPr lang="ro-RO" sz="3600" b="1" dirty="0" smtClean="0">
                <a:solidFill>
                  <a:srgbClr val="C00000"/>
                </a:solidFill>
                <a:latin typeface="Times New Roman" pitchFamily="18" charset="0"/>
                <a:cs typeface="Times New Roman" pitchFamily="18" charset="0"/>
              </a:rPr>
              <a:t>a dispozitivelor  reutilizabile </a:t>
            </a:r>
            <a:endParaRPr lang="ru-RU" sz="3600" b="1" dirty="0">
              <a:solidFill>
                <a:srgbClr val="C00000"/>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xmlns="" val="417265483"/>
              </p:ext>
            </p:extLst>
          </p:nvPr>
        </p:nvGraphicFramePr>
        <p:xfrm>
          <a:off x="179511" y="980728"/>
          <a:ext cx="8784978" cy="5781305"/>
        </p:xfrm>
        <a:graphic>
          <a:graphicData uri="http://schemas.openxmlformats.org/drawingml/2006/table">
            <a:tbl>
              <a:tblPr firstRow="1" bandRow="1">
                <a:tableStyleId>{5C22544A-7EE6-4342-B048-85BDC9FD1C3A}</a:tableStyleId>
              </a:tblPr>
              <a:tblGrid>
                <a:gridCol w="3240361">
                  <a:extLst>
                    <a:ext uri="{9D8B030D-6E8A-4147-A177-3AD203B41FA5}">
                      <a16:colId xmlns="" xmlns:a16="http://schemas.microsoft.com/office/drawing/2014/main" val="20000"/>
                    </a:ext>
                  </a:extLst>
                </a:gridCol>
                <a:gridCol w="3312368">
                  <a:extLst>
                    <a:ext uri="{9D8B030D-6E8A-4147-A177-3AD203B41FA5}">
                      <a16:colId xmlns="" xmlns:a16="http://schemas.microsoft.com/office/drawing/2014/main" val="20001"/>
                    </a:ext>
                  </a:extLst>
                </a:gridCol>
                <a:gridCol w="2232249">
                  <a:extLst>
                    <a:ext uri="{9D8B030D-6E8A-4147-A177-3AD203B41FA5}">
                      <a16:colId xmlns="" xmlns:a16="http://schemas.microsoft.com/office/drawing/2014/main" val="20002"/>
                    </a:ext>
                  </a:extLst>
                </a:gridCol>
              </a:tblGrid>
              <a:tr h="403654">
                <a:tc>
                  <a:txBody>
                    <a:bodyPr/>
                    <a:lstStyle/>
                    <a:p>
                      <a:pPr algn="ctr"/>
                      <a:r>
                        <a:rPr lang="ro-RO" dirty="0" smtClean="0">
                          <a:latin typeface="Times New Roman" pitchFamily="18" charset="0"/>
                          <a:cs typeface="Times New Roman" pitchFamily="18" charset="0"/>
                        </a:rPr>
                        <a:t>Nivel de risc</a:t>
                      </a:r>
                      <a:endParaRPr lang="ru-RU" dirty="0">
                        <a:latin typeface="Times New Roman" pitchFamily="18" charset="0"/>
                        <a:cs typeface="Times New Roman" pitchFamily="18" charset="0"/>
                      </a:endParaRPr>
                    </a:p>
                  </a:txBody>
                  <a:tcPr/>
                </a:tc>
                <a:tc>
                  <a:txBody>
                    <a:bodyPr/>
                    <a:lstStyle/>
                    <a:p>
                      <a:r>
                        <a:rPr lang="ro-RO" dirty="0" smtClean="0">
                          <a:latin typeface="Times New Roman" pitchFamily="18" charset="0"/>
                          <a:cs typeface="Times New Roman" pitchFamily="18" charset="0"/>
                        </a:rPr>
                        <a:t>Aplicarea dispozitivului</a:t>
                      </a:r>
                      <a:endParaRPr lang="ru-RU" dirty="0">
                        <a:latin typeface="Times New Roman" pitchFamily="18" charset="0"/>
                        <a:cs typeface="Times New Roman" pitchFamily="18" charset="0"/>
                      </a:endParaRPr>
                    </a:p>
                  </a:txBody>
                  <a:tcPr/>
                </a:tc>
                <a:tc>
                  <a:txBody>
                    <a:bodyPr/>
                    <a:lstStyle/>
                    <a:p>
                      <a:pPr algn="ctr"/>
                      <a:r>
                        <a:rPr lang="ro-RO" dirty="0" smtClean="0">
                          <a:latin typeface="Times New Roman" pitchFamily="18" charset="0"/>
                          <a:cs typeface="Times New Roman" pitchFamily="18" charset="0"/>
                        </a:rPr>
                        <a:t>Recomandări</a:t>
                      </a:r>
                      <a:endParaRPr lang="ru-RU"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1917359">
                <a:tc>
                  <a:txBody>
                    <a:bodyPr/>
                    <a:lstStyle/>
                    <a:p>
                      <a:pPr algn="ctr"/>
                      <a:r>
                        <a:rPr lang="ro-RO" sz="1800" dirty="0" smtClean="0">
                          <a:latin typeface="Times New Roman" pitchFamily="18" charset="0"/>
                          <a:cs typeface="Times New Roman" pitchFamily="18" charset="0"/>
                        </a:rPr>
                        <a:t>Înalt</a:t>
                      </a:r>
                      <a:r>
                        <a:rPr lang="ro-RO" sz="1800" baseline="0" dirty="0" smtClean="0">
                          <a:latin typeface="Times New Roman" pitchFamily="18" charset="0"/>
                          <a:cs typeface="Times New Roman" pitchFamily="18" charset="0"/>
                        </a:rPr>
                        <a:t>   sau critic</a:t>
                      </a:r>
                      <a:endParaRPr lang="ru-RU" sz="1800" dirty="0">
                        <a:latin typeface="Times New Roman" pitchFamily="18" charset="0"/>
                        <a:cs typeface="Times New Roman" pitchFamily="18" charset="0"/>
                      </a:endParaRPr>
                    </a:p>
                  </a:txBody>
                  <a:tcPr/>
                </a:tc>
                <a:tc>
                  <a:txBody>
                    <a:bodyPr/>
                    <a:lstStyle/>
                    <a:p>
                      <a:r>
                        <a:rPr lang="vi-VN" sz="1800" kern="1200" baseline="0" dirty="0" smtClean="0">
                          <a:solidFill>
                            <a:schemeClr val="dk1"/>
                          </a:solidFill>
                          <a:latin typeface="+mn-lt"/>
                          <a:ea typeface="+mn-ea"/>
                          <a:cs typeface="+mn-cs"/>
                        </a:rPr>
                        <a:t>• </a:t>
                      </a:r>
                      <a:r>
                        <a:rPr lang="vi-VN" sz="1800" kern="1200" baseline="0" dirty="0" smtClean="0">
                          <a:solidFill>
                            <a:schemeClr val="dk1"/>
                          </a:solidFill>
                          <a:latin typeface="+mj-lt"/>
                          <a:ea typeface="+mn-ea"/>
                          <a:cs typeface="+mn-cs"/>
                        </a:rPr>
                        <a:t>În contact apropiat cu zone de întreruperi ale continuităţii tegumentelor sau mucoaselor </a:t>
                      </a:r>
                    </a:p>
                    <a:p>
                      <a:r>
                        <a:rPr lang="vi-VN" sz="1800" kern="1200" baseline="0" dirty="0" smtClean="0">
                          <a:solidFill>
                            <a:schemeClr val="dk1"/>
                          </a:solidFill>
                          <a:latin typeface="+mj-lt"/>
                          <a:ea typeface="+mn-ea"/>
                          <a:cs typeface="+mn-cs"/>
                        </a:rPr>
                        <a:t>• Penetrarea ţesuturilor sau cavităţilor sterile </a:t>
                      </a:r>
                    </a:p>
                    <a:p>
                      <a:r>
                        <a:rPr lang="ru-RU" sz="1800" kern="1200" baseline="0" dirty="0" smtClean="0">
                          <a:solidFill>
                            <a:schemeClr val="dk1"/>
                          </a:solidFill>
                          <a:latin typeface="+mn-lt"/>
                          <a:ea typeface="+mn-ea"/>
                          <a:cs typeface="+mn-cs"/>
                        </a:rPr>
                        <a:t>	</a:t>
                      </a:r>
                    </a:p>
                    <a:p>
                      <a:endParaRPr lang="ru-RU"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kern="1200" baseline="0" dirty="0" smtClean="0">
                          <a:solidFill>
                            <a:schemeClr val="dk1"/>
                          </a:solidFill>
                          <a:latin typeface="Times New Roman" pitchFamily="18" charset="0"/>
                          <a:ea typeface="+mn-ea"/>
                          <a:cs typeface="Times New Roman" pitchFamily="18" charset="0"/>
                        </a:rPr>
                        <a:t>Sterilizare </a:t>
                      </a:r>
                      <a:r>
                        <a:rPr lang="ro-RO" sz="1800" kern="1200" baseline="0" dirty="0" smtClean="0">
                          <a:solidFill>
                            <a:schemeClr val="dk1"/>
                          </a:solidFill>
                          <a:latin typeface="+mn-lt"/>
                          <a:ea typeface="+mn-ea"/>
                          <a:cs typeface="+mn-cs"/>
                        </a:rPr>
                        <a:t>	</a:t>
                      </a:r>
                    </a:p>
                    <a:p>
                      <a:endParaRPr lang="ru-RU" sz="1800" dirty="0"/>
                    </a:p>
                  </a:txBody>
                  <a:tcPr/>
                </a:tc>
                <a:extLst>
                  <a:ext uri="{0D108BD9-81ED-4DB2-BD59-A6C34878D82A}">
                    <a16:rowId xmlns="" xmlns:a16="http://schemas.microsoft.com/office/drawing/2014/main" val="10001"/>
                  </a:ext>
                </a:extLst>
              </a:tr>
              <a:tr h="20519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800" kern="1200" baseline="0" dirty="0" smtClean="0">
                          <a:solidFill>
                            <a:schemeClr val="dk1"/>
                          </a:solidFill>
                          <a:latin typeface="Times New Roman" pitchFamily="18" charset="0"/>
                          <a:ea typeface="+mn-ea"/>
                          <a:cs typeface="Times New Roman" pitchFamily="18" charset="0"/>
                        </a:rPr>
                        <a:t>Intermediar  sau semicritic</a:t>
                      </a:r>
                      <a:r>
                        <a:rPr lang="ro-RO" sz="1800" kern="1200" baseline="0" dirty="0" smtClean="0">
                          <a:solidFill>
                            <a:schemeClr val="dk1"/>
                          </a:solidFill>
                          <a:latin typeface="+mn-lt"/>
                          <a:ea typeface="+mn-ea"/>
                          <a:cs typeface="+mn-cs"/>
                        </a:rPr>
                        <a:t>	</a:t>
                      </a:r>
                    </a:p>
                    <a:p>
                      <a:endParaRPr lang="ru-RU" sz="1800" dirty="0"/>
                    </a:p>
                  </a:txBody>
                  <a:tcPr/>
                </a:tc>
                <a:tc>
                  <a:txBody>
                    <a:bodyPr/>
                    <a:lstStyle/>
                    <a:p>
                      <a:r>
                        <a:rPr lang="ro-RO" sz="1800" kern="1200" baseline="0" dirty="0" smtClean="0">
                          <a:solidFill>
                            <a:schemeClr val="dk1"/>
                          </a:solidFill>
                          <a:latin typeface="Times New Roman" pitchFamily="18" charset="0"/>
                          <a:ea typeface="+mn-ea"/>
                          <a:cs typeface="Times New Roman" pitchFamily="18" charset="0"/>
                        </a:rPr>
                        <a:t>În contact cu membrana mucoaselor contaminate cu microorganisme extrem de virulente sau uşor transmisibile </a:t>
                      </a:r>
                    </a:p>
                    <a:p>
                      <a:r>
                        <a:rPr lang="es-ES" sz="1800" kern="1200" baseline="0" dirty="0" smtClean="0">
                          <a:solidFill>
                            <a:schemeClr val="dk1"/>
                          </a:solidFill>
                          <a:latin typeface="Times New Roman" pitchFamily="18" charset="0"/>
                          <a:ea typeface="+mn-ea"/>
                          <a:cs typeface="Times New Roman" pitchFamily="18" charset="0"/>
                        </a:rPr>
                        <a:t>• Înainte de utilizarea la pacienţii </a:t>
                      </a:r>
                    </a:p>
                    <a:p>
                      <a:r>
                        <a:rPr lang="ru-RU" sz="1800" kern="1200" baseline="0" dirty="0" smtClean="0">
                          <a:solidFill>
                            <a:schemeClr val="dk1"/>
                          </a:solidFill>
                          <a:latin typeface="+mn-lt"/>
                          <a:ea typeface="+mn-ea"/>
                          <a:cs typeface="+mn-cs"/>
                        </a:rPr>
                        <a:t>	</a:t>
                      </a:r>
                    </a:p>
                    <a:p>
                      <a:endParaRPr lang="ru-RU" sz="1800" dirty="0"/>
                    </a:p>
                  </a:txBody>
                  <a:tcPr/>
                </a:tc>
                <a:tc>
                  <a:txBody>
                    <a:bodyPr/>
                    <a:lstStyle/>
                    <a:p>
                      <a:r>
                        <a:rPr lang="ro-RO" sz="1800" kern="1200" baseline="0" dirty="0" smtClean="0">
                          <a:solidFill>
                            <a:schemeClr val="dk1"/>
                          </a:solidFill>
                          <a:latin typeface="Times New Roman" pitchFamily="18" charset="0"/>
                          <a:ea typeface="+mn-ea"/>
                          <a:cs typeface="Times New Roman" pitchFamily="18" charset="0"/>
                        </a:rPr>
                        <a:t>Sterilizare sau dezinfecţie de nivel înalt	</a:t>
                      </a:r>
                    </a:p>
                  </a:txBody>
                  <a:tcPr/>
                </a:tc>
                <a:extLst>
                  <a:ext uri="{0D108BD9-81ED-4DB2-BD59-A6C34878D82A}">
                    <a16:rowId xmlns="" xmlns:a16="http://schemas.microsoft.com/office/drawing/2014/main" val="10002"/>
                  </a:ext>
                </a:extLst>
              </a:tr>
              <a:tr h="1314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800" kern="1200" baseline="0" dirty="0" smtClean="0">
                          <a:solidFill>
                            <a:schemeClr val="dk1"/>
                          </a:solidFill>
                          <a:latin typeface="+mj-lt"/>
                          <a:ea typeface="+mn-ea"/>
                          <a:cs typeface="+mn-cs"/>
                        </a:rPr>
                        <a:t>Scăzut </a:t>
                      </a:r>
                      <a:r>
                        <a:rPr lang="ro-RO" sz="1800" kern="1200" baseline="0" dirty="0" smtClean="0">
                          <a:solidFill>
                            <a:schemeClr val="dk1"/>
                          </a:solidFill>
                          <a:latin typeface="+mj-lt"/>
                          <a:ea typeface="+mn-ea"/>
                          <a:cs typeface="+mn-cs"/>
                        </a:rPr>
                        <a:t> </a:t>
                      </a:r>
                      <a:r>
                        <a:rPr lang="ro-RO" sz="1800" kern="1200" baseline="0" dirty="0" smtClean="0">
                          <a:solidFill>
                            <a:schemeClr val="dk1"/>
                          </a:solidFill>
                          <a:latin typeface="Times New Roman" pitchFamily="18" charset="0"/>
                          <a:ea typeface="+mn-ea"/>
                          <a:cs typeface="Times New Roman" pitchFamily="18" charset="0"/>
                        </a:rPr>
                        <a:t>sau  noncritic</a:t>
                      </a:r>
                      <a:r>
                        <a:rPr lang="vi-VN" sz="1800" kern="1200" baseline="0" dirty="0" smtClean="0">
                          <a:solidFill>
                            <a:schemeClr val="dk1"/>
                          </a:solidFill>
                          <a:latin typeface="+mj-lt"/>
                          <a:ea typeface="+mn-ea"/>
                          <a:cs typeface="+mn-cs"/>
                        </a:rPr>
                        <a:t>	</a:t>
                      </a:r>
                    </a:p>
                    <a:p>
                      <a:endParaRPr lang="ru-RU" sz="1800" dirty="0"/>
                    </a:p>
                  </a:txBody>
                  <a:tcPr/>
                </a:tc>
                <a:tc>
                  <a:txBody>
                    <a:bodyPr/>
                    <a:lstStyle/>
                    <a:p>
                      <a:r>
                        <a:rPr lang="vi-VN" sz="1800" kern="1200" baseline="0" dirty="0" smtClean="0">
                          <a:solidFill>
                            <a:schemeClr val="dk1"/>
                          </a:solidFill>
                          <a:latin typeface="+mj-lt"/>
                          <a:ea typeface="+mn-ea"/>
                          <a:cs typeface="+mn-cs"/>
                        </a:rPr>
                        <a:t>În contact cu pielea  </a:t>
                      </a:r>
                    </a:p>
                    <a:p>
                      <a:r>
                        <a:rPr lang="ru-RU" sz="1800" kern="1200" baseline="0" dirty="0" smtClean="0">
                          <a:solidFill>
                            <a:schemeClr val="dk1"/>
                          </a:solidFill>
                          <a:latin typeface="+mn-lt"/>
                          <a:ea typeface="+mn-ea"/>
                          <a:cs typeface="+mn-cs"/>
                        </a:rPr>
                        <a:t>	</a:t>
                      </a:r>
                    </a:p>
                    <a:p>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800" kern="1200" baseline="0" dirty="0" smtClean="0">
                          <a:solidFill>
                            <a:schemeClr val="dk1"/>
                          </a:solidFill>
                          <a:latin typeface="+mj-lt"/>
                          <a:ea typeface="+mn-ea"/>
                          <a:cs typeface="+mn-cs"/>
                        </a:rPr>
                        <a:t>Curăţare </a:t>
                      </a:r>
                      <a:r>
                        <a:rPr lang="ro-RO" sz="1800" kern="1200" baseline="0" dirty="0" smtClean="0">
                          <a:solidFill>
                            <a:schemeClr val="dk1"/>
                          </a:solidFill>
                          <a:latin typeface="+mj-lt"/>
                          <a:ea typeface="+mn-ea"/>
                          <a:cs typeface="+mn-cs"/>
                        </a:rPr>
                        <a:t> </a:t>
                      </a:r>
                      <a:r>
                        <a:rPr lang="ro-RO" sz="1800" kern="1200" baseline="0" dirty="0" smtClean="0">
                          <a:solidFill>
                            <a:schemeClr val="dk1"/>
                          </a:solidFill>
                          <a:latin typeface="Times New Roman" pitchFamily="18" charset="0"/>
                          <a:ea typeface="+mn-ea"/>
                          <a:cs typeface="Times New Roman" pitchFamily="18" charset="0"/>
                        </a:rPr>
                        <a:t>sau dezinfecţie</a:t>
                      </a:r>
                      <a:r>
                        <a:rPr lang="vi-VN" sz="1800" kern="1200" baseline="0" dirty="0" smtClean="0">
                          <a:solidFill>
                            <a:schemeClr val="dk1"/>
                          </a:solidFill>
                          <a:latin typeface="+mn-lt"/>
                          <a:ea typeface="+mn-ea"/>
                          <a:cs typeface="+mn-cs"/>
                        </a:rPr>
                        <a:t>	</a:t>
                      </a:r>
                    </a:p>
                    <a:p>
                      <a:endParaRPr lang="ru-RU" sz="1800" dirty="0"/>
                    </a:p>
                  </a:txBody>
                  <a:tcPr/>
                </a:tc>
                <a:extLst>
                  <a:ext uri="{0D108BD9-81ED-4DB2-BD59-A6C34878D82A}">
                    <a16:rowId xmlns="" xmlns:a16="http://schemas.microsoft.com/office/drawing/2014/main" val="10003"/>
                  </a:ext>
                </a:extLst>
              </a:tr>
            </a:tbl>
          </a:graphicData>
        </a:graphic>
      </p:graphicFrame>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1986806"/>
            <a:ext cx="1560266" cy="108215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200" y="3861048"/>
            <a:ext cx="2550553" cy="121904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71700" y="1983750"/>
            <a:ext cx="1476164" cy="1085210"/>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82289" y="5949280"/>
            <a:ext cx="2578822" cy="663382"/>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9120"/>
            <a:ext cx="8229600" cy="1143000"/>
          </a:xfrm>
        </p:spPr>
        <p:txBody>
          <a:bodyPr>
            <a:noAutofit/>
          </a:bodyPr>
          <a:lstStyle/>
          <a:p>
            <a:r>
              <a:rPr lang="vi-VN" sz="3600" b="1" dirty="0">
                <a:solidFill>
                  <a:srgbClr val="C00000"/>
                </a:solidFill>
              </a:rPr>
              <a:t>Curăţarea dispozitivelor medicale reutilizabile </a:t>
            </a:r>
            <a:r>
              <a:rPr lang="ro-RO" sz="3600" b="1" dirty="0">
                <a:solidFill>
                  <a:srgbClr val="C00000"/>
                </a:solidFill>
                <a:cs typeface="Times New Roman" pitchFamily="18" charset="0"/>
              </a:rPr>
              <a:t>(</a:t>
            </a:r>
            <a:r>
              <a:rPr lang="ro-RO" sz="3600" b="1" dirty="0" smtClean="0">
                <a:solidFill>
                  <a:srgbClr val="C00000"/>
                </a:solidFill>
                <a:cs typeface="Times New Roman" pitchFamily="18" charset="0"/>
              </a:rPr>
              <a:t>1)</a:t>
            </a:r>
            <a:endParaRPr lang="ru-RU" sz="3600" b="1" dirty="0">
              <a:solidFill>
                <a:srgbClr val="C00000"/>
              </a:solidFill>
              <a:cs typeface="Times New Roman" pitchFamily="18" charset="0"/>
            </a:endParaRPr>
          </a:p>
        </p:txBody>
      </p:sp>
      <p:sp>
        <p:nvSpPr>
          <p:cNvPr id="7" name="Содержимое 6"/>
          <p:cNvSpPr>
            <a:spLocks noGrp="1"/>
          </p:cNvSpPr>
          <p:nvPr>
            <p:ph idx="1"/>
          </p:nvPr>
        </p:nvSpPr>
        <p:spPr>
          <a:xfrm>
            <a:off x="251520" y="1362120"/>
            <a:ext cx="8712968" cy="5379248"/>
          </a:xfrm>
        </p:spPr>
        <p:txBody>
          <a:bodyPr>
            <a:normAutofit/>
          </a:bodyPr>
          <a:lstStyle/>
          <a:p>
            <a:pPr algn="just"/>
            <a:r>
              <a:rPr lang="vi-VN" sz="2400" dirty="0">
                <a:latin typeface="+mj-lt"/>
              </a:rPr>
              <a:t>Curăţarea dispozitivelor medicale reutilizabile poate fi efectuată </a:t>
            </a:r>
            <a:r>
              <a:rPr lang="vi-VN" sz="2400" i="1" dirty="0">
                <a:latin typeface="+mj-lt"/>
              </a:rPr>
              <a:t>manual sau folosind maşini automate de spălat şi dezinfectat. </a:t>
            </a:r>
            <a:endParaRPr lang="ro-RO" sz="2400" i="1" dirty="0" smtClean="0">
              <a:latin typeface="+mj-lt"/>
            </a:endParaRPr>
          </a:p>
          <a:p>
            <a:pPr algn="just"/>
            <a:r>
              <a:rPr lang="vi-VN" sz="2400" b="1" i="1" dirty="0">
                <a:latin typeface="+mj-lt"/>
              </a:rPr>
              <a:t>Curăţarea manuală </a:t>
            </a:r>
            <a:r>
              <a:rPr lang="vi-VN" sz="2400" dirty="0">
                <a:latin typeface="+mj-lt"/>
              </a:rPr>
              <a:t>se efectuează prin două metode: </a:t>
            </a:r>
            <a:r>
              <a:rPr lang="vi-VN" sz="2400" i="1" dirty="0">
                <a:latin typeface="+mj-lt"/>
              </a:rPr>
              <a:t>metoda prin imersie şi metoda non-imersie. </a:t>
            </a:r>
            <a:endParaRPr lang="ro-RO" sz="2400" i="1" dirty="0" smtClean="0">
              <a:latin typeface="+mj-lt"/>
            </a:endParaRPr>
          </a:p>
          <a:p>
            <a:pPr algn="just"/>
            <a:r>
              <a:rPr lang="ro-RO" sz="2400" b="1" i="1" dirty="0" smtClean="0">
                <a:latin typeface="+mj-lt"/>
                <a:cs typeface="Times New Roman" pitchFamily="18" charset="0"/>
              </a:rPr>
              <a:t>Metoda prin imersie – </a:t>
            </a:r>
            <a:r>
              <a:rPr lang="ro-RO" sz="2400" dirty="0" smtClean="0">
                <a:latin typeface="+mj-lt"/>
                <a:cs typeface="Times New Roman" pitchFamily="18" charset="0"/>
              </a:rPr>
              <a:t>Dispozitivele medicale se </a:t>
            </a:r>
            <a:r>
              <a:rPr lang="vi-VN" sz="2400" dirty="0" smtClean="0">
                <a:latin typeface="+mj-lt"/>
                <a:cs typeface="Times New Roman" pitchFamily="18" charset="0"/>
              </a:rPr>
              <a:t>scufundă </a:t>
            </a:r>
            <a:r>
              <a:rPr lang="vi-VN" sz="2400" dirty="0">
                <a:latin typeface="+mj-lt"/>
                <a:cs typeface="Times New Roman" pitchFamily="18" charset="0"/>
              </a:rPr>
              <a:t>complet </a:t>
            </a:r>
            <a:r>
              <a:rPr lang="vi-VN" sz="2400" dirty="0" smtClean="0">
                <a:latin typeface="+mj-lt"/>
                <a:cs typeface="Times New Roman" pitchFamily="18" charset="0"/>
              </a:rPr>
              <a:t> </a:t>
            </a:r>
            <a:r>
              <a:rPr lang="vi-VN" sz="2400" dirty="0">
                <a:latin typeface="+mj-lt"/>
                <a:cs typeface="Times New Roman" pitchFamily="18" charset="0"/>
              </a:rPr>
              <a:t>în apă cu </a:t>
            </a:r>
            <a:r>
              <a:rPr lang="vi-VN" sz="2400" dirty="0" smtClean="0">
                <a:latin typeface="+mj-lt"/>
                <a:cs typeface="Times New Roman" pitchFamily="18" charset="0"/>
              </a:rPr>
              <a:t>d</a:t>
            </a:r>
            <a:r>
              <a:rPr lang="ro-RO" sz="2400" dirty="0" smtClean="0">
                <a:latin typeface="+mj-lt"/>
                <a:cs typeface="Times New Roman" pitchFamily="18" charset="0"/>
              </a:rPr>
              <a:t>sezinfectant</a:t>
            </a:r>
            <a:r>
              <a:rPr lang="vi-VN" sz="2400" dirty="0" smtClean="0">
                <a:latin typeface="+mj-lt"/>
                <a:cs typeface="Times New Roman" pitchFamily="18" charset="0"/>
              </a:rPr>
              <a:t>, </a:t>
            </a:r>
            <a:r>
              <a:rPr lang="vi-VN" sz="2400" dirty="0">
                <a:latin typeface="+mj-lt"/>
                <a:cs typeface="Times New Roman" pitchFamily="18" charset="0"/>
              </a:rPr>
              <a:t>astfel încât apa din chiuvetă să acopere complet conţinutul </a:t>
            </a:r>
            <a:r>
              <a:rPr lang="ro-RO" sz="2400" dirty="0" smtClean="0">
                <a:latin typeface="+mj-lt"/>
                <a:cs typeface="Times New Roman" pitchFamily="18" charset="0"/>
              </a:rPr>
              <a:t>dispozitivului. </a:t>
            </a:r>
          </a:p>
          <a:p>
            <a:pPr marL="0" indent="0">
              <a:buNone/>
            </a:pPr>
            <a:endParaRPr lang="ro-RO" sz="2400" dirty="0" smtClean="0">
              <a:latin typeface="+mj-lt"/>
              <a:cs typeface="Times New Roman" pitchFamily="18" charset="0"/>
            </a:endParaRPr>
          </a:p>
          <a:p>
            <a:endParaRPr lang="ru-RU" sz="2400" dirty="0">
              <a:latin typeface="+mj-lt"/>
            </a:endParaRPr>
          </a:p>
          <a:p>
            <a:pPr algn="just"/>
            <a:r>
              <a:rPr lang="vi-VN" sz="2400" dirty="0">
                <a:latin typeface="+mj-lt"/>
              </a:rPr>
              <a:t>Se pot folosi pentru spălarea instrumentelor următoarele tehnici: periere, ştergere, agitare dar şi pistolul cu jet de apă sau aer, dar numai sub apă pentru a preveni autostropirea </a:t>
            </a:r>
          </a:p>
          <a:p>
            <a:pPr marL="0" indent="0">
              <a:buNone/>
            </a:pPr>
            <a:endParaRPr lang="vi-VN" sz="2400" dirty="0">
              <a:latin typeface="Times New Roman" pitchFamily="18" charset="0"/>
              <a:cs typeface="Times New Roman" pitchFamily="18" charset="0"/>
            </a:endParaRPr>
          </a:p>
          <a:p>
            <a:endParaRPr lang="ro-RO" sz="2400" b="1" i="1" dirty="0" smtClean="0">
              <a:latin typeface="Times New Roman" pitchFamily="18" charset="0"/>
              <a:cs typeface="Times New Roman" pitchFamily="18" charset="0"/>
            </a:endParaRPr>
          </a:p>
          <a:p>
            <a:endParaRPr lang="ru-RU" sz="2400" dirty="0">
              <a:latin typeface="+mj-l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10818" y="3803303"/>
            <a:ext cx="2882633" cy="128188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76256" y="5805264"/>
            <a:ext cx="1584176" cy="9361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7134"/>
          </a:xfrm>
        </p:spPr>
        <p:txBody>
          <a:bodyPr>
            <a:noAutofit/>
          </a:bodyPr>
          <a:lstStyle/>
          <a:p>
            <a:r>
              <a:rPr lang="vi-VN" sz="3600" b="1" dirty="0" smtClean="0">
                <a:solidFill>
                  <a:srgbClr val="C00000"/>
                </a:solidFill>
              </a:rPr>
              <a:t>Curăţarea</a:t>
            </a:r>
            <a:r>
              <a:rPr lang="vi-VN" sz="3600" b="1" dirty="0" smtClean="0"/>
              <a:t> </a:t>
            </a:r>
            <a:r>
              <a:rPr lang="vi-VN" sz="3600" b="1" dirty="0" smtClean="0">
                <a:solidFill>
                  <a:srgbClr val="C00000"/>
                </a:solidFill>
              </a:rPr>
              <a:t>dispozitivelor medicale reutilizabile</a:t>
            </a:r>
            <a:r>
              <a:rPr lang="ro-RO" sz="3600" b="1" dirty="0" smtClean="0">
                <a:solidFill>
                  <a:srgbClr val="C00000"/>
                </a:solidFill>
              </a:rPr>
              <a:t> </a:t>
            </a:r>
            <a:r>
              <a:rPr lang="ro-RO" sz="3600" b="1" dirty="0" smtClean="0">
                <a:solidFill>
                  <a:srgbClr val="C00000"/>
                </a:solidFill>
                <a:latin typeface="Times New Roman" pitchFamily="18" charset="0"/>
                <a:cs typeface="Times New Roman" pitchFamily="18" charset="0"/>
              </a:rPr>
              <a:t>(2)</a:t>
            </a:r>
            <a:endParaRPr lang="ru-RU" sz="36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987134"/>
            <a:ext cx="8229600" cy="5039003"/>
          </a:xfrm>
        </p:spPr>
        <p:txBody>
          <a:bodyPr>
            <a:normAutofit/>
          </a:bodyPr>
          <a:lstStyle/>
          <a:p>
            <a:pPr algn="just"/>
            <a:r>
              <a:rPr lang="ro-RO" sz="2200" b="1" i="1" dirty="0" smtClean="0">
                <a:latin typeface="Times New Roman" pitchFamily="18" charset="0"/>
                <a:cs typeface="Times New Roman" pitchFamily="18" charset="0"/>
              </a:rPr>
              <a:t>Metoda </a:t>
            </a:r>
            <a:r>
              <a:rPr lang="ro-RO" sz="2200" b="1" i="1" dirty="0">
                <a:latin typeface="Times New Roman" pitchFamily="18" charset="0"/>
                <a:cs typeface="Times New Roman" pitchFamily="18" charset="0"/>
              </a:rPr>
              <a:t>non-imersie </a:t>
            </a:r>
            <a:r>
              <a:rPr lang="ro-RO" sz="2200" b="1" i="1" dirty="0" smtClean="0">
                <a:latin typeface="Times New Roman" pitchFamily="18" charset="0"/>
                <a:cs typeface="Times New Roman" pitchFamily="18" charset="0"/>
              </a:rPr>
              <a:t>- </a:t>
            </a:r>
            <a:r>
              <a:rPr lang="ro-RO" sz="2200" dirty="0" smtClean="0">
                <a:latin typeface="Times New Roman" pitchFamily="18" charset="0"/>
                <a:cs typeface="Times New Roman" pitchFamily="18" charset="0"/>
              </a:rPr>
              <a:t>e</a:t>
            </a:r>
            <a:r>
              <a:rPr lang="vi-VN" sz="2200" dirty="0" smtClean="0">
                <a:latin typeface="+mj-lt"/>
              </a:rPr>
              <a:t>xistă </a:t>
            </a:r>
            <a:r>
              <a:rPr lang="vi-VN" sz="2200" dirty="0">
                <a:latin typeface="+mj-lt"/>
              </a:rPr>
              <a:t>anumite dispozitive medicale reutilizabile care conţin componente ce nu se pot scufunda în soluţii apoase, de exemplu componente electrice / echipamente electronice; acestea necesită metoda de curăţare manuală non-imersie. Fiecare dintre aceste dispozitive se curăţă în conformitate cu </a:t>
            </a:r>
            <a:r>
              <a:rPr lang="vi-VN" sz="2200" dirty="0" smtClean="0">
                <a:latin typeface="+mj-lt"/>
              </a:rPr>
              <a:t>instrucţiunile </a:t>
            </a:r>
            <a:r>
              <a:rPr lang="vi-VN" sz="2200" dirty="0">
                <a:latin typeface="+mj-lt"/>
              </a:rPr>
              <a:t>producătorilor, de regulă prin ştergere sau periere, fiind de </a:t>
            </a:r>
            <a:r>
              <a:rPr lang="vi-VN" sz="2200" dirty="0" smtClean="0">
                <a:latin typeface="+mj-lt"/>
              </a:rPr>
              <a:t>asemenea </a:t>
            </a:r>
            <a:r>
              <a:rPr lang="vi-VN" sz="2200" dirty="0">
                <a:latin typeface="+mj-lt"/>
              </a:rPr>
              <a:t>important şi respectarea tipului de soluţie de curăţenie recomandat a fi compatibil cu aceste dispozitive. </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2483768" y="4221088"/>
            <a:ext cx="2664296" cy="223224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59020" y="4409820"/>
            <a:ext cx="3561452" cy="18995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209924" y="4409818"/>
            <a:ext cx="2708539" cy="18105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1817</TotalTime>
  <Words>1449</Words>
  <Application>Microsoft Office PowerPoint</Application>
  <PresentationFormat>Экран (4:3)</PresentationFormat>
  <Paragraphs>165</Paragraphs>
  <Slides>19</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PROCEDURĂ OPERAȚIONALĂ StandarD   PROCESUL  DE STERILIZARE   A DISPOZITIVELOR  MEDICALE  POS: PCI – 05 personal medical mediu  </vt:lpstr>
      <vt:lpstr>Слайд 2</vt:lpstr>
      <vt:lpstr>Documente de referinţă</vt:lpstr>
      <vt:lpstr>Decontaminarea dispozitivelor medicale reutilizabile </vt:lpstr>
      <vt:lpstr>Dispozitivele medicale reutilizabile </vt:lpstr>
      <vt:lpstr>Dispozitive medicale de unică folosință</vt:lpstr>
      <vt:lpstr>Clasificare în funcţie de riscul de infecţie a dispozitivelor  reutilizabile </vt:lpstr>
      <vt:lpstr>Curăţarea dispozitivelor medicale reutilizabile (1)</vt:lpstr>
      <vt:lpstr>Curăţarea dispozitivelor medicale reutilizabile (2)</vt:lpstr>
      <vt:lpstr>Curăţarea dispozitivelor medicale reutilizabile (3)</vt:lpstr>
      <vt:lpstr>Curăţarea dispozitivelor medicale reutilizabile (4)</vt:lpstr>
      <vt:lpstr> Reguli de bază în procesul de curăţare </vt:lpstr>
      <vt:lpstr>Ambalarea dispozitivelor medicale </vt:lpstr>
      <vt:lpstr>Ambalarea dispozitivelor medicale </vt:lpstr>
      <vt:lpstr>Sterilizarea dispozitivelor medicale</vt:lpstr>
      <vt:lpstr>Principii de bază ale sterilizării cu abur saturat sub presiune </vt:lpstr>
      <vt:lpstr>Sterilizare prin metode combinate fizico-chimice (plasmă)</vt:lpstr>
      <vt:lpstr>Controlul sterilizării dispozitivelor medicale</vt:lpstr>
      <vt:lpstr>Слайд 19</vt:lpstr>
    </vt:vector>
  </TitlesOfParts>
  <Company>SCR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197</cp:revision>
  <dcterms:created xsi:type="dcterms:W3CDTF">2022-03-04T06:25:58Z</dcterms:created>
  <dcterms:modified xsi:type="dcterms:W3CDTF">2022-09-19T11:32:25Z</dcterms:modified>
</cp:coreProperties>
</file>